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52" r:id="rId2"/>
    <p:sldMasterId id="2147483766" r:id="rId3"/>
  </p:sldMasterIdLst>
  <p:notesMasterIdLst>
    <p:notesMasterId r:id="rId81"/>
  </p:notesMasterIdLst>
  <p:handoutMasterIdLst>
    <p:handoutMasterId r:id="rId82"/>
  </p:handoutMasterIdLst>
  <p:sldIdLst>
    <p:sldId id="791" r:id="rId4"/>
    <p:sldId id="805" r:id="rId5"/>
    <p:sldId id="524" r:id="rId6"/>
    <p:sldId id="708" r:id="rId7"/>
    <p:sldId id="750" r:id="rId8"/>
    <p:sldId id="558" r:id="rId9"/>
    <p:sldId id="561" r:id="rId10"/>
    <p:sldId id="685" r:id="rId11"/>
    <p:sldId id="680" r:id="rId12"/>
    <p:sldId id="681" r:id="rId13"/>
    <p:sldId id="474" r:id="rId14"/>
    <p:sldId id="707" r:id="rId15"/>
    <p:sldId id="709" r:id="rId16"/>
    <p:sldId id="710" r:id="rId17"/>
    <p:sldId id="713" r:id="rId18"/>
    <p:sldId id="718" r:id="rId19"/>
    <p:sldId id="719" r:id="rId20"/>
    <p:sldId id="720" r:id="rId21"/>
    <p:sldId id="751" r:id="rId22"/>
    <p:sldId id="794" r:id="rId23"/>
    <p:sldId id="565" r:id="rId24"/>
    <p:sldId id="627" r:id="rId25"/>
    <p:sldId id="687" r:id="rId26"/>
    <p:sldId id="703" r:id="rId27"/>
    <p:sldId id="705" r:id="rId28"/>
    <p:sldId id="706" r:id="rId29"/>
    <p:sldId id="809" r:id="rId30"/>
    <p:sldId id="810" r:id="rId31"/>
    <p:sldId id="811" r:id="rId32"/>
    <p:sldId id="812" r:id="rId33"/>
    <p:sldId id="813" r:id="rId34"/>
    <p:sldId id="814" r:id="rId35"/>
    <p:sldId id="815" r:id="rId36"/>
    <p:sldId id="816" r:id="rId37"/>
    <p:sldId id="817" r:id="rId38"/>
    <p:sldId id="818" r:id="rId39"/>
    <p:sldId id="808" r:id="rId40"/>
    <p:sldId id="806" r:id="rId41"/>
    <p:sldId id="536" r:id="rId42"/>
    <p:sldId id="787" r:id="rId43"/>
    <p:sldId id="788" r:id="rId44"/>
    <p:sldId id="584" r:id="rId45"/>
    <p:sldId id="795" r:id="rId46"/>
    <p:sldId id="542" r:id="rId47"/>
    <p:sldId id="738" r:id="rId48"/>
    <p:sldId id="819" r:id="rId49"/>
    <p:sldId id="789" r:id="rId50"/>
    <p:sldId id="575" r:id="rId51"/>
    <p:sldId id="796" r:id="rId52"/>
    <p:sldId id="803" r:id="rId53"/>
    <p:sldId id="804" r:id="rId54"/>
    <p:sldId id="752" r:id="rId55"/>
    <p:sldId id="739" r:id="rId56"/>
    <p:sldId id="740" r:id="rId57"/>
    <p:sldId id="741" r:id="rId58"/>
    <p:sldId id="742" r:id="rId59"/>
    <p:sldId id="743" r:id="rId60"/>
    <p:sldId id="744" r:id="rId61"/>
    <p:sldId id="745" r:id="rId62"/>
    <p:sldId id="746" r:id="rId63"/>
    <p:sldId id="747" r:id="rId64"/>
    <p:sldId id="748" r:id="rId65"/>
    <p:sldId id="749" r:id="rId66"/>
    <p:sldId id="645" r:id="rId67"/>
    <p:sldId id="755" r:id="rId68"/>
    <p:sldId id="761" r:id="rId69"/>
    <p:sldId id="762" r:id="rId70"/>
    <p:sldId id="763" r:id="rId71"/>
    <p:sldId id="764" r:id="rId72"/>
    <p:sldId id="765" r:id="rId73"/>
    <p:sldId id="766" r:id="rId74"/>
    <p:sldId id="767" r:id="rId75"/>
    <p:sldId id="770" r:id="rId76"/>
    <p:sldId id="780" r:id="rId77"/>
    <p:sldId id="783" r:id="rId78"/>
    <p:sldId id="784" r:id="rId79"/>
    <p:sldId id="776" r:id="rId80"/>
  </p:sldIdLst>
  <p:sldSz cx="9144000" cy="6858000" type="screen4x3"/>
  <p:notesSz cx="6718300" cy="98679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  <a:srgbClr val="EE0000"/>
    <a:srgbClr val="438D51"/>
    <a:srgbClr val="33CC33"/>
    <a:srgbClr val="FFD96D"/>
    <a:srgbClr val="990000"/>
    <a:srgbClr val="369C49"/>
    <a:srgbClr val="FEB64C"/>
    <a:srgbClr val="FFC75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435" autoAdjust="0"/>
  </p:normalViewPr>
  <p:slideViewPr>
    <p:cSldViewPr>
      <p:cViewPr>
        <p:scale>
          <a:sx n="62" d="100"/>
          <a:sy n="62" d="100"/>
        </p:scale>
        <p:origin x="-1594" y="-3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6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5"/>
    </p:cViewPr>
  </p:sorterViewPr>
  <p:notesViewPr>
    <p:cSldViewPr>
      <p:cViewPr varScale="1">
        <p:scale>
          <a:sx n="46" d="100"/>
          <a:sy n="46" d="100"/>
        </p:scale>
        <p:origin x="-2487" y="-89"/>
      </p:cViewPr>
      <p:guideLst>
        <p:guide orient="horz" pos="3108"/>
        <p:guide pos="211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1.xml"/><Relationship Id="rId3" Type="http://schemas.openxmlformats.org/officeDocument/2006/relationships/slide" Target="slides/slide41.xml"/><Relationship Id="rId7" Type="http://schemas.openxmlformats.org/officeDocument/2006/relationships/slide" Target="slides/slide50.xml"/><Relationship Id="rId2" Type="http://schemas.openxmlformats.org/officeDocument/2006/relationships/slide" Target="slides/slide40.xml"/><Relationship Id="rId1" Type="http://schemas.openxmlformats.org/officeDocument/2006/relationships/slide" Target="slides/slide39.xml"/><Relationship Id="rId6" Type="http://schemas.openxmlformats.org/officeDocument/2006/relationships/slide" Target="slides/slide45.xml"/><Relationship Id="rId5" Type="http://schemas.openxmlformats.org/officeDocument/2006/relationships/slide" Target="slides/slide44.xml"/><Relationship Id="rId4" Type="http://schemas.openxmlformats.org/officeDocument/2006/relationships/slide" Target="slides/slide43.xml"/><Relationship Id="rId9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EA4C79-586B-4731-894D-013DE30510F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37652-1E89-4050-AC19-352EF74EC6F9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1513" y="4687888"/>
            <a:ext cx="5375275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05238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2FD26-99E0-422B-9EC8-F06FDA61FB5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8100B-4BBB-46C2-8295-56ADF9E5380F}" type="slidenum">
              <a:rPr lang="fr-FR"/>
              <a:pPr/>
              <a:t>53</a:t>
            </a:fld>
            <a:endParaRPr lang="fr-FR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14E307-5A20-423E-AF2D-47ED12BF9976}" type="slidenum">
              <a:rPr lang="fr-FR"/>
              <a:pPr/>
              <a:t>62</a:t>
            </a:fld>
            <a:endParaRPr lang="fr-F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8187E-54F8-4655-8A0B-D1D35C7E3ECA}" type="slidenum">
              <a:rPr lang="fr-FR"/>
              <a:pPr/>
              <a:t>63</a:t>
            </a:fld>
            <a:endParaRPr lang="fr-FR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8AA1E-86FA-49D0-9ED6-C37FA619FE7F}" type="slidenum">
              <a:rPr lang="fr-FR"/>
              <a:pPr/>
              <a:t>66</a:t>
            </a:fld>
            <a:endParaRPr lang="fr-F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8AA1E-86FA-49D0-9ED6-C37FA619FE7F}" type="slidenum">
              <a:rPr lang="fr-FR"/>
              <a:pPr/>
              <a:t>67</a:t>
            </a:fld>
            <a:endParaRPr lang="fr-F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4707">
              <a:defRPr/>
            </a:pPr>
            <a:r>
              <a:rPr lang="fr-FR" baseline="0" dirty="0" smtClean="0"/>
              <a:t>So </a:t>
            </a:r>
            <a:r>
              <a:rPr lang="fr-FR" baseline="0" dirty="0" err="1" smtClean="0"/>
              <a:t>tomorrow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we’ll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possible for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prepare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yoghurt</a:t>
            </a:r>
            <a:r>
              <a:rPr lang="fr-FR" baseline="0" dirty="0" smtClean="0"/>
              <a:t> but ALL THESE </a:t>
            </a:r>
            <a:r>
              <a:rPr lang="fr-FR" baseline="0" dirty="0" err="1" smtClean="0"/>
              <a:t>preparations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home.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C97B7-4A7A-4DC3-B8FB-4511805C6E8A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largest</a:t>
            </a:r>
            <a:r>
              <a:rPr lang="fr-FR" dirty="0" smtClean="0"/>
              <a:t> </a:t>
            </a:r>
            <a:r>
              <a:rPr lang="fr-FR" dirty="0" err="1" smtClean="0"/>
              <a:t>variety</a:t>
            </a:r>
            <a:r>
              <a:rPr lang="fr-FR" dirty="0" smtClean="0"/>
              <a:t> of </a:t>
            </a:r>
            <a:r>
              <a:rPr lang="fr-FR" dirty="0" err="1" smtClean="0"/>
              <a:t>dairy</a:t>
            </a:r>
            <a:r>
              <a:rPr lang="fr-FR" dirty="0" smtClean="0"/>
              <a:t> desserts </a:t>
            </a:r>
            <a:r>
              <a:rPr lang="fr-FR" dirty="0" err="1" smtClean="0"/>
              <a:t>ever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worldwide</a:t>
            </a:r>
            <a:r>
              <a:rPr lang="fr-FR" baseline="0" dirty="0" smtClean="0"/>
              <a:t> innovation.</a:t>
            </a:r>
          </a:p>
          <a:p>
            <a:r>
              <a:rPr lang="fr-FR" baseline="0" dirty="0" err="1" smtClean="0"/>
              <a:t>Delices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provides</a:t>
            </a:r>
            <a:r>
              <a:rPr lang="fr-FR" baseline="0" dirty="0" smtClean="0"/>
              <a:t> 3 </a:t>
            </a:r>
            <a:r>
              <a:rPr lang="fr-FR" baseline="0" dirty="0" err="1" smtClean="0"/>
              <a:t>delicious</a:t>
            </a:r>
            <a:r>
              <a:rPr lang="fr-FR" baseline="0" dirty="0" smtClean="0"/>
              <a:t> cooking menus in a single </a:t>
            </a:r>
            <a:r>
              <a:rPr lang="fr-FR" baseline="0" dirty="0" err="1" smtClean="0"/>
              <a:t>appliance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C97B7-4A7A-4DC3-B8FB-4511805C6E8A}" type="slidenum">
              <a:rPr lang="fr-FR" smtClean="0"/>
              <a:pPr/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1st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Yoghurt</a:t>
            </a:r>
            <a:r>
              <a:rPr lang="fr-FR" baseline="0" dirty="0" smtClean="0"/>
              <a:t> Menu, to </a:t>
            </a:r>
            <a:r>
              <a:rPr lang="fr-FR" baseline="0" dirty="0" err="1" smtClean="0"/>
              <a:t>prepare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favorites </a:t>
            </a:r>
            <a:r>
              <a:rPr lang="fr-FR" baseline="0" dirty="0" err="1" smtClean="0"/>
              <a:t>yoghurt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limit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imagination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C97B7-4A7A-4DC3-B8FB-4511805C6E8A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nd</a:t>
            </a:r>
            <a:r>
              <a:rPr lang="fr-FR" dirty="0" smtClean="0"/>
              <a:t> : cottage &amp; </a:t>
            </a:r>
            <a:r>
              <a:rPr lang="fr-FR" dirty="0" err="1" smtClean="0"/>
              <a:t>strained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cheese</a:t>
            </a:r>
            <a:r>
              <a:rPr lang="fr-FR" baseline="0" dirty="0" smtClean="0"/>
              <a:t> menu : mix the </a:t>
            </a:r>
            <a:r>
              <a:rPr lang="fr-FR" baseline="0" dirty="0" err="1" smtClean="0"/>
              <a:t>flavors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salty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sweet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preparations</a:t>
            </a:r>
            <a:r>
              <a:rPr lang="fr-FR" baseline="0" dirty="0" smtClean="0"/>
              <a:t> and mix the textures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either</a:t>
            </a:r>
            <a:r>
              <a:rPr lang="fr-FR" baseline="0" dirty="0" smtClean="0"/>
              <a:t> cottage or </a:t>
            </a:r>
            <a:r>
              <a:rPr lang="fr-FR" baseline="0" dirty="0" err="1" smtClean="0"/>
              <a:t>strained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cheese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C97B7-4A7A-4DC3-B8FB-4511805C6E8A}" type="slidenum">
              <a:rPr lang="fr-FR" smtClean="0"/>
              <a:pPr/>
              <a:t>71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3rd : desserts menu… for </a:t>
            </a:r>
            <a:r>
              <a:rPr lang="fr-FR" dirty="0" err="1" smtClean="0"/>
              <a:t>even</a:t>
            </a:r>
            <a:r>
              <a:rPr lang="fr-FR" dirty="0" smtClean="0"/>
              <a:t> more </a:t>
            </a:r>
            <a:r>
              <a:rPr lang="fr-FR" dirty="0" err="1" smtClean="0"/>
              <a:t>delicious</a:t>
            </a:r>
            <a:r>
              <a:rPr lang="fr-FR" dirty="0" smtClean="0"/>
              <a:t> </a:t>
            </a:r>
            <a:r>
              <a:rPr lang="fr-FR" dirty="0" err="1" smtClean="0"/>
              <a:t>possibilities</a:t>
            </a:r>
            <a:r>
              <a:rPr lang="fr-FR" dirty="0" smtClean="0"/>
              <a:t>,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creme</a:t>
            </a:r>
            <a:r>
              <a:rPr lang="fr-FR" dirty="0" smtClean="0"/>
              <a:t> caramel to </a:t>
            </a:r>
            <a:r>
              <a:rPr lang="fr-FR" dirty="0" err="1" smtClean="0"/>
              <a:t>custard</a:t>
            </a:r>
            <a:r>
              <a:rPr lang="fr-FR" dirty="0" smtClean="0"/>
              <a:t> &amp; pudding…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vanilla</a:t>
            </a:r>
            <a:r>
              <a:rPr lang="fr-FR" dirty="0" smtClean="0"/>
              <a:t> to </a:t>
            </a:r>
            <a:r>
              <a:rPr lang="fr-FR" dirty="0" err="1" smtClean="0"/>
              <a:t>chocolate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strawberry</a:t>
            </a:r>
            <a:r>
              <a:rPr lang="fr-FR" baseline="0" dirty="0" smtClean="0"/>
              <a:t> or coffee…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C97B7-4A7A-4DC3-B8FB-4511805C6E8A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8AA1E-86FA-49D0-9ED6-C37FA619FE7F}" type="slidenum">
              <a:rPr lang="fr-FR"/>
              <a:pPr/>
              <a:t>73</a:t>
            </a:fld>
            <a:endParaRPr lang="fr-F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8AA1E-86FA-49D0-9ED6-C37FA619FE7F}" type="slidenum">
              <a:rPr lang="fr-FR"/>
              <a:pPr/>
              <a:t>74</a:t>
            </a:fld>
            <a:endParaRPr lang="fr-F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FBDB79-BAA2-4893-AD4E-D0B93CD4FA54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FBDB79-BAA2-4893-AD4E-D0B93CD4FA54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48F81-6D43-4541-85A7-959A2C19610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7C43-5666-48FC-B944-EB782CECB082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59112" y="188913"/>
            <a:ext cx="1924050" cy="5878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2567" y="188913"/>
            <a:ext cx="5635869" cy="5878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3CDFA-B8C6-49CE-BE9D-B48481831E77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010400" cy="12192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066800" y="1447800"/>
            <a:ext cx="7899400" cy="21717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66800" y="3771900"/>
            <a:ext cx="7899400" cy="21717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66800" y="6437313"/>
            <a:ext cx="7899400" cy="304800"/>
          </a:xfrm>
        </p:spPr>
        <p:txBody>
          <a:bodyPr/>
          <a:lstStyle>
            <a:lvl1pPr>
              <a:defRPr/>
            </a:lvl1pPr>
          </a:lstStyle>
          <a:p>
            <a:fld id="{C0C02FBF-5B43-4778-AC9B-2B19FC070B4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81600" y="1143000"/>
            <a:ext cx="3657600" cy="3208338"/>
          </a:xfrm>
        </p:spPr>
        <p:txBody>
          <a:bodyPr anchor="b"/>
          <a:lstStyle>
            <a:lvl1pPr marL="0" indent="0">
              <a:tabLst/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4443413"/>
            <a:ext cx="3657600" cy="661987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7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0" y="0"/>
            <a:ext cx="76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1281" name="Picture 17" descr="logo_couv_fushia_no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7050" y="304800"/>
            <a:ext cx="690563" cy="69056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33AEF0-5A60-45B3-AC6C-919C129A149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A10CAC-D7EB-42C6-975C-574E43681F5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3873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92700" y="1447800"/>
            <a:ext cx="3873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30E9CE-185F-4D06-AF88-8433F751002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2AC8A-E639-462E-AB3C-6991D5759A7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145EFD-4031-4983-947D-D72EF386F9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07293-1851-4FC3-BCD7-7712B457758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1EA2F-EF6A-40F0-BD40-A74B25681591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D73CD-252A-45F2-8DEF-CC4C5310655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A6FB63-C462-49E7-9B10-004541ABC3F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FCEDC4-F5F6-4FAE-BF69-55AE3E4FFD0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91350" y="228600"/>
            <a:ext cx="1974850" cy="5715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66800" y="228600"/>
            <a:ext cx="5772150" cy="57150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BE2945-0DB2-4A6C-94D3-68CCB31C88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ytuł i tekst nad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010400" cy="12192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066800" y="1447800"/>
            <a:ext cx="7899400" cy="21717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66800" y="3771900"/>
            <a:ext cx="7899400" cy="21717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066800" y="6437313"/>
            <a:ext cx="7899400" cy="304800"/>
          </a:xfrm>
        </p:spPr>
        <p:txBody>
          <a:bodyPr/>
          <a:lstStyle>
            <a:lvl1pPr>
              <a:defRPr/>
            </a:lvl1pPr>
          </a:lstStyle>
          <a:p>
            <a:fld id="{C0C02FBF-5B43-4778-AC9B-2B19FC070B4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D21-2705-4D10-82A1-2A7A3AF898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D21-2705-4D10-82A1-2A7A3AF898A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1F4B0-34CF-4D80-B2BC-B8B9B8C62393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6962" y="1600203"/>
            <a:ext cx="3777762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05400" y="1600203"/>
            <a:ext cx="3777762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AF17-B951-4ACA-B13C-DB3EDFC4534C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533C-6B73-429B-ABB3-FFE5C60699A0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C04F1-A163-4953-904B-04D0B0DE5064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F1B25-A48F-436E-B7CB-2C5406E4AE6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E2450-4632-40EC-A474-27DC738F874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52038-53C0-42C0-AA91-9EF72592F1BC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2566" y="188913"/>
            <a:ext cx="7680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6962" y="1600201"/>
            <a:ext cx="76962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pour modifier les styles du texte du masque</a:t>
            </a:r>
          </a:p>
          <a:p>
            <a:pPr lvl="1"/>
            <a:r>
              <a:rPr lang="fr-FR" altLang="ja-JP" smtClean="0"/>
              <a:t>Deuxième niveau</a:t>
            </a:r>
          </a:p>
          <a:p>
            <a:pPr lvl="2"/>
            <a:r>
              <a:rPr lang="fr-FR" altLang="ja-JP" smtClean="0"/>
              <a:t>Troisième niveau</a:t>
            </a:r>
          </a:p>
          <a:p>
            <a:pPr lvl="3"/>
            <a:r>
              <a:rPr lang="fr-FR" altLang="ja-JP" smtClean="0"/>
              <a:t>Quatrième niveau</a:t>
            </a:r>
          </a:p>
          <a:p>
            <a:pPr lvl="4"/>
            <a:r>
              <a:rPr lang="fr-FR" altLang="ja-JP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95754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7262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350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/>
            </a:lvl1pPr>
          </a:lstStyle>
          <a:p>
            <a:pPr>
              <a:defRPr/>
            </a:pPr>
            <a:fld id="{57086C96-F0A2-4896-8070-6C7C7C3F7EC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  <p:pic>
        <p:nvPicPr>
          <p:cNvPr id="1031" name="Picture 7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14" r:link="rId15"/>
          <a:srcRect/>
          <a:stretch>
            <a:fillRect/>
          </a:stretch>
        </p:blipFill>
        <p:spPr bwMode="auto">
          <a:xfrm>
            <a:off x="0" y="0"/>
            <a:ext cx="110929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11"/>
        </a:buClr>
        <a:buFont typeface="Wingdings 2" pitchFamily="18" charset="2"/>
        <a:buChar char="¢"/>
        <a:defRPr sz="2400" b="1">
          <a:solidFill>
            <a:srgbClr val="8E85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¡"/>
        <a:defRPr>
          <a:solidFill>
            <a:srgbClr val="8E85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¡"/>
        <a:defRPr sz="1700">
          <a:solidFill>
            <a:srgbClr val="8E858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rgbClr val="8E858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66800" y="228600"/>
            <a:ext cx="7010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6800" y="1447800"/>
            <a:ext cx="789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066800" y="6437313"/>
            <a:ext cx="789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CA80D21-2705-4D10-82A1-2A7A3AF898A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0"/>
            <a:ext cx="76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 flipH="1">
            <a:off x="1066800" y="857250"/>
            <a:ext cx="70104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043" name="Picture 19" descr="logo_couv_fushia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280400" y="176213"/>
            <a:ext cx="690563" cy="69056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78" r:id="rId14"/>
  </p:sldLayoutIdLst>
  <p:hf sldNum="0" hdr="0" ftr="0"/>
  <p:txStyles>
    <p:titleStyle>
      <a:lvl1pPr marL="7620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+mj-lt"/>
          <a:ea typeface="+mj-ea"/>
          <a:cs typeface="+mj-cs"/>
        </a:defRPr>
      </a:lvl1pPr>
      <a:lvl2pPr marL="7620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2pPr>
      <a:lvl3pPr marL="7620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3pPr>
      <a:lvl4pPr marL="7620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4pPr>
      <a:lvl5pPr marL="7620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5pPr>
      <a:lvl6pPr marL="12192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6pPr>
      <a:lvl7pPr marL="16764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7pPr>
      <a:lvl8pPr marL="21336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8pPr>
      <a:lvl9pPr marL="2590800" indent="-7620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762000" algn="l"/>
        </a:tabLst>
        <a:defRPr sz="4000">
          <a:solidFill>
            <a:schemeClr val="accent1"/>
          </a:solidFill>
          <a:latin typeface="Times New Roman" pitchFamily="18" charset="0"/>
        </a:defRPr>
      </a:lvl9pPr>
    </p:titleStyle>
    <p:bodyStyle>
      <a:lvl1pPr marL="765175" indent="-76517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052513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400">
          <a:solidFill>
            <a:schemeClr val="tx1"/>
          </a:solidFill>
          <a:latin typeface="+mn-lt"/>
        </a:defRPr>
      </a:lvl2pPr>
      <a:lvl3pPr marL="12827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300">
          <a:solidFill>
            <a:schemeClr val="tx1"/>
          </a:solidFill>
          <a:latin typeface="+mn-lt"/>
        </a:defRPr>
      </a:lvl3pPr>
      <a:lvl4pPr marL="15128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1200">
          <a:solidFill>
            <a:schemeClr val="tx1"/>
          </a:solidFill>
          <a:latin typeface="+mn-lt"/>
        </a:defRPr>
      </a:lvl4pPr>
      <a:lvl5pPr marL="19319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100">
          <a:solidFill>
            <a:schemeClr val="tx1"/>
          </a:solidFill>
          <a:latin typeface="+mn-lt"/>
        </a:defRPr>
      </a:lvl5pPr>
      <a:lvl6pPr marL="23891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100">
          <a:solidFill>
            <a:schemeClr val="tx1"/>
          </a:solidFill>
          <a:latin typeface="+mn-lt"/>
        </a:defRPr>
      </a:lvl6pPr>
      <a:lvl7pPr marL="28463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100">
          <a:solidFill>
            <a:schemeClr val="tx1"/>
          </a:solidFill>
          <a:latin typeface="+mn-lt"/>
        </a:defRPr>
      </a:lvl7pPr>
      <a:lvl8pPr marL="33035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100">
          <a:solidFill>
            <a:schemeClr val="tx1"/>
          </a:solidFill>
          <a:latin typeface="+mn-lt"/>
        </a:defRPr>
      </a:lvl8pPr>
      <a:lvl9pPr marL="37607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11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04097-E094-457A-BE6E-9738D87DA108}" type="datetimeFigureOut">
              <a:rPr lang="pl-PL" smtClean="0"/>
              <a:pPr/>
              <a:t>2010-11-28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4F33-BB24-455B-8714-417972831FE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3" Type="http://schemas.openxmlformats.org/officeDocument/2006/relationships/image" Target="../media/image86.png"/><Relationship Id="rId7" Type="http://schemas.openxmlformats.org/officeDocument/2006/relationships/image" Target="../media/image92.jpeg"/><Relationship Id="rId12" Type="http://schemas.openxmlformats.org/officeDocument/2006/relationships/image" Target="../media/image85.png"/><Relationship Id="rId17" Type="http://schemas.openxmlformats.org/officeDocument/2006/relationships/image" Target="../media/image101.gif"/><Relationship Id="rId2" Type="http://schemas.openxmlformats.org/officeDocument/2006/relationships/image" Target="../media/image88.png"/><Relationship Id="rId16" Type="http://schemas.openxmlformats.org/officeDocument/2006/relationships/image" Target="../media/image100.gif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99.emf"/><Relationship Id="rId10" Type="http://schemas.openxmlformats.org/officeDocument/2006/relationships/image" Target="../media/image95.emf"/><Relationship Id="rId19" Type="http://schemas.openxmlformats.org/officeDocument/2006/relationships/image" Target="../media/image103.png"/><Relationship Id="rId4" Type="http://schemas.openxmlformats.org/officeDocument/2006/relationships/image" Target="../media/image89.png"/><Relationship Id="rId9" Type="http://schemas.openxmlformats.org/officeDocument/2006/relationships/image" Target="../media/image94.jpeg"/><Relationship Id="rId1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3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09.png"/><Relationship Id="rId15" Type="http://schemas.openxmlformats.org/officeDocument/2006/relationships/image" Target="../media/image122.jpeg"/><Relationship Id="rId10" Type="http://schemas.openxmlformats.org/officeDocument/2006/relationships/image" Target="../media/image117.jpeg"/><Relationship Id="rId4" Type="http://schemas.openxmlformats.org/officeDocument/2006/relationships/image" Target="../media/image108.png"/><Relationship Id="rId9" Type="http://schemas.openxmlformats.org/officeDocument/2006/relationships/image" Target="../media/image116.jpeg"/><Relationship Id="rId14" Type="http://schemas.openxmlformats.org/officeDocument/2006/relationships/image" Target="../media/image12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7" Type="http://schemas.openxmlformats.org/officeDocument/2006/relationships/image" Target="../media/image1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09.png"/><Relationship Id="rId10" Type="http://schemas.openxmlformats.org/officeDocument/2006/relationships/image" Target="../media/image127.png"/><Relationship Id="rId4" Type="http://schemas.openxmlformats.org/officeDocument/2006/relationships/image" Target="../media/image108.png"/><Relationship Id="rId9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archiwum\PHap\D\GroupeSeb\PREZENTACJE\2011\WESTIN%2019.11%20POLSKI\Nescafe%20DG%2030''TVC%20PL%20w2.m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archiwum\PHap\D\GroupeSeb\PREZENTACJE\2011\WESTIN%2019.11%20POLSKI\Nescafe%20DG%2015''TVC%20PL%20aud1.mpg" TargetMode="External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10" Type="http://schemas.openxmlformats.org/officeDocument/2006/relationships/image" Target="../media/image130.wmf"/><Relationship Id="rId4" Type="http://schemas.openxmlformats.org/officeDocument/2006/relationships/image" Target="../media/image140.jpeg"/><Relationship Id="rId9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coopelectricalshop.co.uk/product_images/zoom/TEF-STM-VC1016-BK.jpg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18" Type="http://schemas.openxmlformats.org/officeDocument/2006/relationships/image" Target="../media/image17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17" Type="http://schemas.openxmlformats.org/officeDocument/2006/relationships/image" Target="../media/image172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1.jpeg"/><Relationship Id="rId20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5" Type="http://schemas.openxmlformats.org/officeDocument/2006/relationships/image" Target="../media/image170.jpeg"/><Relationship Id="rId10" Type="http://schemas.openxmlformats.org/officeDocument/2006/relationships/image" Target="../media/image165.jpeg"/><Relationship Id="rId19" Type="http://schemas.openxmlformats.org/officeDocument/2006/relationships/image" Target="../media/image174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Relationship Id="rId14" Type="http://schemas.openxmlformats.org/officeDocument/2006/relationships/image" Target="../media/image169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57.jpeg"/><Relationship Id="rId7" Type="http://schemas.openxmlformats.org/officeDocument/2006/relationships/image" Target="../media/image1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emf"/><Relationship Id="rId3" Type="http://schemas.openxmlformats.org/officeDocument/2006/relationships/image" Target="../media/image187.png"/><Relationship Id="rId7" Type="http://schemas.openxmlformats.org/officeDocument/2006/relationships/image" Target="../media/image189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tty-images.com/source/Search/84','24','1','" TargetMode="External"/><Relationship Id="rId5" Type="http://schemas.openxmlformats.org/officeDocument/2006/relationships/image" Target="../media/image188.jpeg"/><Relationship Id="rId4" Type="http://schemas.openxmlformats.org/officeDocument/2006/relationships/hyperlink" Target="http://www.getty-images.com/source/Search/62','2','1','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8686800" y="6391276"/>
            <a:ext cx="139212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8"/>
          <p:cNvSpPr>
            <a:spLocks noChangeArrowheads="1"/>
          </p:cNvSpPr>
          <p:nvPr/>
        </p:nvSpPr>
        <p:spPr bwMode="auto">
          <a:xfrm>
            <a:off x="0" y="3124200"/>
            <a:ext cx="1701312" cy="685800"/>
          </a:xfrm>
          <a:prstGeom prst="rect">
            <a:avLst/>
          </a:prstGeom>
          <a:gradFill flip="none" rotWithShape="1">
            <a:gsLst>
              <a:gs pos="0">
                <a:srgbClr val="BCB1AB">
                  <a:shade val="30000"/>
                  <a:satMod val="115000"/>
                </a:srgbClr>
              </a:gs>
              <a:gs pos="50000">
                <a:srgbClr val="BCB1AB">
                  <a:shade val="67500"/>
                  <a:satMod val="115000"/>
                </a:srgbClr>
              </a:gs>
              <a:gs pos="100000">
                <a:srgbClr val="BCB1AB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2" name="Text Box 42"/>
          <p:cNvSpPr txBox="1">
            <a:spLocks noChangeArrowheads="1"/>
          </p:cNvSpPr>
          <p:nvPr/>
        </p:nvSpPr>
        <p:spPr bwMode="auto">
          <a:xfrm>
            <a:off x="1693985" y="4525964"/>
            <a:ext cx="52578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pl-PL" altLang="ja-JP" sz="1800" baseline="0" dirty="0" err="1" smtClean="0">
                <a:solidFill>
                  <a:srgbClr val="8D7D74"/>
                </a:solidFill>
                <a:latin typeface="Tahoma" pitchFamily="34" charset="0"/>
              </a:rPr>
              <a:t>Electrical</a:t>
            </a:r>
            <a:r>
              <a:rPr lang="pl-PL" altLang="ja-JP" sz="1800" baseline="0" dirty="0" smtClean="0">
                <a:solidFill>
                  <a:srgbClr val="8D7D74"/>
                </a:solidFill>
                <a:latin typeface="Tahoma" pitchFamily="34" charset="0"/>
              </a:rPr>
              <a:t>  </a:t>
            </a:r>
            <a:r>
              <a:rPr lang="pl-PL" altLang="ja-JP" sz="1800" baseline="0" dirty="0" err="1" smtClean="0">
                <a:solidFill>
                  <a:srgbClr val="8D7D74"/>
                </a:solidFill>
                <a:latin typeface="Tahoma" pitchFamily="34" charset="0"/>
              </a:rPr>
              <a:t>cooking</a:t>
            </a:r>
            <a:r>
              <a:rPr lang="pl-PL" altLang="ja-JP" sz="1800" baseline="0" dirty="0" smtClean="0">
                <a:solidFill>
                  <a:srgbClr val="8D7D74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pl-PL" altLang="ja-JP" sz="1800" baseline="0" dirty="0" err="1" smtClean="0">
                <a:solidFill>
                  <a:srgbClr val="8D7D74"/>
                </a:solidFill>
                <a:latin typeface="Tahoma" pitchFamily="34" charset="0"/>
              </a:rPr>
              <a:t>Coffee</a:t>
            </a:r>
            <a:r>
              <a:rPr lang="pl-PL" altLang="ja-JP" sz="1800" baseline="0" dirty="0" smtClean="0">
                <a:solidFill>
                  <a:srgbClr val="8D7D74"/>
                </a:solidFill>
                <a:latin typeface="Tahoma" pitchFamily="34" charset="0"/>
              </a:rPr>
              <a:t> </a:t>
            </a:r>
            <a:r>
              <a:rPr lang="pl-PL" altLang="ja-JP" sz="1800" baseline="0" dirty="0" err="1" smtClean="0">
                <a:solidFill>
                  <a:srgbClr val="8D7D74"/>
                </a:solidFill>
                <a:latin typeface="Tahoma" pitchFamily="34" charset="0"/>
              </a:rPr>
              <a:t>machines</a:t>
            </a:r>
            <a:endParaRPr lang="pl-PL" altLang="ja-JP" sz="1800" baseline="0" dirty="0" smtClean="0">
              <a:solidFill>
                <a:srgbClr val="8D7D74"/>
              </a:solidFill>
              <a:latin typeface="Tahoma" pitchFamily="34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pl-PL" altLang="ja-JP" sz="1800" baseline="0" dirty="0" smtClean="0">
                <a:solidFill>
                  <a:srgbClr val="8D7D74"/>
                </a:solidFill>
                <a:latin typeface="Tahoma" pitchFamily="34" charset="0"/>
              </a:rPr>
              <a:t> </a:t>
            </a:r>
            <a:endParaRPr lang="fr-FR" altLang="ja-JP" sz="1800" baseline="0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053" name="Rectangle 43"/>
          <p:cNvSpPr>
            <a:spLocks noChangeArrowheads="1"/>
          </p:cNvSpPr>
          <p:nvPr/>
        </p:nvSpPr>
        <p:spPr bwMode="auto">
          <a:xfrm>
            <a:off x="0" y="4584700"/>
            <a:ext cx="1701312" cy="152400"/>
          </a:xfrm>
          <a:prstGeom prst="rect">
            <a:avLst/>
          </a:prstGeom>
          <a:gradFill flip="none" rotWithShape="1">
            <a:gsLst>
              <a:gs pos="0">
                <a:srgbClr val="8D7D74">
                  <a:tint val="66000"/>
                  <a:satMod val="160000"/>
                </a:srgbClr>
              </a:gs>
              <a:gs pos="50000">
                <a:srgbClr val="8D7D74">
                  <a:tint val="44500"/>
                  <a:satMod val="160000"/>
                </a:srgbClr>
              </a:gs>
              <a:gs pos="100000">
                <a:srgbClr val="8D7D74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4" name="Text Box 46"/>
          <p:cNvSpPr txBox="1">
            <a:spLocks noChangeArrowheads="1"/>
          </p:cNvSpPr>
          <p:nvPr/>
        </p:nvSpPr>
        <p:spPr bwMode="auto">
          <a:xfrm>
            <a:off x="1727689" y="2474913"/>
            <a:ext cx="5257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pic>
        <p:nvPicPr>
          <p:cNvPr id="2055" name="Picture 49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679331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0" descr="Frise_imagesv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914400"/>
            <a:ext cx="7463204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47"/>
          <p:cNvSpPr>
            <a:spLocks noChangeArrowheads="1"/>
          </p:cNvSpPr>
          <p:nvPr/>
        </p:nvSpPr>
        <p:spPr bwMode="auto">
          <a:xfrm>
            <a:off x="1714500" y="2955926"/>
            <a:ext cx="7429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Nowości i plany marketingowe</a:t>
            </a:r>
          </a:p>
          <a:p>
            <a:pPr algn="l" eaLnBrk="1" hangingPunct="1"/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1Q 2011</a:t>
            </a:r>
            <a:endParaRPr lang="fr-FR" altLang="ja-JP" sz="2800" b="1" baseline="0" dirty="0">
              <a:solidFill>
                <a:srgbClr val="8E8581"/>
              </a:solidFill>
              <a:latin typeface="Tahoma" pitchFamily="34" charset="0"/>
            </a:endParaRPr>
          </a:p>
        </p:txBody>
      </p:sp>
      <p:sp>
        <p:nvSpPr>
          <p:cNvPr id="10" name="Rectangle 43"/>
          <p:cNvSpPr>
            <a:spLocks noChangeArrowheads="1"/>
          </p:cNvSpPr>
          <p:nvPr/>
        </p:nvSpPr>
        <p:spPr bwMode="auto">
          <a:xfrm>
            <a:off x="0" y="5010056"/>
            <a:ext cx="1701312" cy="152400"/>
          </a:xfrm>
          <a:prstGeom prst="rect">
            <a:avLst/>
          </a:prstGeom>
          <a:gradFill flip="none" rotWithShape="1">
            <a:gsLst>
              <a:gs pos="0">
                <a:srgbClr val="8D7D74">
                  <a:tint val="66000"/>
                  <a:satMod val="160000"/>
                </a:srgbClr>
              </a:gs>
              <a:gs pos="50000">
                <a:srgbClr val="8D7D74">
                  <a:tint val="44500"/>
                  <a:satMod val="160000"/>
                </a:srgbClr>
              </a:gs>
              <a:gs pos="100000">
                <a:srgbClr val="8D7D74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3419872" y="1268760"/>
            <a:ext cx="528638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MARKETINGOWE</a:t>
            </a: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85725" lvl="1" indent="371475" algn="l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2"/>
                </a:solidFill>
              </a:rPr>
              <a:t>Działania PR  skierowane do  konsumentów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Obecność na </a:t>
            </a:r>
            <a:r>
              <a:rPr lang="pl-PL" dirty="0" err="1" smtClean="0">
                <a:solidFill>
                  <a:schemeClr val="bg2"/>
                </a:solidFill>
              </a:rPr>
              <a:t>evetach</a:t>
            </a:r>
            <a:r>
              <a:rPr lang="pl-PL" dirty="0" smtClean="0">
                <a:solidFill>
                  <a:schemeClr val="bg2"/>
                </a:solidFill>
              </a:rPr>
              <a:t> związanych ze zdrowym stylem życia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err="1" smtClean="0">
                <a:solidFill>
                  <a:schemeClr val="bg2"/>
                </a:solidFill>
              </a:rPr>
              <a:t>Advertoriale</a:t>
            </a:r>
            <a:r>
              <a:rPr lang="pl-PL" dirty="0" smtClean="0">
                <a:solidFill>
                  <a:schemeClr val="bg2"/>
                </a:solidFill>
              </a:rPr>
              <a:t>  w kobiecych magazynach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Współpraca z Ambasadorem marki( do końca lutego) – do potwierdzenia przedłużenie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1257300" lvl="2" indent="-342900" algn="l">
              <a:buFont typeface="Wingdings" pitchFamily="2" charset="2"/>
              <a:buChar char="ü"/>
            </a:pP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/>
            <a:r>
              <a:rPr lang="pl-PL" sz="2000" dirty="0" smtClean="0">
                <a:solidFill>
                  <a:schemeClr val="bg2"/>
                </a:solidFill>
              </a:rPr>
              <a:t>	 </a:t>
            </a:r>
          </a:p>
          <a:p>
            <a:pPr marL="800100" lvl="1" indent="-342900" algn="l">
              <a:buFont typeface="Wingdings" pitchFamily="2" charset="2"/>
              <a:buChar char="Ø"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>
              <a:solidFill>
                <a:schemeClr val="bg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745" y="260648"/>
            <a:ext cx="1874255" cy="8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89e15b73-4c37-496e-91ad-d2db7b11feb2" descr="BCA56F34-DA3C-4502-B97D-6F4A0C0C0D9C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251520" y="1628800"/>
            <a:ext cx="3013400" cy="2286016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0520" y="4941168"/>
            <a:ext cx="1283480" cy="1682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t="4721" r="7317" b="5954"/>
          <a:stretch>
            <a:fillRect/>
          </a:stretch>
        </p:blipFill>
        <p:spPr bwMode="auto">
          <a:xfrm>
            <a:off x="142844" y="4286256"/>
            <a:ext cx="3071834" cy="2368708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71600" y="260648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I połowa  2010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643314"/>
            <a:ext cx="6336786" cy="1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28794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123728" y="5373216"/>
            <a:ext cx="6294780" cy="8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marL="0" lvl="1" algn="l"/>
            <a:r>
              <a:rPr lang="pl-PL" sz="2800" dirty="0" smtClean="0">
                <a:solidFill>
                  <a:srgbClr val="C00000"/>
                </a:solidFill>
                <a:latin typeface="Verdana" pitchFamily="34" charset="0"/>
              </a:rPr>
              <a:t>Nowe </a:t>
            </a:r>
            <a:r>
              <a:rPr lang="pl-PL" sz="2800" dirty="0" err="1" smtClean="0">
                <a:solidFill>
                  <a:srgbClr val="C00000"/>
                </a:solidFill>
                <a:latin typeface="Verdana" pitchFamily="34" charset="0"/>
              </a:rPr>
              <a:t>wypiekacze</a:t>
            </a:r>
            <a:r>
              <a:rPr lang="pl-PL" sz="2800" dirty="0" smtClean="0">
                <a:solidFill>
                  <a:srgbClr val="C00000"/>
                </a:solidFill>
                <a:latin typeface="Verdana" pitchFamily="34" charset="0"/>
              </a:rPr>
              <a:t> do chleba</a:t>
            </a:r>
            <a:r>
              <a:rPr lang="en-US" sz="2800" dirty="0" smtClean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pl-PL" sz="2800" dirty="0" smtClean="0">
                <a:solidFill>
                  <a:srgbClr val="C00000"/>
                </a:solidFill>
                <a:latin typeface="Verdana" pitchFamily="34" charset="0"/>
              </a:rPr>
              <a:t>UNO </a:t>
            </a:r>
            <a:endParaRPr lang="en-US" sz="28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algn="l" rtl="0"/>
            <a:r>
              <a:rPr lang="fr-FR" b="1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egy /</a:t>
            </a:r>
            <a:endParaRPr lang="fr-FR" b="1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pic>
        <p:nvPicPr>
          <p:cNvPr id="19" name="Image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628800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2492896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497518" y="5929330"/>
            <a:ext cx="1146448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P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ricing /</a:t>
            </a:r>
          </a:p>
          <a:p>
            <a:pPr algn="l" rtl="0"/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Timing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28728" y="1556792"/>
            <a:ext cx="7715272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175" algn="l">
              <a:spcBef>
                <a:spcPts val="600"/>
              </a:spcBef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Utrzymanie  udziałów rynkowych </a:t>
            </a:r>
            <a:r>
              <a:rPr lang="pl-PL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wypiekaczy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do chleba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indent="-3175" algn="l">
              <a:spcBef>
                <a:spcPts val="600"/>
              </a:spcBef>
              <a:defRPr/>
            </a:pPr>
            <a:endParaRPr lang="pl-PL" sz="24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indent="-3175" algn="l">
              <a:spcBef>
                <a:spcPts val="600"/>
              </a:spcBef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Odnowienie oferty w kluczowym segmencie cenowym 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indent="-3175" algn="l">
              <a:spcBef>
                <a:spcPts val="600"/>
              </a:spcBef>
              <a:defRPr/>
            </a:pP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indent="-3175" algn="l">
              <a:spcBef>
                <a:spcPts val="600"/>
              </a:spcBef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Odróżnienie  oferty </a:t>
            </a:r>
            <a:r>
              <a:rPr lang="pl-PL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Moulinex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na półce w sklepie 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indent="-3175">
              <a:spcBef>
                <a:spcPts val="600"/>
              </a:spcBef>
              <a:defRPr/>
            </a:pPr>
            <a:endParaRPr lang="en-US" sz="2400" dirty="0" smtClean="0">
              <a:latin typeface="Verdana" pitchFamily="34" charset="0"/>
            </a:endParaRPr>
          </a:p>
          <a:p>
            <a:pPr marL="0" lvl="1" indent="-3175">
              <a:spcBef>
                <a:spcPts val="600"/>
              </a:spcBef>
              <a:defRPr/>
            </a:pPr>
            <a:endParaRPr lang="en-US" sz="2400" dirty="0" smtClean="0">
              <a:latin typeface="Verdana" pitchFamily="34" charset="0"/>
            </a:endParaRPr>
          </a:p>
          <a:p>
            <a:pPr marL="0" lvl="1" indent="-3175" algn="ctr">
              <a:spcBef>
                <a:spcPts val="600"/>
              </a:spcBef>
              <a:defRPr/>
            </a:pPr>
            <a:endParaRPr lang="pl-PL" sz="2400" dirty="0" smtClean="0">
              <a:latin typeface="Verdana" pitchFamily="34" charset="0"/>
            </a:endParaRPr>
          </a:p>
        </p:txBody>
      </p:sp>
      <p:pic>
        <p:nvPicPr>
          <p:cNvPr id="33" name="Image 3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3356992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èche vers le bas 14"/>
          <p:cNvSpPr/>
          <p:nvPr/>
        </p:nvSpPr>
        <p:spPr>
          <a:xfrm>
            <a:off x="4572000" y="4077072"/>
            <a:ext cx="500066" cy="100013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rostokąt 15"/>
          <p:cNvSpPr/>
          <p:nvPr/>
        </p:nvSpPr>
        <p:spPr>
          <a:xfrm>
            <a:off x="1619672" y="363092"/>
            <a:ext cx="3295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2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Nasze cele</a:t>
            </a:r>
            <a:endParaRPr lang="fr-FR" sz="32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511156"/>
          </a:xfrm>
        </p:spPr>
        <p:txBody>
          <a:bodyPr>
            <a:noAutofit/>
          </a:bodyPr>
          <a:lstStyle/>
          <a:p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Moulinex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Uno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- łatwy w użyciu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space réservé du contenu 3" descr="Uno_Vue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776" y="2060848"/>
            <a:ext cx="5643602" cy="4207049"/>
          </a:xfrm>
        </p:spPr>
      </p:pic>
      <p:sp>
        <p:nvSpPr>
          <p:cNvPr id="5" name="ZoneTexte 4"/>
          <p:cNvSpPr txBox="1"/>
          <p:nvPr/>
        </p:nvSpPr>
        <p:spPr>
          <a:xfrm>
            <a:off x="500034" y="2571744"/>
            <a:ext cx="1767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Łatwy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dostęp,dzięki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nowej pozycji umiejscowienia wyświetlacza  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979712" y="2924944"/>
            <a:ext cx="157220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39552" y="1412776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Kompaktowy design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Moulinex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555776" y="1844824"/>
            <a:ext cx="2286016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707346" y="5925949"/>
            <a:ext cx="1364456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S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trategy /</a:t>
            </a:r>
          </a:p>
          <a:p>
            <a:pPr algn="l" rtl="0"/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 Context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357554" y="6092825"/>
            <a:ext cx="1197744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b="1" kern="1200" dirty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Product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4643438" y="6097588"/>
            <a:ext cx="910807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R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ange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7497518" y="5929330"/>
            <a:ext cx="1146448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P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ricing /</a:t>
            </a:r>
          </a:p>
          <a:p>
            <a:pPr algn="l" rtl="0"/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Timing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pic>
        <p:nvPicPr>
          <p:cNvPr id="2050" name="Picture 2" descr="J:\DGA ELECTRICAL\DGA  MARKETING  PRODUITS\VOSGES\BREAD MAKER\PROJETS BREADMAKERS\2009\UNO\Nouveaux rendus UNO 03-03-2010\Uno_Vue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12776"/>
            <a:ext cx="5397538" cy="3036115"/>
          </a:xfrm>
          <a:prstGeom prst="rect">
            <a:avLst/>
          </a:prstGeom>
          <a:noFill/>
        </p:spPr>
      </p:pic>
      <p:sp>
        <p:nvSpPr>
          <p:cNvPr id="46" name="ZoneTexte 45"/>
          <p:cNvSpPr txBox="1"/>
          <p:nvPr/>
        </p:nvSpPr>
        <p:spPr>
          <a:xfrm>
            <a:off x="6372200" y="270892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Łatwa obsługa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Duży przycisk wybierania programów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 flipH="1" flipV="1">
            <a:off x="4929190" y="2143116"/>
            <a:ext cx="1357322" cy="857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3786182" y="4929198"/>
            <a:ext cx="30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Duży wyświetlacz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lepsza widoczność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Line 23"/>
          <p:cNvSpPr>
            <a:spLocks noChangeShapeType="1"/>
          </p:cNvSpPr>
          <p:nvPr/>
        </p:nvSpPr>
        <p:spPr bwMode="auto">
          <a:xfrm flipH="1" flipV="1">
            <a:off x="3714744" y="2285992"/>
            <a:ext cx="1000132" cy="25717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r-FR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511156"/>
          </a:xfrm>
        </p:spPr>
        <p:txBody>
          <a:bodyPr>
            <a:noAutofit/>
          </a:bodyPr>
          <a:lstStyle/>
          <a:p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Moulinex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Uno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– Intuicyjna obsługa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332656"/>
            <a:ext cx="436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Wyróżnienie na półce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Image 4" descr="Uno_Vue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536" y="3141685"/>
            <a:ext cx="3312368" cy="3716315"/>
          </a:xfrm>
          <a:prstGeom prst="rect">
            <a:avLst/>
          </a:prstGeom>
        </p:spPr>
      </p:pic>
      <p:pic>
        <p:nvPicPr>
          <p:cNvPr id="6" name="Image 5" descr="Uno_Vue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1" y="1412776"/>
            <a:ext cx="2976331" cy="167418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932040" y="2492896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Wyjątkowy design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Moulinex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Wingdings" pitchFamily="2" charset="2"/>
              <a:buChar char="§"/>
            </a:pP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Moulinex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kolor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sz="2000" dirty="0" smtClean="0">
                <a:solidFill>
                  <a:srgbClr val="C00000"/>
                </a:solidFill>
              </a:rPr>
              <a:t>red ruby </a:t>
            </a:r>
            <a:r>
              <a:rPr lang="pl-PL" sz="2000" dirty="0" smtClean="0">
                <a:solidFill>
                  <a:srgbClr val="C00000"/>
                </a:solidFill>
              </a:rPr>
              <a:t>metalizowany </a:t>
            </a:r>
            <a:r>
              <a:rPr lang="en-US" sz="2000" dirty="0" smtClean="0">
                <a:solidFill>
                  <a:srgbClr val="C00000"/>
                </a:solidFill>
              </a:rPr>
              <a:t>”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panel kontrolny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564904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84984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8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31840" y="1268760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3141498" y="1196752"/>
            <a:ext cx="6002502" cy="41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 rtl="0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KORZYŚCI DLA KONSUMENTA</a:t>
            </a:r>
          </a:p>
          <a:p>
            <a:pPr lvl="1" algn="l" rtl="0">
              <a:lnSpc>
                <a:spcPct val="105000"/>
              </a:lnSpc>
              <a:spcBef>
                <a:spcPct val="20000"/>
              </a:spcBef>
              <a:defRPr/>
            </a:pPr>
            <a:endParaRPr lang="en-US" b="1" kern="1200" baseline="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lnSpc>
                <a:spcPct val="90000"/>
              </a:lnSpc>
              <a:spcBef>
                <a:spcPts val="600"/>
              </a:spcBef>
              <a:buFontTx/>
              <a:buBlip>
                <a:blip r:embed="rId3"/>
              </a:buBlip>
              <a:defRPr/>
            </a:pPr>
            <a:r>
              <a:rPr lang="en-US" b="1" kern="1200" baseline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Różnorodność</a:t>
            </a: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przepisów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</a:t>
            </a:r>
            <a:r>
              <a:rPr lang="pl-PL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-</a:t>
            </a:r>
            <a:r>
              <a:rPr lang="en-US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15 program</a:t>
            </a:r>
            <a:r>
              <a:rPr lang="pl-PL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ów w tym program bezglutenowy oraz chleba</a:t>
            </a:r>
            <a:r>
              <a:rPr lang="pl-PL" b="1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bez soli</a:t>
            </a:r>
            <a:endParaRPr lang="pl-PL" b="1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lnSpc>
                <a:spcPct val="90000"/>
              </a:lnSpc>
              <a:spcBef>
                <a:spcPts val="600"/>
              </a:spcBef>
              <a:buFontTx/>
              <a:buBlip>
                <a:blip r:embed="rId3"/>
              </a:buBlip>
              <a:defRPr/>
            </a:pPr>
            <a:endParaRPr lang="en-US" sz="120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</a:t>
            </a:r>
            <a:r>
              <a:rPr lang="pl-PL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Książka</a:t>
            </a:r>
            <a:r>
              <a:rPr lang="pl-PL" b="1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z przepisami</a:t>
            </a:r>
            <a:endParaRPr lang="pl-PL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sz="120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</a:t>
            </a:r>
            <a:r>
              <a:rPr lang="pl-PL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Kompaktowy</a:t>
            </a:r>
            <a:r>
              <a:rPr lang="pl-PL" b="1" kern="120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rozmiar</a:t>
            </a:r>
            <a:endParaRPr lang="pl-PL" b="1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pl-PL" sz="1200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Wygoda obsługi: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duży, czytelny  wyświetlacz, </a:t>
            </a:r>
          </a:p>
          <a:p>
            <a:pPr lvl="1" algn="l">
              <a:spcBef>
                <a:spcPct val="20000"/>
              </a:spcBef>
              <a:defRPr/>
            </a:pPr>
            <a:endParaRPr lang="pl-PL" sz="1200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Opóźnienie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statru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do 15H</a:t>
            </a:r>
            <a:endParaRPr lang="pl-PL" sz="1200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Łatwy w czyszczeniu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;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powłoka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nieprzwierająca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  <a:sym typeface="Wingdings" pitchFamily="2" charset="2"/>
              </a:rPr>
              <a:t> na mieszadle i pojemniku do pieczenia</a:t>
            </a:r>
            <a:endParaRPr lang="pl-PL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1" name="Image 10" descr="Uno_Vue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850030"/>
            <a:ext cx="3222094" cy="400797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043608" y="332656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Breadmaker </a:t>
            </a:r>
            <a:r>
              <a: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UNO</a:t>
            </a:r>
            <a:endParaRPr lang="en-US" sz="3600" kern="1200" dirty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357554" y="6092825"/>
            <a:ext cx="1197744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b="1" kern="1200" dirty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Product</a:t>
            </a:r>
          </a:p>
        </p:txBody>
      </p:sp>
      <p:pic>
        <p:nvPicPr>
          <p:cNvPr id="15" name="Image 42" descr="Epi-Ble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5256"/>
          <a:stretch>
            <a:fillRect/>
          </a:stretch>
        </p:blipFill>
        <p:spPr>
          <a:xfrm>
            <a:off x="539552" y="836712"/>
            <a:ext cx="2064476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8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1196752"/>
            <a:ext cx="44983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2915816" y="1179522"/>
            <a:ext cx="6228184" cy="419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OPIS  PRODUKTU</a:t>
            </a:r>
          </a:p>
          <a:p>
            <a:pPr lvl="1" algn="l">
              <a:lnSpc>
                <a:spcPct val="105000"/>
              </a:lnSpc>
              <a:spcBef>
                <a:spcPct val="20000"/>
              </a:spcBef>
              <a:defRPr/>
            </a:pPr>
            <a:endParaRPr lang="en-US" b="1" kern="1200" baseline="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SzPct val="111000"/>
              <a:buFontTx/>
              <a:buBlip>
                <a:blip r:embed="rId3"/>
              </a:buBlip>
              <a:defRPr/>
            </a:pPr>
            <a:r>
              <a:rPr lang="en-US" kern="1200" baseline="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kern="1200" baseline="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Pojemność</a:t>
            </a: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1kg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</a:t>
            </a:r>
          </a:p>
          <a:p>
            <a:pPr lvl="1" algn="l" rtl="0">
              <a:spcBef>
                <a:spcPct val="20000"/>
              </a:spcBef>
              <a:buSzPct val="111000"/>
              <a:buFontTx/>
              <a:buBlip>
                <a:blip r:embed="rId3"/>
              </a:buBlip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lvl="1" algn="l" rtl="0">
              <a:spcBef>
                <a:spcPct val="20000"/>
              </a:spcBef>
              <a:buSzPct val="111000"/>
              <a:buFontTx/>
              <a:buBlip>
                <a:blip r:embed="rId3"/>
              </a:buBlip>
              <a:defRPr/>
            </a:pP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Moc 650 W</a:t>
            </a:r>
          </a:p>
          <a:p>
            <a:pPr lvl="1" algn="l" rtl="0">
              <a:spcBef>
                <a:spcPct val="20000"/>
              </a:spcBef>
              <a:buSzPct val="111000"/>
              <a:buFontTx/>
              <a:buBlip>
                <a:blip r:embed="rId3"/>
              </a:buBlip>
              <a:defRPr/>
            </a:pPr>
            <a:endParaRPr lang="en-US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3 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ustawienia wagi </a:t>
            </a: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(500g, 750g and 1000g)</a:t>
            </a:r>
            <a:endParaRPr lang="pl-PL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3 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kolory opiekania  </a:t>
            </a: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pl-PL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en-US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15 </a:t>
            </a:r>
            <a:r>
              <a:rPr lang="pl-PL" b="1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programów opiekania </a:t>
            </a:r>
            <a:endParaRPr lang="pl-PL" sz="1600" i="1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lvl="1" algn="l" rtl="0">
              <a:spcBef>
                <a:spcPct val="20000"/>
              </a:spcBef>
              <a:defRPr/>
            </a:pPr>
            <a:endParaRPr lang="en-US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  <a:sym typeface="Wingdings" pitchFamily="2" charset="2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  <a:sym typeface="Wingdings" pitchFamily="2" charset="2"/>
              </a:rPr>
              <a:t>Podtrzymywanie ciepła - </a:t>
            </a: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  <a:sym typeface="Wingdings" pitchFamily="2" charset="2"/>
              </a:rPr>
              <a:t>: 1 </a:t>
            </a:r>
            <a:r>
              <a:rPr lang="pl-PL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  <a:sym typeface="Wingdings" pitchFamily="2" charset="2"/>
              </a:rPr>
              <a:t>godzina</a:t>
            </a:r>
          </a:p>
          <a:p>
            <a:pPr lvl="1" algn="l" rtl="0">
              <a:spcBef>
                <a:spcPct val="20000"/>
              </a:spcBef>
              <a:defRPr/>
            </a:pPr>
            <a:endParaRPr lang="en-US" kern="1200" baseline="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11" name="Image 10" descr="Uno_Vue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282078"/>
            <a:ext cx="2874761" cy="3575922"/>
          </a:xfrm>
          <a:prstGeom prst="rect">
            <a:avLst/>
          </a:prstGeom>
        </p:spPr>
      </p:pic>
      <p:pic>
        <p:nvPicPr>
          <p:cNvPr id="12" name="Image 42" descr="Epi-Ble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5256"/>
          <a:stretch>
            <a:fillRect/>
          </a:stretch>
        </p:blipFill>
        <p:spPr>
          <a:xfrm>
            <a:off x="395536" y="836712"/>
            <a:ext cx="2064476" cy="2857520"/>
          </a:xfrm>
          <a:prstGeom prst="rect">
            <a:avLst/>
          </a:prstGeom>
        </p:spPr>
      </p:pic>
      <p:sp>
        <p:nvSpPr>
          <p:cNvPr id="7" name="ZoneTexte 27"/>
          <p:cNvSpPr txBox="1"/>
          <p:nvPr/>
        </p:nvSpPr>
        <p:spPr>
          <a:xfrm>
            <a:off x="1043608" y="332656"/>
            <a:ext cx="3566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36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Wypiekacz</a:t>
            </a:r>
            <a:r>
              <a:rPr lang="pl-PL" sz="3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UNO</a:t>
            </a:r>
            <a:endParaRPr lang="en-US" sz="3600" kern="1200" dirty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3608" y="5705872"/>
            <a:ext cx="7344816" cy="115212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32" y="4257014"/>
            <a:ext cx="9144000" cy="111691"/>
          </a:xfrm>
          <a:prstGeom prst="rect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baseline="30000" dirty="0">
              <a:solidFill>
                <a:srgbClr val="CC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4509120"/>
            <a:ext cx="11814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" y="5013176"/>
            <a:ext cx="1180101" cy="115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7892" y="692696"/>
            <a:ext cx="1486108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899592" y="26064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Linia </a:t>
            </a:r>
            <a:r>
              <a:rPr lang="pl-PL" sz="36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wypiekaczy</a:t>
            </a: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UNO</a:t>
            </a:r>
            <a:endParaRPr lang="en-US" sz="3600" b="1" kern="1200" dirty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123728" y="6093296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400" b="1" i="1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Ciesz się domowym chlebe</a:t>
            </a:r>
            <a:r>
              <a:rPr lang="pl-PL" sz="2400" b="1" i="1" dirty="0" smtClean="0">
                <a:solidFill>
                  <a:schemeClr val="bg1"/>
                </a:solidFill>
                <a:latin typeface="Calibri"/>
              </a:rPr>
              <a:t>m </a:t>
            </a:r>
            <a:r>
              <a:rPr lang="pl-PL" sz="2400" b="1" i="1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l-PL" sz="2400" b="1" i="1" kern="1200" dirty="0" err="1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kazdego</a:t>
            </a:r>
            <a:r>
              <a:rPr lang="pl-PL" sz="2400" b="1" i="1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dnia</a:t>
            </a:r>
            <a:r>
              <a:rPr lang="en-US" sz="2400" b="1" i="1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!</a:t>
            </a:r>
            <a:endParaRPr lang="en-US" sz="2400" b="1" i="1" kern="12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88024" y="2492896"/>
            <a:ext cx="142876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baseline="300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140469" y="5117130"/>
            <a:ext cx="93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b="1" kern="1200" dirty="0" err="1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Ksiązka</a:t>
            </a:r>
            <a:r>
              <a:rPr lang="pl-PL" sz="1200" b="1" kern="1200" dirty="0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 z przepisami</a:t>
            </a:r>
            <a:endParaRPr lang="en-US" sz="1200" kern="1200" dirty="0">
              <a:solidFill>
                <a:prstClr val="black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72166" y="5117130"/>
            <a:ext cx="87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15 </a:t>
            </a:r>
            <a:r>
              <a:rPr lang="en-US" sz="1200" b="1" kern="1200" dirty="0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program</a:t>
            </a:r>
            <a:r>
              <a:rPr lang="pl-PL" sz="1200" b="1" kern="1200" dirty="0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ów</a:t>
            </a:r>
            <a:r>
              <a:rPr lang="en-US" sz="1200" kern="1200" dirty="0" smtClean="0">
                <a:solidFill>
                  <a:prstClr val="black"/>
                </a:solidFill>
                <a:latin typeface="Arial Narrow" pitchFamily="34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prstClr val="black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8331740" y="4077072"/>
            <a:ext cx="812260" cy="850909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Gluten &amp; salt free</a:t>
            </a:r>
            <a:endParaRPr lang="en-US" sz="1600" b="1" kern="1200" baseline="30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8096301" y="5013176"/>
            <a:ext cx="1047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b="1" kern="1200" dirty="0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Program bezglutenowy i bez soli </a:t>
            </a:r>
            <a:r>
              <a:rPr lang="en-US" sz="1200" b="1" kern="1200" dirty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en-US" sz="1200" b="1" kern="1200" dirty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</a:br>
            <a:endParaRPr lang="en-US" sz="1200" kern="1200" dirty="0">
              <a:solidFill>
                <a:prstClr val="black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020272" y="5085184"/>
            <a:ext cx="109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200" b="1" kern="1200" dirty="0" err="1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Opóżniony</a:t>
            </a:r>
            <a:r>
              <a:rPr lang="pl-PL" sz="1200" b="1" kern="1200" dirty="0" smtClean="0">
                <a:solidFill>
                  <a:srgbClr val="FF0000"/>
                </a:solidFill>
                <a:latin typeface="Arial Narrow" pitchFamily="34" charset="0"/>
                <a:ea typeface="+mn-ea"/>
                <a:cs typeface="+mn-cs"/>
              </a:rPr>
              <a:t> start 15H</a:t>
            </a:r>
            <a:endParaRPr lang="en-US" sz="1200" b="1" kern="1200" dirty="0">
              <a:solidFill>
                <a:srgbClr val="FF000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l="6111"/>
          <a:stretch>
            <a:fillRect/>
          </a:stretch>
        </p:blipFill>
        <p:spPr bwMode="auto">
          <a:xfrm>
            <a:off x="5139071" y="4149080"/>
            <a:ext cx="951207" cy="94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 descr="Sans titre.bmp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6176" y="4221088"/>
            <a:ext cx="928694" cy="928694"/>
          </a:xfrm>
          <a:prstGeom prst="rect">
            <a:avLst/>
          </a:prstGeom>
        </p:spPr>
      </p:pic>
      <p:pic>
        <p:nvPicPr>
          <p:cNvPr id="48" name="Image 47" descr="Sans titre.bmp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0352" y="2420888"/>
            <a:ext cx="1195387" cy="1243006"/>
          </a:xfrm>
          <a:prstGeom prst="rect">
            <a:avLst/>
          </a:prstGeom>
        </p:spPr>
      </p:pic>
      <p:pic>
        <p:nvPicPr>
          <p:cNvPr id="27" name="Image 24" descr="UNO bread SS 20082010 copie.jpg"/>
          <p:cNvPicPr>
            <a:picLocks noChangeAspect="1"/>
          </p:cNvPicPr>
          <p:nvPr/>
        </p:nvPicPr>
        <p:blipFill>
          <a:blip r:embed="rId9"/>
          <a:srcRect l="22046" r="22337" b="10341"/>
          <a:stretch>
            <a:fillRect/>
          </a:stretch>
        </p:blipFill>
        <p:spPr>
          <a:xfrm>
            <a:off x="899592" y="1052736"/>
            <a:ext cx="2448272" cy="2448272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4221088"/>
            <a:ext cx="836625" cy="8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J:\DGA ELECTRICAL\DGA  MARKETING  PRODUITS\VOSGES\BREAD MAKER\PROJETS BREADMAKERS\2009\UNO\Nouveaux rendus UNO 03-03-2010\Uno_Vue_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07904" y="908721"/>
            <a:ext cx="2527204" cy="2479520"/>
          </a:xfrm>
          <a:prstGeom prst="rect">
            <a:avLst/>
          </a:prstGeom>
          <a:noFill/>
        </p:spPr>
      </p:pic>
      <p:sp>
        <p:nvSpPr>
          <p:cNvPr id="29" name="pole tekstowe 28"/>
          <p:cNvSpPr txBox="1"/>
          <p:nvPr/>
        </p:nvSpPr>
        <p:spPr>
          <a:xfrm>
            <a:off x="1187624" y="35010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Wersja  metalowa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3851920" y="342900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Wersja z panelem Red Ruby  </a:t>
            </a:r>
            <a:endParaRPr lang="pl-PL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8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1196752"/>
            <a:ext cx="44983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4"/>
          <p:cNvSpPr txBox="1">
            <a:spLocks noChangeArrowheads="1"/>
          </p:cNvSpPr>
          <p:nvPr/>
        </p:nvSpPr>
        <p:spPr bwMode="auto">
          <a:xfrm>
            <a:off x="251520" y="3744070"/>
            <a:ext cx="4464496" cy="333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lnSpc>
                <a:spcPct val="105000"/>
              </a:lnSpc>
              <a:spcBef>
                <a:spcPct val="20000"/>
              </a:spcBef>
              <a:defRPr/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</a:p>
          <a:p>
            <a:pPr lvl="1" algn="l">
              <a:lnSpc>
                <a:spcPct val="105000"/>
              </a:lnSpc>
              <a:spcBef>
                <a:spcPct val="20000"/>
              </a:spcBef>
              <a:defRPr/>
            </a:pPr>
            <a:endParaRPr lang="en-US" b="1" kern="1200" baseline="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SzPct val="111000"/>
              <a:buFontTx/>
              <a:buBlip>
                <a:blip r:embed="rId3"/>
              </a:buBlip>
              <a:defRPr/>
            </a:pPr>
            <a:r>
              <a:rPr lang="en-US" kern="1200" baseline="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kern="1200" baseline="0" dirty="0" smtClean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Capacity: 1kg</a:t>
            </a:r>
            <a:endParaRPr lang="pl-PL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SzPct val="111000"/>
              <a:buFontTx/>
              <a:buBlip>
                <a:blip r:embed="rId3"/>
              </a:buBlip>
              <a:defRPr/>
            </a:pPr>
            <a:endParaRPr lang="en-US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 rtl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15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automatycznych programów</a:t>
            </a: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nowy wygodny panel</a:t>
            </a: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książka z przepisami</a:t>
            </a: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RRP 499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pln</a:t>
            </a:r>
            <a:endParaRPr lang="pl-PL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endParaRPr lang="pl-PL" sz="1050" kern="1200" baseline="0" dirty="0" smtClean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  <a:p>
            <a:pPr lvl="1" algn="l">
              <a:spcBef>
                <a:spcPct val="20000"/>
              </a:spcBef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endParaRPr lang="en-US" kern="1200" baseline="0" dirty="0">
              <a:solidFill>
                <a:schemeClr val="bg1">
                  <a:lumMod val="50000"/>
                </a:schemeClr>
              </a:solidFill>
              <a:latin typeface="Arial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11" name="Image 10" descr="Uno_Vue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584" y="1196752"/>
            <a:ext cx="2874761" cy="3575922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971600" y="332656"/>
            <a:ext cx="7510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Wypiekacz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UNO</a:t>
            </a:r>
            <a:r>
              <a:rPr lang="pl-PL" sz="3200" b="1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pl-PL" sz="3200" b="1" kern="12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vs</a:t>
            </a:r>
            <a:r>
              <a:rPr lang="pl-PL" sz="3200" b="1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 Philips HD9020/40</a:t>
            </a:r>
            <a:endParaRPr lang="en-US" sz="3200" b="1" kern="1200" dirty="0">
              <a:solidFill>
                <a:schemeClr val="bg1">
                  <a:lumMod val="50000"/>
                </a:schemeClr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8" name="Picture 2992" descr="http://pww.pcc.philips.com/mprdata/090921/0909210702_rtb.jpg"/>
          <p:cNvPicPr>
            <a:picLocks noChangeAspect="1" noChangeArrowheads="1"/>
          </p:cNvPicPr>
          <p:nvPr/>
        </p:nvPicPr>
        <p:blipFill>
          <a:blip r:embed="rId5" cstate="print"/>
          <a:srcRect l="8163" t="4082" r="8164" b="12245"/>
          <a:stretch>
            <a:fillRect/>
          </a:stretch>
        </p:blipFill>
        <p:spPr bwMode="auto">
          <a:xfrm>
            <a:off x="4644008" y="1340768"/>
            <a:ext cx="34563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4572000" y="5157192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12 automatycznych programów</a:t>
            </a:r>
          </a:p>
          <a:p>
            <a:pPr lvl="1" algn="l">
              <a:spcBef>
                <a:spcPct val="20000"/>
              </a:spcBef>
              <a:buBlip>
                <a:blip r:embed="rId3"/>
              </a:buBlip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 RRP 499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pln</a:t>
            </a:r>
            <a:endParaRPr lang="pl-PL" dirty="0" smtClean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8686800" y="6391276"/>
            <a:ext cx="139212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8"/>
          <p:cNvSpPr>
            <a:spLocks noChangeArrowheads="1"/>
          </p:cNvSpPr>
          <p:nvPr/>
        </p:nvSpPr>
        <p:spPr bwMode="auto">
          <a:xfrm>
            <a:off x="0" y="3124200"/>
            <a:ext cx="1701312" cy="685800"/>
          </a:xfrm>
          <a:prstGeom prst="rect">
            <a:avLst/>
          </a:prstGeom>
          <a:gradFill flip="none" rotWithShape="1">
            <a:gsLst>
              <a:gs pos="0">
                <a:srgbClr val="BCB1AB">
                  <a:shade val="30000"/>
                  <a:satMod val="115000"/>
                </a:srgbClr>
              </a:gs>
              <a:gs pos="50000">
                <a:srgbClr val="BCB1AB">
                  <a:shade val="67500"/>
                  <a:satMod val="115000"/>
                </a:srgbClr>
              </a:gs>
              <a:gs pos="100000">
                <a:srgbClr val="BCB1AB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4" name="Text Box 46"/>
          <p:cNvSpPr txBox="1">
            <a:spLocks noChangeArrowheads="1"/>
          </p:cNvSpPr>
          <p:nvPr/>
        </p:nvSpPr>
        <p:spPr bwMode="auto">
          <a:xfrm>
            <a:off x="1727689" y="2474913"/>
            <a:ext cx="5257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pic>
        <p:nvPicPr>
          <p:cNvPr id="2055" name="Picture 49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679331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0" descr="Frise_imagesv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914400"/>
            <a:ext cx="7463204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47"/>
          <p:cNvSpPr>
            <a:spLocks noChangeArrowheads="1"/>
          </p:cNvSpPr>
          <p:nvPr/>
        </p:nvSpPr>
        <p:spPr bwMode="auto">
          <a:xfrm>
            <a:off x="1714500" y="2955926"/>
            <a:ext cx="7429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altLang="ja-JP" sz="2800" b="1" baseline="0" dirty="0" err="1" smtClean="0">
                <a:solidFill>
                  <a:srgbClr val="8D7D74"/>
                </a:solidFill>
                <a:latin typeface="Tahoma" pitchFamily="34" charset="0"/>
              </a:rPr>
              <a:t>Electrical</a:t>
            </a:r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 </a:t>
            </a:r>
            <a:r>
              <a:rPr lang="pl-PL" altLang="ja-JP" sz="2800" b="1" baseline="0" dirty="0" err="1" smtClean="0">
                <a:solidFill>
                  <a:srgbClr val="8D7D74"/>
                </a:solidFill>
                <a:latin typeface="Tahoma" pitchFamily="34" charset="0"/>
              </a:rPr>
              <a:t>cooking</a:t>
            </a:r>
            <a:r>
              <a:rPr lang="pl-PL" altLang="ja-JP" sz="2800" b="1" baseline="0" dirty="0" smtClean="0">
                <a:solidFill>
                  <a:srgbClr val="8D7D74"/>
                </a:solidFill>
                <a:latin typeface="Tahoma" pitchFamily="34" charset="0"/>
              </a:rPr>
              <a:t> </a:t>
            </a:r>
            <a:endParaRPr lang="fr-FR" altLang="ja-JP" sz="2800" b="1" baseline="0" dirty="0">
              <a:solidFill>
                <a:srgbClr val="8E858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43274" y="1357298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 MARKETINGOWE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Promocje konsumenckie 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Money back  lub promocja z prezentem dla konsumenta</a:t>
            </a: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Materiały POS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Ulotka konsumencka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Totemy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Standy\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Woblery</a:t>
            </a: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772816"/>
            <a:ext cx="802257" cy="252094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2" name="Image 24" descr="WEBLER PAIN -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4941168"/>
            <a:ext cx="1143008" cy="1281878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720" y="4869160"/>
            <a:ext cx="1143008" cy="169558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544" y="4869160"/>
            <a:ext cx="1224136" cy="168340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7" name="Image 28" descr="Image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1772816"/>
            <a:ext cx="808840" cy="2600324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99592" y="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26781" t="13213" r="20761" b="11997"/>
          <a:stretch>
            <a:fillRect/>
          </a:stretch>
        </p:blipFill>
        <p:spPr bwMode="auto">
          <a:xfrm>
            <a:off x="3995936" y="4941168"/>
            <a:ext cx="924584" cy="145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 l="20899" t="19736" r="17297" b="19475"/>
          <a:stretch>
            <a:fillRect/>
          </a:stretch>
        </p:blipFill>
        <p:spPr bwMode="auto">
          <a:xfrm>
            <a:off x="5868144" y="5013176"/>
            <a:ext cx="101543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5" descr="cuve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4077072"/>
            <a:ext cx="943556" cy="1061501"/>
          </a:xfrm>
          <a:prstGeom prst="rect">
            <a:avLst/>
          </a:prstGeom>
        </p:spPr>
      </p:pic>
      <p:pic>
        <p:nvPicPr>
          <p:cNvPr id="8" name="Image 21" descr="OW5000relift_IPC_02détouré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427984" y="2420888"/>
            <a:ext cx="1040954" cy="1285884"/>
          </a:xfrm>
          <a:prstGeom prst="rect">
            <a:avLst/>
          </a:prstGeom>
        </p:spPr>
      </p:pic>
      <p:pic>
        <p:nvPicPr>
          <p:cNvPr id="10" name="Image 22" descr="OW5003relift_IPC_02 détouré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948264" y="980728"/>
            <a:ext cx="928694" cy="1218911"/>
          </a:xfrm>
          <a:prstGeom prst="rect">
            <a:avLst/>
          </a:prstGeom>
        </p:spPr>
      </p:pic>
      <p:pic>
        <p:nvPicPr>
          <p:cNvPr id="12" name="Picture 108" descr="Machine Pain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620688"/>
            <a:ext cx="1062886" cy="1105770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 l="4478" t="33367" r="78948" b="38542"/>
          <a:stretch>
            <a:fillRect/>
          </a:stretch>
        </p:blipFill>
        <p:spPr bwMode="auto">
          <a:xfrm>
            <a:off x="179512" y="4941168"/>
            <a:ext cx="956321" cy="110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ine 2"/>
          <p:cNvSpPr>
            <a:spLocks noChangeShapeType="1"/>
          </p:cNvSpPr>
          <p:nvPr/>
        </p:nvSpPr>
        <p:spPr bwMode="auto">
          <a:xfrm flipV="1">
            <a:off x="0" y="1571612"/>
            <a:ext cx="9144000" cy="5072074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33CC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3203848" y="2780928"/>
            <a:ext cx="1000132" cy="338554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580112" y="1340768"/>
            <a:ext cx="1000132" cy="338554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475656" y="5877272"/>
            <a:ext cx="99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439 PLN</a:t>
            </a:r>
            <a:endParaRPr lang="pl-PL" sz="1600" b="1" dirty="0" smtClean="0">
              <a:solidFill>
                <a:srgbClr val="FF0000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2411760" y="5157192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399 PLN PROMO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5292080" y="3861048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599 PLN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7380312" y="2708920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699 PLN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8151420" y="2132856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899 PLN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755576" y="1196752"/>
            <a:ext cx="4176464" cy="181588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sz="1600" b="1" kern="0" dirty="0" smtClean="0">
                <a:solidFill>
                  <a:schemeClr val="bg2"/>
                </a:solidFill>
              </a:rPr>
              <a:t>NOWOŚCI </a:t>
            </a:r>
            <a:endParaRPr lang="pl-PL" sz="16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 OW3101- 499,99pln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OW 310E- 599,99pln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                         </a:t>
            </a:r>
            <a:r>
              <a:rPr lang="pl-PL" sz="1600" b="1" dirty="0" smtClean="0">
                <a:solidFill>
                  <a:schemeClr val="bg2"/>
                </a:solidFill>
              </a:rPr>
              <a:t>WYCOFUJEMY od marca: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OW4001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OW1101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115616" y="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</a:t>
            </a: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wypiekaczy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Image 24" descr="UNO bread SS 20082010 copie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580112" y="1772816"/>
            <a:ext cx="1152128" cy="1152128"/>
          </a:xfrm>
          <a:prstGeom prst="rect">
            <a:avLst/>
          </a:prstGeom>
        </p:spPr>
      </p:pic>
      <p:sp>
        <p:nvSpPr>
          <p:cNvPr id="27" name="Prostokąt 26"/>
          <p:cNvSpPr/>
          <p:nvPr/>
        </p:nvSpPr>
        <p:spPr>
          <a:xfrm>
            <a:off x="6300192" y="3140968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599 PLN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4067944" y="4509120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499 PLN</a:t>
            </a:r>
          </a:p>
        </p:txBody>
      </p:sp>
      <p:pic>
        <p:nvPicPr>
          <p:cNvPr id="30" name="Picture 3" descr="J:\DGA ELECTRICAL\DGA  MARKETING  PRODUITS\VOSGES\BREAD MAKER\PROJETS BREADMAKERS\2009\UNO\Nouveaux rendus UNO 03-03-2010\Uno_Vue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3356992"/>
            <a:ext cx="1080120" cy="1059740"/>
          </a:xfrm>
          <a:prstGeom prst="rect">
            <a:avLst/>
          </a:prstGeom>
          <a:noFill/>
        </p:spPr>
      </p:pic>
      <p:sp>
        <p:nvSpPr>
          <p:cNvPr id="29" name="Prostokąt 28"/>
          <p:cNvSpPr/>
          <p:nvPr/>
        </p:nvSpPr>
        <p:spPr>
          <a:xfrm>
            <a:off x="2627784" y="5805264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b="1" dirty="0" smtClean="0">
                <a:solidFill>
                  <a:srgbClr val="FF0000"/>
                </a:solidFill>
              </a:rPr>
              <a:t>299 PLN PROMO</a:t>
            </a:r>
            <a:endParaRPr lang="pl-PL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57356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Frytownice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3933056"/>
            <a:ext cx="6336786" cy="1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pl-PL" dirty="0" err="1" smtClean="0"/>
              <a:t>Frytownica</a:t>
            </a:r>
            <a:r>
              <a:rPr lang="pl-PL" dirty="0" smtClean="0"/>
              <a:t> AF1024</a:t>
            </a:r>
            <a:endParaRPr lang="pl-PL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71902" y="1196752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UNO  INOX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b="1" dirty="0" smtClean="0">
                <a:solidFill>
                  <a:schemeClr val="bg2"/>
                </a:solidFill>
              </a:rPr>
              <a:t>Dlaczego wprowadzamy?:</a:t>
            </a: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2000" b="1" dirty="0" smtClean="0">
              <a:solidFill>
                <a:schemeClr val="bg2"/>
              </a:solidFill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Wykończenie ze stali  nierdzewnej- unikalne i nowoczesne</a:t>
            </a: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0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Przewaga konkurencyjna- nie ma na rynku modeli ze stali nierdzewnej poza profesjonalnymi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100" dirty="0" smtClean="0">
              <a:solidFill>
                <a:schemeClr val="bg2"/>
              </a:solidFill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Kompaktowy wymiar286x278x235 mm= łatwe przechowywanie</a:t>
            </a: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200" dirty="0" smtClean="0">
              <a:solidFill>
                <a:schemeClr val="bg2"/>
              </a:solidFill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Atrakcyjne pozycjonowanie cenowe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-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2" name="Imag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060848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9" descr="UNO_metal_112009_01 (2).PNG"/>
          <p:cNvPicPr>
            <a:picLocks noChangeAspect="1"/>
          </p:cNvPicPr>
          <p:nvPr/>
        </p:nvPicPr>
        <p:blipFill>
          <a:blip r:embed="rId4" cstate="print"/>
          <a:srcRect l="18818" r="12965" b="8330"/>
          <a:stretch>
            <a:fillRect/>
          </a:stretch>
        </p:blipFill>
        <p:spPr bwMode="auto">
          <a:xfrm>
            <a:off x="323528" y="2276872"/>
            <a:ext cx="31710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8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55576" y="5705872"/>
            <a:ext cx="7344816" cy="1152128"/>
          </a:xfrm>
          <a:noFill/>
        </p:spPr>
      </p:pic>
      <p:sp>
        <p:nvSpPr>
          <p:cNvPr id="16" name="ZoneTexte 9"/>
          <p:cNvSpPr txBox="1">
            <a:spLocks noChangeArrowheads="1"/>
          </p:cNvSpPr>
          <p:nvPr/>
        </p:nvSpPr>
        <p:spPr bwMode="auto">
          <a:xfrm>
            <a:off x="1619672" y="6021288"/>
            <a:ext cx="6092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</a:rPr>
              <a:t>« </a:t>
            </a:r>
            <a:r>
              <a:rPr lang="pl-PL" sz="2800" i="1" dirty="0" err="1" smtClean="0">
                <a:solidFill>
                  <a:schemeClr val="bg1"/>
                </a:solidFill>
              </a:rPr>
              <a:t>Pryzrządzanie</a:t>
            </a:r>
            <a:r>
              <a:rPr lang="pl-PL" sz="2800" i="1" dirty="0" smtClean="0">
                <a:solidFill>
                  <a:schemeClr val="bg1"/>
                </a:solidFill>
              </a:rPr>
              <a:t> frytek jest </a:t>
            </a:r>
            <a:r>
              <a:rPr lang="pl-PL" sz="2800" i="1" dirty="0" err="1" smtClean="0">
                <a:solidFill>
                  <a:schemeClr val="bg1"/>
                </a:solidFill>
              </a:rPr>
              <a:t>sproste</a:t>
            </a:r>
            <a:r>
              <a:rPr lang="pl-PL" sz="2800" i="1" dirty="0" smtClean="0">
                <a:solidFill>
                  <a:schemeClr val="bg1"/>
                </a:solidFill>
              </a:rPr>
              <a:t>!</a:t>
            </a:r>
            <a:r>
              <a:rPr lang="fr-FR" sz="2800" i="1" dirty="0">
                <a:solidFill>
                  <a:schemeClr val="bg1"/>
                </a:solidFill>
              </a:rPr>
              <a:t> 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ZoneTexte 9"/>
          <p:cNvSpPr txBox="1">
            <a:spLocks noChangeArrowheads="1"/>
          </p:cNvSpPr>
          <p:nvPr/>
        </p:nvSpPr>
        <p:spPr bwMode="auto">
          <a:xfrm>
            <a:off x="2159000" y="5962650"/>
            <a:ext cx="6092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</a:rPr>
              <a:t>« </a:t>
            </a:r>
            <a:r>
              <a:rPr lang="fr-FR" sz="2800" i="1" dirty="0" err="1">
                <a:solidFill>
                  <a:schemeClr val="bg1"/>
                </a:solidFill>
              </a:rPr>
              <a:t>Frying</a:t>
            </a:r>
            <a:r>
              <a:rPr lang="fr-FR" sz="2800" i="1" dirty="0">
                <a:solidFill>
                  <a:schemeClr val="bg1"/>
                </a:solidFill>
              </a:rPr>
              <a:t> </a:t>
            </a:r>
            <a:r>
              <a:rPr lang="fr-FR" sz="2800" i="1" dirty="0" err="1">
                <a:solidFill>
                  <a:schemeClr val="bg1"/>
                </a:solidFill>
              </a:rPr>
              <a:t>gets</a:t>
            </a:r>
            <a:r>
              <a:rPr lang="fr-FR" sz="2800" i="1" dirty="0">
                <a:solidFill>
                  <a:schemeClr val="bg1"/>
                </a:solidFill>
              </a:rPr>
              <a:t> </a:t>
            </a:r>
            <a:r>
              <a:rPr lang="fr-FR" sz="2800" i="1" dirty="0" err="1">
                <a:solidFill>
                  <a:schemeClr val="bg1"/>
                </a:solidFill>
              </a:rPr>
              <a:t>easier</a:t>
            </a:r>
            <a:r>
              <a:rPr lang="fr-FR" sz="2800" i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6" name="ZoneTexte 7"/>
          <p:cNvSpPr txBox="1">
            <a:spLocks noChangeArrowheads="1"/>
          </p:cNvSpPr>
          <p:nvPr/>
        </p:nvSpPr>
        <p:spPr bwMode="auto">
          <a:xfrm>
            <a:off x="3203848" y="1556792"/>
            <a:ext cx="4946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</a:rPr>
              <a:t>Czechy produktu</a:t>
            </a:r>
            <a:endParaRPr lang="fr-FR" sz="28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283968" y="2132856"/>
            <a:ext cx="4572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buFont typeface="Courier New" pitchFamily="49" charset="0"/>
              <a:buChar char="o"/>
            </a:pPr>
            <a:endParaRPr lang="pl-PL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Pojemność frytek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Pojemność oleju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1,8L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Moc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: 1600W</a:t>
            </a: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Okienko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Automat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yczne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otwieranie pokrywy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Regulowany termostat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Wskaźnik temperatury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Uchwyty do przenoszenia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</a:pP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Image 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1484784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9" descr="UNO_metal_112009_01 (2).PNG"/>
          <p:cNvPicPr>
            <a:picLocks noChangeAspect="1"/>
          </p:cNvPicPr>
          <p:nvPr/>
        </p:nvPicPr>
        <p:blipFill>
          <a:blip r:embed="rId4" cstate="print"/>
          <a:srcRect l="18818" r="12965" b="8330"/>
          <a:stretch>
            <a:fillRect/>
          </a:stretch>
        </p:blipFill>
        <p:spPr bwMode="auto">
          <a:xfrm>
            <a:off x="323528" y="2276872"/>
            <a:ext cx="31710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8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55576" y="5705872"/>
            <a:ext cx="7344816" cy="1152128"/>
          </a:xfrm>
          <a:noFill/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680080" cy="1143000"/>
          </a:xfrm>
        </p:spPr>
        <p:txBody>
          <a:bodyPr/>
          <a:lstStyle/>
          <a:p>
            <a:pPr lvl="0">
              <a:defRPr/>
            </a:pPr>
            <a:r>
              <a:rPr lang="pl-PL" dirty="0" err="1" smtClean="0"/>
              <a:t>Uno</a:t>
            </a:r>
            <a:r>
              <a:rPr lang="pl-PL" dirty="0" smtClean="0"/>
              <a:t> </a:t>
            </a:r>
            <a:r>
              <a:rPr lang="pl-PL" dirty="0" err="1" smtClean="0"/>
              <a:t>inox</a:t>
            </a:r>
            <a:r>
              <a:rPr lang="pl-PL" dirty="0" smtClean="0"/>
              <a:t> AF 1024</a:t>
            </a:r>
            <a:endParaRPr lang="pl-PL" dirty="0"/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691680" y="6093296"/>
            <a:ext cx="6092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</a:rPr>
              <a:t>« </a:t>
            </a:r>
            <a:r>
              <a:rPr lang="pl-PL" sz="2800" i="1" dirty="0" smtClean="0">
                <a:solidFill>
                  <a:schemeClr val="bg1"/>
                </a:solidFill>
              </a:rPr>
              <a:t>Przyrządzanie frytek jest  proste!</a:t>
            </a:r>
            <a:r>
              <a:rPr lang="fr-FR" sz="2800" i="1" dirty="0">
                <a:solidFill>
                  <a:schemeClr val="bg1"/>
                </a:solidFill>
              </a:rPr>
              <a:t>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ZoneTexte 9"/>
          <p:cNvSpPr txBox="1">
            <a:spLocks noChangeArrowheads="1"/>
          </p:cNvSpPr>
          <p:nvPr/>
        </p:nvSpPr>
        <p:spPr bwMode="auto">
          <a:xfrm>
            <a:off x="2159000" y="5962650"/>
            <a:ext cx="6092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</a:rPr>
              <a:t>« </a:t>
            </a:r>
            <a:r>
              <a:rPr lang="fr-FR" sz="2800" i="1" dirty="0" err="1">
                <a:solidFill>
                  <a:schemeClr val="bg1"/>
                </a:solidFill>
              </a:rPr>
              <a:t>Frying</a:t>
            </a:r>
            <a:r>
              <a:rPr lang="fr-FR" sz="2800" i="1" dirty="0">
                <a:solidFill>
                  <a:schemeClr val="bg1"/>
                </a:solidFill>
              </a:rPr>
              <a:t> </a:t>
            </a:r>
            <a:r>
              <a:rPr lang="fr-FR" sz="2800" i="1" dirty="0" err="1">
                <a:solidFill>
                  <a:schemeClr val="bg1"/>
                </a:solidFill>
              </a:rPr>
              <a:t>gets</a:t>
            </a:r>
            <a:r>
              <a:rPr lang="fr-FR" sz="2800" i="1" dirty="0">
                <a:solidFill>
                  <a:schemeClr val="bg1"/>
                </a:solidFill>
              </a:rPr>
              <a:t> </a:t>
            </a:r>
            <a:r>
              <a:rPr lang="fr-FR" sz="2800" i="1" dirty="0" err="1">
                <a:solidFill>
                  <a:schemeClr val="bg1"/>
                </a:solidFill>
              </a:rPr>
              <a:t>easier</a:t>
            </a:r>
            <a:r>
              <a:rPr lang="fr-FR" sz="2800" i="1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6" name="ZoneTexte 7"/>
          <p:cNvSpPr txBox="1">
            <a:spLocks noChangeArrowheads="1"/>
          </p:cNvSpPr>
          <p:nvPr/>
        </p:nvSpPr>
        <p:spPr bwMode="auto">
          <a:xfrm>
            <a:off x="3059832" y="1628800"/>
            <a:ext cx="4946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</a:rPr>
              <a:t>Cechy produktu</a:t>
            </a:r>
            <a:endParaRPr lang="fr-FR" sz="28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2" name="Image 3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1484784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8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55576" y="5705872"/>
            <a:ext cx="7344816" cy="1152128"/>
          </a:xfrm>
          <a:noFill/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680080" cy="1143000"/>
          </a:xfrm>
        </p:spPr>
        <p:txBody>
          <a:bodyPr/>
          <a:lstStyle/>
          <a:p>
            <a:pPr lvl="0">
              <a:defRPr/>
            </a:pPr>
            <a:r>
              <a:rPr lang="pl-PL" dirty="0" err="1" smtClean="0"/>
              <a:t>Uno</a:t>
            </a:r>
            <a:r>
              <a:rPr lang="pl-PL" dirty="0" smtClean="0"/>
              <a:t> z wyjmowaną misąAM1008</a:t>
            </a:r>
            <a:endParaRPr lang="pl-PL" dirty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851920" y="2204864"/>
            <a:ext cx="51117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Pojemność frytek </a:t>
            </a:r>
            <a:r>
              <a:rPr lang="en-GB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 </a:t>
            </a:r>
            <a:r>
              <a:rPr lang="pl-PL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</a:t>
            </a:r>
            <a:r>
              <a:rPr lang="en-GB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g</a:t>
            </a:r>
            <a:endParaRPr lang="en-GB" b="1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Pojemność oleju</a:t>
            </a:r>
            <a:r>
              <a:rPr lang="en-GB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GB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Moc</a:t>
            </a:r>
            <a:r>
              <a:rPr lang="en-GB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GB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1600W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endParaRPr lang="en-GB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USP- Wyjmowan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 misa</a:t>
            </a:r>
            <a:endParaRPr lang="en-GB" b="1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Okienko</a:t>
            </a:r>
            <a:endParaRPr lang="fr-FR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Nienagrzewająca się obudowa</a:t>
            </a:r>
            <a:endParaRPr lang="en-GB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Regulowany termostat z </a:t>
            </a:r>
            <a:r>
              <a:rPr lang="pl-PL" kern="120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wskźnikeim</a:t>
            </a: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temperatury</a:t>
            </a:r>
            <a:endParaRPr lang="en-GB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r>
              <a:rPr lang="pl-PL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Składany koszyk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tabLst>
                <a:tab pos="357188" algn="l"/>
              </a:tabLst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tabLst>
                <a:tab pos="357188" algn="l"/>
              </a:tabLst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POSM – hang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tag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komunikujący wyjmowaną misę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tabLst>
                <a:tab pos="357188" algn="l"/>
              </a:tabLst>
            </a:pPr>
            <a:endParaRPr lang="en-GB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038227"/>
            <a:ext cx="1296144" cy="17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492896"/>
            <a:ext cx="263343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9"/>
          <p:cNvSpPr txBox="1">
            <a:spLocks noChangeArrowheads="1"/>
          </p:cNvSpPr>
          <p:nvPr/>
        </p:nvSpPr>
        <p:spPr bwMode="auto">
          <a:xfrm>
            <a:off x="1691680" y="6165304"/>
            <a:ext cx="6092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</a:rPr>
              <a:t>« </a:t>
            </a:r>
            <a:r>
              <a:rPr lang="pl-PL" sz="2800" i="1" dirty="0" smtClean="0">
                <a:solidFill>
                  <a:schemeClr val="bg1"/>
                </a:solidFill>
              </a:rPr>
              <a:t>Przyrządzanie frytek jest  proste!</a:t>
            </a:r>
            <a:r>
              <a:rPr lang="fr-FR" sz="2800" i="1" dirty="0">
                <a:solidFill>
                  <a:schemeClr val="bg1"/>
                </a:solidFill>
              </a:rPr>
              <a:t>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2"/>
          <p:cNvSpPr>
            <a:spLocks noChangeShapeType="1"/>
          </p:cNvSpPr>
          <p:nvPr/>
        </p:nvSpPr>
        <p:spPr bwMode="auto">
          <a:xfrm flipV="1">
            <a:off x="0" y="1785926"/>
            <a:ext cx="9144000" cy="5072074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33CC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827584" y="4005064"/>
            <a:ext cx="1000132" cy="338554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364088" y="1628800"/>
            <a:ext cx="1000132" cy="338554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699792" y="5301208"/>
            <a:ext cx="164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249,99 PLN</a:t>
            </a:r>
          </a:p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PROMO 199,99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4572000" y="4509120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289 PLN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7596336" y="2852936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329 PLN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827584" y="980728"/>
            <a:ext cx="4464496" cy="136652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b="1" kern="0" dirty="0" smtClean="0">
                <a:solidFill>
                  <a:schemeClr val="bg2"/>
                </a:solidFill>
              </a:rPr>
              <a:t>NOWOŚCI</a:t>
            </a: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err="1" smtClean="0">
                <a:solidFill>
                  <a:schemeClr val="bg2"/>
                </a:solidFill>
              </a:rPr>
              <a:t>Uno</a:t>
            </a: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err="1" smtClean="0">
                <a:solidFill>
                  <a:schemeClr val="bg2"/>
                </a:solidFill>
              </a:rPr>
              <a:t>inox</a:t>
            </a:r>
            <a:r>
              <a:rPr lang="pl-PL" dirty="0" smtClean="0">
                <a:solidFill>
                  <a:schemeClr val="bg2"/>
                </a:solidFill>
              </a:rPr>
              <a:t>- 249pln, </a:t>
            </a:r>
            <a:r>
              <a:rPr lang="pl-PL" dirty="0" err="1" smtClean="0">
                <a:solidFill>
                  <a:schemeClr val="bg2"/>
                </a:solidFill>
              </a:rPr>
              <a:t>promo</a:t>
            </a:r>
            <a:r>
              <a:rPr lang="pl-PL" dirty="0" smtClean="0">
                <a:solidFill>
                  <a:schemeClr val="bg2"/>
                </a:solidFill>
              </a:rPr>
              <a:t> 199,99pln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err="1" smtClean="0">
                <a:solidFill>
                  <a:schemeClr val="bg2"/>
                </a:solidFill>
              </a:rPr>
              <a:t>Uno</a:t>
            </a:r>
            <a:r>
              <a:rPr lang="pl-PL" dirty="0" smtClean="0">
                <a:solidFill>
                  <a:schemeClr val="bg2"/>
                </a:solidFill>
              </a:rPr>
              <a:t>  z wyjmowaną misą– 299,99pln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043608" y="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Frytownice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600" b="1" kern="0" noProof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600" b="1" kern="0" noProof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Moulinex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6156176" y="3645024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299 PLN</a:t>
            </a:r>
          </a:p>
        </p:txBody>
      </p:sp>
      <p:pic>
        <p:nvPicPr>
          <p:cNvPr id="30" name="Image 9" descr="UNO_metal_112009_01 (2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81128"/>
            <a:ext cx="1224136" cy="11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276872"/>
            <a:ext cx="1080120" cy="94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3768" y="3717032"/>
            <a:ext cx="1080120" cy="11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/>
          <a:srcRect r="3783" b="12980"/>
          <a:stretch>
            <a:fillRect/>
          </a:stretch>
        </p:blipFill>
        <p:spPr bwMode="auto">
          <a:xfrm>
            <a:off x="3995936" y="2996952"/>
            <a:ext cx="10081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288" y="1052736"/>
            <a:ext cx="1019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28794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Zestawy śniadaniowe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Tef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357562"/>
            <a:ext cx="7504134" cy="25507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Linia Express  </a:t>
            </a:r>
            <a:br>
              <a:rPr lang="pl-PL" dirty="0" smtClean="0"/>
            </a:br>
            <a:r>
              <a:rPr lang="pl-PL" dirty="0" smtClean="0"/>
              <a:t>-</a:t>
            </a:r>
            <a:r>
              <a:rPr lang="pl-PL" b="0" dirty="0" smtClean="0"/>
              <a:t> doskonała jakość </a:t>
            </a:r>
            <a:endParaRPr lang="fr-FR" b="0" dirty="0" smtClean="0"/>
          </a:p>
        </p:txBody>
      </p:sp>
      <p:pic>
        <p:nvPicPr>
          <p:cNvPr id="6" name="Picture 380"/>
          <p:cNvPicPr>
            <a:picLocks noChangeAspect="1" noChangeArrowheads="1"/>
          </p:cNvPicPr>
          <p:nvPr/>
        </p:nvPicPr>
        <p:blipFill>
          <a:blip r:embed="rId2"/>
          <a:srcRect l="11112" r="11110"/>
          <a:stretch>
            <a:fillRect/>
          </a:stretch>
        </p:blipFill>
        <p:spPr bwMode="auto">
          <a:xfrm>
            <a:off x="6786546" y="1844824"/>
            <a:ext cx="2357454" cy="379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6" descr="bouilloire expres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89" b="7768"/>
          <a:stretch>
            <a:fillRect/>
          </a:stretch>
        </p:blipFill>
        <p:spPr>
          <a:xfrm>
            <a:off x="3419872" y="2060848"/>
            <a:ext cx="2968650" cy="3339728"/>
          </a:xfrm>
          <a:prstGeom prst="rect">
            <a:avLst/>
          </a:prstGeom>
        </p:spPr>
      </p:pic>
      <p:pic>
        <p:nvPicPr>
          <p:cNvPr id="8" name="Picture 2" descr="J:\DGA ELECTRICAL\DGA  MARKETING  PRODUITS\VOSGES\GRILLE PAIN\LITTERATURE (packs, photos pdts, PLV, notices, stickers)\PHOTOS\Express plastic\TE_TOASTER-EXPRESS-2S-TT3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36912"/>
            <a:ext cx="2872328" cy="2823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Express  </a:t>
            </a:r>
            <a:endParaRPr lang="fr-FR" dirty="0" smtClean="0"/>
          </a:p>
        </p:txBody>
      </p:sp>
      <p:pic>
        <p:nvPicPr>
          <p:cNvPr id="6" name="Picture 380"/>
          <p:cNvPicPr>
            <a:picLocks noChangeAspect="1" noChangeArrowheads="1"/>
          </p:cNvPicPr>
          <p:nvPr/>
        </p:nvPicPr>
        <p:blipFill>
          <a:blip r:embed="rId2"/>
          <a:srcRect l="11112" r="11110"/>
          <a:stretch>
            <a:fillRect/>
          </a:stretch>
        </p:blipFill>
        <p:spPr bwMode="auto">
          <a:xfrm>
            <a:off x="683568" y="2204864"/>
            <a:ext cx="2357454" cy="379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47864" y="1340768"/>
            <a:ext cx="57961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indent="371475" algn="l">
              <a:buFont typeface="Wingdings" pitchFamily="2" charset="2"/>
              <a:buChar char="§"/>
            </a:pPr>
            <a:r>
              <a:rPr lang="pl-PL" sz="2000" b="1" dirty="0" smtClean="0">
                <a:solidFill>
                  <a:schemeClr val="bg2"/>
                </a:solidFill>
              </a:rPr>
              <a:t>Unikalna Funkcja - </a:t>
            </a:r>
            <a:r>
              <a:rPr lang="en-US" sz="2000" b="1" dirty="0" smtClean="0">
                <a:solidFill>
                  <a:schemeClr val="bg2"/>
                </a:solidFill>
              </a:rPr>
              <a:t>Aroma Selection</a:t>
            </a:r>
            <a:r>
              <a:rPr lang="pl-PL" sz="2000" b="1" dirty="0" smtClean="0">
                <a:solidFill>
                  <a:schemeClr val="bg2"/>
                </a:solidFill>
              </a:rPr>
              <a:t>- wybór mocy aromatu kawy</a:t>
            </a:r>
            <a:endParaRPr lang="en-US" sz="2000" b="1" dirty="0" smtClean="0">
              <a:solidFill>
                <a:schemeClr val="bg2"/>
              </a:solidFill>
            </a:endParaRPr>
          </a:p>
          <a:p>
            <a:pPr marL="342900" indent="-342900" algn="l"/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10-15 </a:t>
            </a:r>
            <a:r>
              <a:rPr lang="pl-PL" dirty="0" smtClean="0">
                <a:solidFill>
                  <a:schemeClr val="bg2"/>
                </a:solidFill>
              </a:rPr>
              <a:t>kaw 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Moc : 1200 W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Czytelny wskaźnik wody</a:t>
            </a:r>
            <a:endParaRPr lang="en-US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err="1" smtClean="0">
                <a:solidFill>
                  <a:schemeClr val="bg2"/>
                </a:solidFill>
              </a:rPr>
              <a:t>FunkcjaAnti</a:t>
            </a:r>
            <a:r>
              <a:rPr lang="pl-PL" dirty="0" smtClean="0">
                <a:solidFill>
                  <a:schemeClr val="bg2"/>
                </a:solidFill>
              </a:rPr>
              <a:t> -</a:t>
            </a:r>
            <a:r>
              <a:rPr lang="pl-PL" dirty="0" err="1" smtClean="0">
                <a:solidFill>
                  <a:schemeClr val="bg2"/>
                </a:solidFill>
              </a:rPr>
              <a:t>drip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Wyjmowany uchwyt filtra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Podświetlany wyłącznik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Uniwersalny , klasyczny design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RRP- 189,99 </a:t>
            </a:r>
            <a:r>
              <a:rPr lang="pl-PL" dirty="0" err="1" smtClean="0">
                <a:solidFill>
                  <a:schemeClr val="bg2"/>
                </a:solidFill>
              </a:rPr>
              <a:t>pln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1257300" lvl="2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Tef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357562"/>
            <a:ext cx="7504134" cy="2550771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57356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Express </a:t>
            </a:r>
            <a:r>
              <a:rPr lang="pl-PL" dirty="0" err="1" smtClean="0"/>
              <a:t>vs</a:t>
            </a:r>
            <a:r>
              <a:rPr lang="pl-PL" dirty="0" smtClean="0"/>
              <a:t> Cafe </a:t>
            </a:r>
            <a:r>
              <a:rPr lang="pl-PL" dirty="0" err="1" smtClean="0"/>
              <a:t>Cucina</a:t>
            </a:r>
            <a:endParaRPr lang="fr-FR" dirty="0" smtClean="0"/>
          </a:p>
        </p:txBody>
      </p:sp>
      <p:pic>
        <p:nvPicPr>
          <p:cNvPr id="6" name="Picture 380"/>
          <p:cNvPicPr>
            <a:picLocks noChangeAspect="1" noChangeArrowheads="1"/>
          </p:cNvPicPr>
          <p:nvPr/>
        </p:nvPicPr>
        <p:blipFill>
          <a:blip r:embed="rId2"/>
          <a:srcRect l="11112" r="11110"/>
          <a:stretch>
            <a:fillRect/>
          </a:stretch>
        </p:blipFill>
        <p:spPr bwMode="auto">
          <a:xfrm>
            <a:off x="1187624" y="1484784"/>
            <a:ext cx="210141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51520" y="4869160"/>
            <a:ext cx="424847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indent="371475" algn="l"/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Funkcja wyboru  </a:t>
            </a:r>
            <a:r>
              <a:rPr lang="en-US" b="1" dirty="0" smtClean="0">
                <a:solidFill>
                  <a:schemeClr val="bg2"/>
                </a:solidFill>
              </a:rPr>
              <a:t>Aroma Selection Function</a:t>
            </a:r>
            <a:endParaRPr lang="en-US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smtClean="0">
                <a:solidFill>
                  <a:schemeClr val="bg2"/>
                </a:solidFill>
              </a:rPr>
              <a:t>Moc: 1200 W</a:t>
            </a:r>
          </a:p>
          <a:p>
            <a:pPr marL="800100" lvl="1" indent="-342900" algn="l">
              <a:buClr>
                <a:srgbClr val="C00000"/>
              </a:buClr>
            </a:pPr>
            <a:endParaRPr lang="pl-PL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RRP- 189,99 </a:t>
            </a:r>
            <a:r>
              <a:rPr lang="pl-PL" dirty="0" err="1" smtClean="0">
                <a:solidFill>
                  <a:schemeClr val="bg2"/>
                </a:solidFill>
              </a:rPr>
              <a:t>pln</a:t>
            </a:r>
            <a:endParaRPr lang="pl-PL" dirty="0" smtClean="0">
              <a:solidFill>
                <a:schemeClr val="bg2"/>
              </a:solidFill>
            </a:endParaRPr>
          </a:p>
          <a:p>
            <a:pPr marL="1257300" lvl="2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</p:txBody>
      </p:sp>
      <p:pic>
        <p:nvPicPr>
          <p:cNvPr id="137220" name="Picture 4" descr="http://images.philips.com/is/image/PhilipsConsumer/HD7562_55-IMS-global?wid=430&amp;hei=430&amp;$jpglarge$"/>
          <p:cNvPicPr>
            <a:picLocks noChangeAspect="1" noChangeArrowheads="1"/>
          </p:cNvPicPr>
          <p:nvPr/>
        </p:nvPicPr>
        <p:blipFill>
          <a:blip r:embed="rId3"/>
          <a:srcRect l="28130" t="12836" r="34545" b="19127"/>
          <a:stretch>
            <a:fillRect/>
          </a:stretch>
        </p:blipFill>
        <p:spPr bwMode="auto">
          <a:xfrm>
            <a:off x="5724128" y="1124744"/>
            <a:ext cx="2078727" cy="378904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5364088" y="4672786"/>
            <a:ext cx="32403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l">
              <a:buClr>
                <a:srgbClr val="C00000"/>
              </a:buClr>
            </a:pPr>
            <a:endParaRPr lang="en-US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smtClean="0">
                <a:solidFill>
                  <a:schemeClr val="bg2"/>
                </a:solidFill>
              </a:rPr>
              <a:t>Moc : 1000 W</a:t>
            </a:r>
          </a:p>
          <a:p>
            <a:pPr marL="800100" lvl="1" indent="-342900" algn="l">
              <a:buClr>
                <a:srgbClr val="C00000"/>
              </a:buClr>
            </a:pP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RRP- 219,99 </a:t>
            </a:r>
            <a:r>
              <a:rPr lang="pl-PL" dirty="0" err="1" smtClean="0">
                <a:solidFill>
                  <a:schemeClr val="bg2"/>
                </a:solidFill>
              </a:rPr>
              <a:t>pln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1257300" lvl="2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643314"/>
            <a:ext cx="6336786" cy="1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28794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Zestawy śniadaniowe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r>
              <a:rPr lang="fr-FR" sz="2800" b="0" dirty="0" smtClean="0"/>
              <a:t> </a:t>
            </a:r>
            <a:r>
              <a:rPr lang="pl-PL" dirty="0" smtClean="0"/>
              <a:t>Linia </a:t>
            </a:r>
            <a:r>
              <a:rPr lang="pl-PL" dirty="0" err="1" smtClean="0"/>
              <a:t>Subito</a:t>
            </a:r>
            <a:r>
              <a:rPr lang="pl-PL" dirty="0" smtClean="0"/>
              <a:t> Red   </a:t>
            </a:r>
            <a:br>
              <a:rPr lang="pl-PL" dirty="0" smtClean="0"/>
            </a:br>
            <a:r>
              <a:rPr lang="pl-PL" dirty="0" smtClean="0"/>
              <a:t>- </a:t>
            </a:r>
            <a:r>
              <a:rPr lang="pl-PL" b="0" dirty="0" smtClean="0"/>
              <a:t> </a:t>
            </a:r>
            <a:r>
              <a:rPr lang="pl-PL" sz="3200" b="0" dirty="0" smtClean="0">
                <a:latin typeface="Verdana" pitchFamily="34" charset="0"/>
              </a:rPr>
              <a:t>Unikalny design</a:t>
            </a:r>
            <a:endParaRPr lang="fr-FR" b="0" dirty="0"/>
          </a:p>
        </p:txBody>
      </p:sp>
      <p:pic>
        <p:nvPicPr>
          <p:cNvPr id="9" name="Picture 2" descr="http://i100.photobucket.com/albums/m7/lynnylu/GingerMintTisane2.jpg"/>
          <p:cNvPicPr>
            <a:picLocks noChangeAspect="1" noChangeArrowheads="1"/>
          </p:cNvPicPr>
          <p:nvPr/>
        </p:nvPicPr>
        <p:blipFill>
          <a:blip r:embed="rId2" cstate="print"/>
          <a:srcRect l="26821" t="3846"/>
          <a:stretch>
            <a:fillRect/>
          </a:stretch>
        </p:blipFill>
        <p:spPr bwMode="auto">
          <a:xfrm>
            <a:off x="6215074" y="3358022"/>
            <a:ext cx="2105045" cy="1928826"/>
          </a:xfrm>
          <a:prstGeom prst="roundRect">
            <a:avLst/>
          </a:prstGeom>
          <a:noFill/>
          <a:ln>
            <a:noFill/>
          </a:ln>
          <a:effectLst>
            <a:outerShdw blurRad="241300" dist="152400" dir="20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4" descr="http://www.christianevienne.be/wp-content/uploads/2009/04/petit-dejeuner.jpg"/>
          <p:cNvPicPr>
            <a:picLocks noChangeAspect="1" noChangeArrowheads="1"/>
          </p:cNvPicPr>
          <p:nvPr/>
        </p:nvPicPr>
        <p:blipFill>
          <a:blip r:embed="rId3" cstate="print"/>
          <a:srcRect l="19444" t="4381"/>
          <a:stretch>
            <a:fillRect/>
          </a:stretch>
        </p:blipFill>
        <p:spPr bwMode="auto">
          <a:xfrm>
            <a:off x="3428992" y="3378540"/>
            <a:ext cx="2214578" cy="1896562"/>
          </a:xfrm>
          <a:prstGeom prst="roundRect">
            <a:avLst/>
          </a:prstGeom>
          <a:noFill/>
          <a:effectLst>
            <a:outerShdw blurRad="228600" dist="165100" dir="2040000" algn="ctr" rotWithShape="0">
              <a:schemeClr val="tx1">
                <a:alpha val="43000"/>
              </a:schemeClr>
            </a:outerShdw>
          </a:effectLst>
        </p:spPr>
      </p:pic>
      <p:pic>
        <p:nvPicPr>
          <p:cNvPr id="11" name="Picture 8" descr="90201428, Adam Gault /OJO Images"/>
          <p:cNvPicPr>
            <a:picLocks noChangeAspect="1" noChangeArrowheads="1"/>
          </p:cNvPicPr>
          <p:nvPr/>
        </p:nvPicPr>
        <p:blipFill>
          <a:blip r:embed="rId4" cstate="print"/>
          <a:srcRect l="19613" t="-363"/>
          <a:stretch>
            <a:fillRect/>
          </a:stretch>
        </p:blipFill>
        <p:spPr bwMode="auto">
          <a:xfrm>
            <a:off x="785786" y="3357562"/>
            <a:ext cx="2071702" cy="19412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988840"/>
            <a:ext cx="3059832" cy="423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1772816"/>
            <a:ext cx="2880320" cy="397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 l="33588" t="34165" r="36729" b="13843"/>
          <a:stretch>
            <a:fillRect/>
          </a:stretch>
        </p:blipFill>
        <p:spPr bwMode="auto">
          <a:xfrm>
            <a:off x="0" y="2636911"/>
            <a:ext cx="3178741" cy="292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6732240" y="580526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</a:rPr>
              <a:t>TBC</a:t>
            </a:r>
            <a:endParaRPr lang="pl-PL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7160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1343025" algn="l"/>
              </a:tabLst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Linia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Subito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  - toster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588" t="34165" r="36729" b="13843"/>
          <a:stretch>
            <a:fillRect/>
          </a:stretch>
        </p:blipFill>
        <p:spPr bwMode="auto">
          <a:xfrm>
            <a:off x="323528" y="2060848"/>
            <a:ext cx="336174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244" y="1940749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56992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5292080" y="3356992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Opis produktu</a:t>
            </a:r>
            <a:endParaRPr lang="fr-FR" sz="20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07434" y="193736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Wykończenie ze stali  nierdzewnej 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244" y="236937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707434" y="2297939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Unikalny design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707434" y="2745203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Metaliz</a:t>
            </a:r>
            <a:r>
              <a:rPr lang="pl-P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owany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kolor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1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244" y="278530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244" y="392831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244" y="4298203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4707434" y="3888211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2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otwory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716016" y="4221088"/>
            <a:ext cx="584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Funkcja rozmrażania, podgrzewania </a:t>
            </a:r>
          </a:p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 anulowania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716016" y="558924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Moc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1000W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2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013176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4644008" y="501317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6 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pozycji zarumieniania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4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58924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15"/>
          <p:cNvSpPr txBox="1"/>
          <p:nvPr/>
        </p:nvSpPr>
        <p:spPr>
          <a:xfrm>
            <a:off x="5292080" y="1268760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Korzyści dla konsumenta</a:t>
            </a:r>
            <a:endParaRPr lang="fr-FR" sz="20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7160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1343025" algn="l"/>
              </a:tabLst>
            </a:pP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Subito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Cucina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Philips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toaster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3588" t="34165" r="36729" b="13843"/>
          <a:stretch>
            <a:fillRect/>
          </a:stretch>
        </p:blipFill>
        <p:spPr bwMode="auto">
          <a:xfrm>
            <a:off x="323528" y="2060848"/>
            <a:ext cx="336174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373216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Prostokąt 37"/>
          <p:cNvSpPr/>
          <p:nvPr/>
        </p:nvSpPr>
        <p:spPr>
          <a:xfrm>
            <a:off x="611560" y="5517232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endParaRPr lang="pl-PL" dirty="0" smtClean="0">
              <a:solidFill>
                <a:srgbClr val="808080">
                  <a:lumMod val="75000"/>
                </a:srgbClr>
              </a:solidFill>
              <a:latin typeface="Arial"/>
            </a:endParaRPr>
          </a:p>
          <a:p>
            <a:pPr lvl="0" algn="l"/>
            <a:r>
              <a:rPr lang="pl-PL" dirty="0" smtClean="0">
                <a:solidFill>
                  <a:srgbClr val="808080">
                    <a:lumMod val="75000"/>
                  </a:srgbClr>
                </a:solidFill>
                <a:latin typeface="Arial"/>
              </a:rPr>
              <a:t>RRP 139,99pln</a:t>
            </a:r>
            <a:endParaRPr lang="fr-FR" dirty="0">
              <a:solidFill>
                <a:srgbClr val="808080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1844824"/>
            <a:ext cx="2987377" cy="298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ZoneTexte 16"/>
          <p:cNvSpPr txBox="1"/>
          <p:nvPr/>
        </p:nvSpPr>
        <p:spPr>
          <a:xfrm>
            <a:off x="683568" y="537321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Metal finishing 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805264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30120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66124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oneTexte 16"/>
          <p:cNvSpPr txBox="1"/>
          <p:nvPr/>
        </p:nvSpPr>
        <p:spPr>
          <a:xfrm>
            <a:off x="5436096" y="5229200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Plastic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finishing 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5364088" y="5373216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endParaRPr lang="pl-PL" dirty="0" smtClean="0">
              <a:solidFill>
                <a:srgbClr val="808080">
                  <a:lumMod val="75000"/>
                </a:srgbClr>
              </a:solidFill>
              <a:latin typeface="Arial"/>
            </a:endParaRPr>
          </a:p>
          <a:p>
            <a:pPr lvl="0" algn="l"/>
            <a:r>
              <a:rPr lang="pl-PL" dirty="0" smtClean="0">
                <a:solidFill>
                  <a:srgbClr val="808080">
                    <a:lumMod val="75000"/>
                  </a:srgbClr>
                </a:solidFill>
                <a:latin typeface="Arial"/>
              </a:rPr>
              <a:t>RRP 199</a:t>
            </a:r>
            <a:endParaRPr lang="fr-FR" dirty="0">
              <a:solidFill>
                <a:srgbClr val="808080">
                  <a:lumMod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2724978" cy="376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383376" y="6798533"/>
            <a:ext cx="774551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/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range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352308" y="6807294"/>
            <a:ext cx="1428576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/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Competitors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Imag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200" y="1639136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60" y="2226501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637136" y="1583559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Korzyść  dla konsumenta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070" y="3606363"/>
            <a:ext cx="37782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565698" y="3612341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Opis produktu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7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60" y="2655129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851450" y="3030955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Metaliz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owany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kolor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60" y="3071059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60" y="421406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25144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157192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60" y="564282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4851450" y="4173963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10-15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filiżanek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60032" y="472514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Visible water level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857720" y="5085184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System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Anti-drip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851450" y="5602723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Uchylany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uchwytf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iltra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60" y="6000017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ZoneTexte 34"/>
          <p:cNvSpPr txBox="1"/>
          <p:nvPr/>
        </p:nvSpPr>
        <p:spPr>
          <a:xfrm>
            <a:off x="4851450" y="5959913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Moc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1000W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97160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1343025" algn="l"/>
              </a:tabLst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Zestaw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Subito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  -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ekpres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do kawy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ZoneTexte 16"/>
          <p:cNvSpPr txBox="1"/>
          <p:nvPr/>
        </p:nvSpPr>
        <p:spPr>
          <a:xfrm>
            <a:off x="4860032" y="213285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Wykończenie ze stali  nierdzewnej 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ZoneTexte 18"/>
          <p:cNvSpPr txBox="1"/>
          <p:nvPr/>
        </p:nvSpPr>
        <p:spPr>
          <a:xfrm>
            <a:off x="4788024" y="256490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Unikalny design</a:t>
            </a:r>
            <a:endParaRPr lang="fr-FR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2620623" cy="36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383376" y="6798533"/>
            <a:ext cx="774551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/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range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352308" y="6807294"/>
            <a:ext cx="1428576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/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Competitors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8924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755576" y="551723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Uchwyt filtra ze stali nierdzewnej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97160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1343025" algn="l"/>
              </a:tabLst>
            </a:pP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Subito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vs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cafe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Cucina</a:t>
            </a:r>
            <a:endParaRPr lang="fr-FR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4" descr="http://images.philips.com/is/image/PhilipsConsumer/HD7562_55-IMS-global?wid=430&amp;hei=430&amp;$jpglarge$"/>
          <p:cNvPicPr>
            <a:picLocks noChangeAspect="1" noChangeArrowheads="1"/>
          </p:cNvPicPr>
          <p:nvPr/>
        </p:nvPicPr>
        <p:blipFill>
          <a:blip r:embed="rId4"/>
          <a:srcRect l="28130" t="12836" r="34545" b="19127"/>
          <a:stretch>
            <a:fillRect/>
          </a:stretch>
        </p:blipFill>
        <p:spPr bwMode="auto">
          <a:xfrm>
            <a:off x="5508104" y="1196752"/>
            <a:ext cx="2078727" cy="3789040"/>
          </a:xfrm>
          <a:prstGeom prst="rect">
            <a:avLst/>
          </a:prstGeom>
          <a:noFill/>
        </p:spPr>
      </p:pic>
      <p:pic>
        <p:nvPicPr>
          <p:cNvPr id="36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0212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15"/>
          <p:cNvSpPr txBox="1"/>
          <p:nvPr/>
        </p:nvSpPr>
        <p:spPr>
          <a:xfrm>
            <a:off x="827584" y="6021288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RRP 139,99pln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" name="Image 4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165304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ZoneTexte 15"/>
          <p:cNvSpPr txBox="1"/>
          <p:nvPr/>
        </p:nvSpPr>
        <p:spPr>
          <a:xfrm>
            <a:off x="5436096" y="6165304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RRP 219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pln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11096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283968" y="1268760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 MARKETINGOWE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Wsparcie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mediowe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2 kampanie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advertorialowe</a:t>
            </a: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295400" lvl="2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Marzec/kwiecień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Wsparcie w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internecie</a:t>
            </a: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Dedykowana strona 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defRPr/>
            </a:pP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POSM  </a:t>
            </a:r>
            <a:endParaRPr lang="pl-PL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Ulotki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Stany/wypełniacze półkowe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Naklejki na produkt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defRPr/>
            </a:pP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71600" y="18864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Pressure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Cookers</a:t>
            </a:r>
            <a:endParaRPr lang="pl-PL" sz="3600" b="1" kern="0" dirty="0" smtClean="0">
              <a:solidFill>
                <a:srgbClr val="8E85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640" y="1196752"/>
            <a:ext cx="2133600" cy="30289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4293096"/>
            <a:ext cx="1267229" cy="234888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rcRect t="10604"/>
          <a:stretch>
            <a:fillRect/>
          </a:stretch>
        </p:blipFill>
        <p:spPr bwMode="auto">
          <a:xfrm>
            <a:off x="2051720" y="4797152"/>
            <a:ext cx="2656202" cy="182121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8686800" y="6391276"/>
            <a:ext cx="139212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8"/>
          <p:cNvSpPr>
            <a:spLocks noChangeArrowheads="1"/>
          </p:cNvSpPr>
          <p:nvPr/>
        </p:nvSpPr>
        <p:spPr bwMode="auto">
          <a:xfrm>
            <a:off x="0" y="3124200"/>
            <a:ext cx="1701312" cy="685800"/>
          </a:xfrm>
          <a:prstGeom prst="rect">
            <a:avLst/>
          </a:prstGeom>
          <a:gradFill flip="none" rotWithShape="1">
            <a:gsLst>
              <a:gs pos="0">
                <a:srgbClr val="BCB1AB">
                  <a:shade val="30000"/>
                  <a:satMod val="115000"/>
                </a:srgbClr>
              </a:gs>
              <a:gs pos="50000">
                <a:srgbClr val="BCB1AB">
                  <a:shade val="67500"/>
                  <a:satMod val="115000"/>
                </a:srgbClr>
              </a:gs>
              <a:gs pos="100000">
                <a:srgbClr val="BCB1AB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54" name="Text Box 46"/>
          <p:cNvSpPr txBox="1">
            <a:spLocks noChangeArrowheads="1"/>
          </p:cNvSpPr>
          <p:nvPr/>
        </p:nvSpPr>
        <p:spPr bwMode="auto">
          <a:xfrm>
            <a:off x="1727689" y="2474913"/>
            <a:ext cx="5257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pic>
        <p:nvPicPr>
          <p:cNvPr id="2055" name="Picture 49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679331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0" descr="Frise_imagesv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914400"/>
            <a:ext cx="7463204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47"/>
          <p:cNvSpPr>
            <a:spLocks noChangeArrowheads="1"/>
          </p:cNvSpPr>
          <p:nvPr/>
        </p:nvSpPr>
        <p:spPr bwMode="auto">
          <a:xfrm>
            <a:off x="1714500" y="2955926"/>
            <a:ext cx="7429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altLang="ja-JP" sz="2800" b="1" dirty="0" err="1" smtClean="0">
                <a:solidFill>
                  <a:srgbClr val="8D7D74"/>
                </a:solidFill>
                <a:latin typeface="Tahoma" pitchFamily="34" charset="0"/>
              </a:rPr>
              <a:t>Ekpresy</a:t>
            </a:r>
            <a:endParaRPr lang="fr-FR" altLang="ja-JP" sz="2800" b="1" baseline="0" dirty="0">
              <a:solidFill>
                <a:srgbClr val="8E858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6654001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EKSPRESY AUTOMATYCZNE</a:t>
            </a:r>
            <a:endParaRPr kumimoji="1" lang="pl-PL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6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		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3795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286256"/>
            <a:ext cx="59531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43042" y="5925949"/>
            <a:ext cx="1532772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b="1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S</a:t>
            </a:r>
            <a:r>
              <a:rPr lang="fr-FR" b="1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trategy /</a:t>
            </a:r>
          </a:p>
          <a:p>
            <a:pPr algn="l" rtl="0"/>
            <a:r>
              <a:rPr lang="fr-FR" b="1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 Context</a:t>
            </a:r>
            <a:endParaRPr lang="fr-FR" b="1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357554" y="6092825"/>
            <a:ext cx="1063091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kern="1200" dirty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Product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43438" y="6097588"/>
            <a:ext cx="910807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R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ange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497518" y="5929330"/>
            <a:ext cx="1146448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P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ricing /</a:t>
            </a:r>
          </a:p>
          <a:p>
            <a:pPr algn="l" rtl="0"/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Timing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43608" y="1271855"/>
            <a:ext cx="792088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Odbudowanie udziałów rynkowych we wszystkich segmentach cenowych i  osiągniecie  min 50 % udziałów rynkowych ( +3,8%) w 2011( dane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Gfk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styczeń - czerwiec’2010)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Dalsza edukacja i rozwój rynku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parowarów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Poprawa listingów, dystrybucji numerycznej i ważonej (straciliśmy 4,2%)  </a:t>
            </a:r>
          </a:p>
          <a:p>
            <a:pPr marL="911225" lvl="2" indent="-457200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Min 3 modele w hipermarketach ( VS 4003 obowiązkowo)</a:t>
            </a:r>
          </a:p>
          <a:p>
            <a:pPr marL="911225" lvl="2" indent="-457200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min 5 modeli  u specjalistów z każdego segmentu cenowego lub  minimum połowa półki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defRPr/>
            </a:pPr>
            <a:endParaRPr lang="en-US" sz="2000" dirty="0" smtClean="0">
              <a:latin typeface="Verdana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619672" y="363092"/>
            <a:ext cx="3295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2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Nasze cele</a:t>
            </a:r>
            <a:endParaRPr lang="fr-FR" sz="32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3608" y="0"/>
            <a:ext cx="7848872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eaLnBrk="0" hangingPunct="0"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EA8010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988840"/>
            <a:ext cx="2496348" cy="327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rostokąt 8"/>
          <p:cNvSpPr/>
          <p:nvPr/>
        </p:nvSpPr>
        <p:spPr>
          <a:xfrm>
            <a:off x="4211960" y="2420888"/>
            <a:ext cx="3724096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Ulepszona wersja Ea8005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Rama ze stali nierdzewnej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Pozycjonowanie jak EA8005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3608" y="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EA 8240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851920" y="2060848"/>
            <a:ext cx="522675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Kolor biały Piano( z połyskiem)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Takie same funkcje  i pozycjonowanie jak </a:t>
            </a:r>
          </a:p>
          <a:p>
            <a:pPr algn="l">
              <a:buClr>
                <a:srgbClr val="C00000"/>
              </a:buClr>
              <a:tabLst>
                <a:tab pos="357188" algn="l"/>
              </a:tabLs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EA8250/55</a:t>
            </a:r>
          </a:p>
          <a:p>
            <a:pPr algn="l">
              <a:buClr>
                <a:srgbClr val="C00000"/>
              </a:buClr>
              <a:tabLst>
                <a:tab pos="357188" algn="l"/>
              </a:tabLst>
            </a:pP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  <a:tabLst>
                <a:tab pos="357188" algn="l"/>
              </a:tabLst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W cenniku od marca</a:t>
            </a:r>
          </a:p>
          <a:p>
            <a:pPr algn="l">
              <a:buClr>
                <a:srgbClr val="C00000"/>
              </a:buClr>
              <a:tabLst>
                <a:tab pos="357188" algn="l"/>
              </a:tabLst>
            </a:pP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tabLst>
                <a:tab pos="357188" algn="l"/>
              </a:tabLst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13" descr="front_plastic_blanc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689350"/>
            <a:ext cx="2736304" cy="3633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AutoShape 14" descr="262511707@09022009-04F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5844" name="AutoShape 16" descr="887161907@09022009-1A1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5845" name="AutoShape 18" descr="887161907@09022009-1A1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35846" name="Image 9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"/>
          <p:cNvSpPr>
            <a:spLocks noChangeShapeType="1"/>
          </p:cNvSpPr>
          <p:nvPr/>
        </p:nvSpPr>
        <p:spPr bwMode="auto">
          <a:xfrm flipV="1">
            <a:off x="0" y="1785926"/>
            <a:ext cx="9144000" cy="4071938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562" name="Text Box 24"/>
          <p:cNvSpPr txBox="1">
            <a:spLocks noChangeArrowheads="1"/>
          </p:cNvSpPr>
          <p:nvPr/>
        </p:nvSpPr>
        <p:spPr bwMode="auto">
          <a:xfrm>
            <a:off x="1142976" y="5143512"/>
            <a:ext cx="18907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n-lt"/>
              </a:rPr>
              <a:t>EA8010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35849" name="Picture 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4149080"/>
            <a:ext cx="659068" cy="86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29"/>
          <p:cNvGrpSpPr>
            <a:grpSpLocks/>
          </p:cNvGrpSpPr>
          <p:nvPr/>
        </p:nvGrpSpPr>
        <p:grpSpPr bwMode="auto">
          <a:xfrm>
            <a:off x="3707904" y="2996952"/>
            <a:ext cx="785818" cy="862011"/>
            <a:chOff x="3571868" y="2285992"/>
            <a:chExt cx="984255" cy="1076325"/>
          </a:xfrm>
        </p:grpSpPr>
        <p:pic>
          <p:nvPicPr>
            <p:cNvPr id="35870" name="Picture 4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1868" y="2285992"/>
              <a:ext cx="785812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1" name="Picture 47" descr="pot à lait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6" y="2928934"/>
              <a:ext cx="1984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a 32"/>
          <p:cNvGrpSpPr>
            <a:grpSpLocks/>
          </p:cNvGrpSpPr>
          <p:nvPr/>
        </p:nvGrpSpPr>
        <p:grpSpPr bwMode="auto">
          <a:xfrm>
            <a:off x="5724128" y="2276872"/>
            <a:ext cx="714380" cy="733423"/>
            <a:chOff x="6572250" y="1428750"/>
            <a:chExt cx="912813" cy="947738"/>
          </a:xfrm>
        </p:grpSpPr>
        <p:pic>
          <p:nvPicPr>
            <p:cNvPr id="35868" name="Image 15" descr="front_plastic_noir2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72250" y="1428750"/>
              <a:ext cx="714375" cy="94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9" name="Picture 47" descr="pot à lait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86625" y="2000250"/>
              <a:ext cx="198438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a 31"/>
          <p:cNvGrpSpPr>
            <a:grpSpLocks/>
          </p:cNvGrpSpPr>
          <p:nvPr/>
        </p:nvGrpSpPr>
        <p:grpSpPr bwMode="auto">
          <a:xfrm>
            <a:off x="5724128" y="1484784"/>
            <a:ext cx="785818" cy="750886"/>
            <a:chOff x="5572132" y="1463675"/>
            <a:chExt cx="984255" cy="965200"/>
          </a:xfrm>
        </p:grpSpPr>
        <p:pic>
          <p:nvPicPr>
            <p:cNvPr id="35866" name="Image 33" descr="front_plastic_rouge2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72132" y="1463675"/>
              <a:ext cx="725487" cy="96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7" name="Picture 47" descr="pot à lait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57950" y="2000240"/>
              <a:ext cx="1984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a 33"/>
          <p:cNvGrpSpPr>
            <a:grpSpLocks/>
          </p:cNvGrpSpPr>
          <p:nvPr/>
        </p:nvGrpSpPr>
        <p:grpSpPr bwMode="auto">
          <a:xfrm>
            <a:off x="7286644" y="1500174"/>
            <a:ext cx="885756" cy="785811"/>
            <a:chOff x="7643813" y="1000125"/>
            <a:chExt cx="1011237" cy="1000125"/>
          </a:xfrm>
        </p:grpSpPr>
        <p:pic>
          <p:nvPicPr>
            <p:cNvPr id="35864" name="Picture 4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43813" y="1000125"/>
              <a:ext cx="822325" cy="10001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35865" name="Picture 47" descr="pot à lait 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429625" y="1504939"/>
              <a:ext cx="225425" cy="42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70" name="Prostokąt 35"/>
          <p:cNvSpPr>
            <a:spLocks noChangeArrowheads="1"/>
          </p:cNvSpPr>
          <p:nvPr/>
        </p:nvSpPr>
        <p:spPr bwMode="auto">
          <a:xfrm>
            <a:off x="3791225" y="4071942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j-lt"/>
              </a:rPr>
              <a:t>EA8050</a:t>
            </a:r>
            <a:endParaRPr lang="fr-FR" sz="16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23571" name="Prostokąt 36"/>
          <p:cNvSpPr>
            <a:spLocks noChangeArrowheads="1"/>
          </p:cNvSpPr>
          <p:nvPr/>
        </p:nvSpPr>
        <p:spPr bwMode="auto">
          <a:xfrm>
            <a:off x="5929322" y="3071810"/>
            <a:ext cx="1285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EA8250</a:t>
            </a:r>
            <a:r>
              <a:rPr lang="pl-PL" sz="2000" b="1" dirty="0" smtClean="0">
                <a:solidFill>
                  <a:srgbClr val="990000"/>
                </a:solidFill>
                <a:latin typeface="+mj-lt"/>
              </a:rPr>
              <a:t> </a:t>
            </a:r>
            <a:endParaRPr lang="fr-FR" sz="2000" b="1" dirty="0" smtClean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23572" name="Prostokąt 37"/>
          <p:cNvSpPr>
            <a:spLocks noChangeArrowheads="1"/>
          </p:cNvSpPr>
          <p:nvPr/>
        </p:nvSpPr>
        <p:spPr bwMode="auto">
          <a:xfrm>
            <a:off x="8220349" y="2071678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EA8261</a:t>
            </a:r>
            <a:endParaRPr lang="fr-FR" sz="2000" b="1" dirty="0">
              <a:solidFill>
                <a:srgbClr val="990000"/>
              </a:solidFill>
              <a:latin typeface="+mj-lt"/>
            </a:endParaRPr>
          </a:p>
        </p:txBody>
      </p:sp>
      <p:pic>
        <p:nvPicPr>
          <p:cNvPr id="35857" name="Picture 7" descr="logoBig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928794" y="4714884"/>
            <a:ext cx="18907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n-lt"/>
              </a:rPr>
              <a:t>EA6930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35859" name="Picture 24" descr="\\Var11nt\seb_marketing\zdjecia\Nowości Krups czerwiec 2008\packshot_ea8025_all_fond_blan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808" y="3356992"/>
            <a:ext cx="730245" cy="93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a 34"/>
          <p:cNvGrpSpPr>
            <a:grpSpLocks/>
          </p:cNvGrpSpPr>
          <p:nvPr/>
        </p:nvGrpSpPr>
        <p:grpSpPr bwMode="auto">
          <a:xfrm>
            <a:off x="4716016" y="2708920"/>
            <a:ext cx="785818" cy="785818"/>
            <a:chOff x="4214810" y="2214554"/>
            <a:chExt cx="1038231" cy="1069980"/>
          </a:xfrm>
        </p:grpSpPr>
        <p:pic>
          <p:nvPicPr>
            <p:cNvPr id="35862" name="Picture 35" descr="pot à lait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000628" y="2857496"/>
              <a:ext cx="252413" cy="42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3" name="Picture 84"/>
            <p:cNvPicPr>
              <a:picLocks noChangeAspect="1" noChangeArrowheads="1"/>
            </p:cNvPicPr>
            <p:nvPr/>
          </p:nvPicPr>
          <p:blipFill>
            <a:blip r:embed="rId15"/>
            <a:srcRect l="3223" r="8064" b="7829"/>
            <a:stretch>
              <a:fillRect/>
            </a:stretch>
          </p:blipFill>
          <p:spPr bwMode="auto">
            <a:xfrm>
              <a:off x="4214810" y="2214554"/>
              <a:ext cx="731837" cy="104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Prostokąt 36"/>
          <p:cNvSpPr/>
          <p:nvPr/>
        </p:nvSpPr>
        <p:spPr>
          <a:xfrm>
            <a:off x="755576" y="980728"/>
            <a:ext cx="4291980" cy="211134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sz="1600" b="1" kern="0" dirty="0" smtClean="0">
                <a:solidFill>
                  <a:schemeClr val="bg2"/>
                </a:solidFill>
              </a:rPr>
              <a:t>NOWOŚCI</a:t>
            </a:r>
            <a:endParaRPr lang="pl-PL" sz="16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16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EA8245- </a:t>
            </a:r>
            <a:r>
              <a:rPr lang="pl-PL" sz="1600" dirty="0" err="1" smtClean="0">
                <a:solidFill>
                  <a:schemeClr val="bg2"/>
                </a:solidFill>
              </a:rPr>
              <a:t>white</a:t>
            </a:r>
            <a:r>
              <a:rPr lang="pl-PL" sz="1600" dirty="0" smtClean="0">
                <a:solidFill>
                  <a:schemeClr val="bg2"/>
                </a:solidFill>
              </a:rPr>
              <a:t> </a:t>
            </a:r>
            <a:r>
              <a:rPr lang="pl-PL" sz="1600" dirty="0" err="1" smtClean="0">
                <a:solidFill>
                  <a:schemeClr val="bg2"/>
                </a:solidFill>
              </a:rPr>
              <a:t>colour</a:t>
            </a:r>
            <a:r>
              <a:rPr lang="pl-PL" sz="1600" dirty="0" smtClean="0">
                <a:solidFill>
                  <a:schemeClr val="bg2"/>
                </a:solidFill>
              </a:rPr>
              <a:t> ; same as Ea8250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EA8010- SS panel ; same as EA8005</a:t>
            </a:r>
          </a:p>
          <a:p>
            <a:pPr marL="381000" lvl="0" indent="-381000">
              <a:spcBef>
                <a:spcPct val="20000"/>
              </a:spcBef>
              <a:defRPr/>
            </a:pPr>
            <a:r>
              <a:rPr lang="pl-PL" sz="1600" b="1" kern="0" dirty="0" smtClean="0">
                <a:solidFill>
                  <a:schemeClr val="bg2"/>
                </a:solidFill>
              </a:rPr>
              <a:t>WYCOFUJEMY</a:t>
            </a:r>
            <a:endParaRPr lang="pl-PL" sz="16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EA8005 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EA8000</a:t>
            </a:r>
          </a:p>
        </p:txBody>
      </p:sp>
      <p:pic>
        <p:nvPicPr>
          <p:cNvPr id="39" name="Image 7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720" y="4500570"/>
            <a:ext cx="642942" cy="889006"/>
          </a:xfrm>
          <a:prstGeom prst="rect">
            <a:avLst/>
          </a:prstGeom>
        </p:spPr>
      </p:pic>
      <p:pic>
        <p:nvPicPr>
          <p:cNvPr id="40" name="Image 8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1720" y="3789040"/>
            <a:ext cx="653927" cy="900111"/>
          </a:xfrm>
          <a:prstGeom prst="rect">
            <a:avLst/>
          </a:prstGeom>
        </p:spPr>
      </p:pic>
      <p:sp>
        <p:nvSpPr>
          <p:cNvPr id="44" name="Prostokąt 43"/>
          <p:cNvSpPr/>
          <p:nvPr/>
        </p:nvSpPr>
        <p:spPr>
          <a:xfrm>
            <a:off x="6072198" y="3357562"/>
            <a:ext cx="923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57263">
              <a:defRPr/>
            </a:pPr>
            <a:r>
              <a:rPr lang="pl-PL" sz="1600" b="1" dirty="0" smtClean="0">
                <a:solidFill>
                  <a:srgbClr val="990000"/>
                </a:solidFill>
              </a:rPr>
              <a:t>EA8255</a:t>
            </a:r>
            <a:endParaRPr lang="fr-FR" sz="2400" b="1" dirty="0">
              <a:solidFill>
                <a:srgbClr val="990000"/>
              </a:solidFill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357158" y="5429264"/>
            <a:ext cx="18907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n-lt"/>
              </a:rPr>
              <a:t>EA6910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2643174" y="4429132"/>
            <a:ext cx="18907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n-lt"/>
              </a:rPr>
              <a:t>EA8025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grpSp>
        <p:nvGrpSpPr>
          <p:cNvPr id="49" name="Grupa 33"/>
          <p:cNvGrpSpPr>
            <a:grpSpLocks/>
          </p:cNvGrpSpPr>
          <p:nvPr/>
        </p:nvGrpSpPr>
        <p:grpSpPr bwMode="auto">
          <a:xfrm>
            <a:off x="8001024" y="1142984"/>
            <a:ext cx="785818" cy="785811"/>
            <a:chOff x="7643813" y="1000125"/>
            <a:chExt cx="1011237" cy="1000125"/>
          </a:xfrm>
        </p:grpSpPr>
        <p:pic>
          <p:nvPicPr>
            <p:cNvPr id="50" name="Picture 4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43813" y="1000125"/>
              <a:ext cx="822325" cy="10001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51" name="Picture 47" descr="pot à lait 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429625" y="1504939"/>
              <a:ext cx="225425" cy="42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Prostokąt 35"/>
          <p:cNvSpPr>
            <a:spLocks noChangeArrowheads="1"/>
          </p:cNvSpPr>
          <p:nvPr/>
        </p:nvSpPr>
        <p:spPr bwMode="auto">
          <a:xfrm>
            <a:off x="5143504" y="3500438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j-lt"/>
              </a:rPr>
              <a:t>EA8080</a:t>
            </a:r>
            <a:endParaRPr lang="fr-FR" sz="1600" b="1" dirty="0">
              <a:solidFill>
                <a:srgbClr val="990000"/>
              </a:solidFill>
              <a:latin typeface="+mj-lt"/>
            </a:endParaRPr>
          </a:p>
        </p:txBody>
      </p:sp>
      <p:pic>
        <p:nvPicPr>
          <p:cNvPr id="56" name="Picture 17" descr="ASoccino teflon clair base claire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29652" y="1428736"/>
            <a:ext cx="571504" cy="50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Prostokąt 37"/>
          <p:cNvSpPr>
            <a:spLocks noChangeArrowheads="1"/>
          </p:cNvSpPr>
          <p:nvPr/>
        </p:nvSpPr>
        <p:spPr bwMode="auto">
          <a:xfrm>
            <a:off x="7643834" y="2357430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EA8260</a:t>
            </a:r>
            <a:endParaRPr lang="fr-FR" sz="20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58" name="Prostokąt 37"/>
          <p:cNvSpPr>
            <a:spLocks noChangeArrowheads="1"/>
          </p:cNvSpPr>
          <p:nvPr/>
        </p:nvSpPr>
        <p:spPr bwMode="auto">
          <a:xfrm>
            <a:off x="6858016" y="2786058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EA8245</a:t>
            </a:r>
            <a:endParaRPr lang="fr-FR" sz="20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899592" y="3645024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6372200" y="1124744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52" name="Picture 59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092280" y="2276872"/>
            <a:ext cx="208621" cy="3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20"/>
          <a:srcRect l="4819" t="5687" r="5421" b="4265"/>
          <a:stretch>
            <a:fillRect/>
          </a:stretch>
        </p:blipFill>
        <p:spPr bwMode="auto">
          <a:xfrm>
            <a:off x="6588224" y="1700808"/>
            <a:ext cx="591891" cy="75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3608" y="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Ekpresy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automatyczne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643274" y="1357298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 MARKETINGOWE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Promocje konsumenckie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Money back   Marzec/Kwiecień;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Zestawy powitalne – Q1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5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POSM   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Ulotki konsumenckie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Standy pod ekspresy z logo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Naklejki na produkt komunikujące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Autocappucino</a:t>
            </a: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/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Spieniacz</a:t>
            </a: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 do mleka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8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</a:rPr>
              <a:t>Działania PR  – sponsoring imprez dla  </a:t>
            </a:r>
            <a:r>
              <a:rPr lang="pl-PL" sz="2000" dirty="0" err="1" smtClean="0">
                <a:solidFill>
                  <a:srgbClr val="FFFFFF">
                    <a:lumMod val="50000"/>
                  </a:srgbClr>
                </a:solidFill>
              </a:rPr>
              <a:t>VIPów</a:t>
            </a: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</a:rPr>
              <a:t>/</a:t>
            </a:r>
            <a:r>
              <a:rPr lang="pl-PL" sz="2000" dirty="0" err="1" smtClean="0">
                <a:solidFill>
                  <a:srgbClr val="FFFFFF">
                    <a:lumMod val="50000"/>
                  </a:srgbClr>
                </a:solidFill>
              </a:rPr>
              <a:t>bizensmenów</a:t>
            </a:r>
            <a:endParaRPr lang="pl-PL" sz="2000" dirty="0" smtClean="0">
              <a:solidFill>
                <a:srgbClr val="FFFFFF">
                  <a:lumMod val="50000"/>
                </a:srgb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200" dirty="0" smtClean="0">
              <a:solidFill>
                <a:srgbClr val="FFFFFF">
                  <a:lumMod val="50000"/>
                </a:srgb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rgbClr val="D60000"/>
                </a:solidFill>
              </a:rPr>
              <a:t>Demonstracje!   </a:t>
            </a: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56992"/>
            <a:ext cx="2160240" cy="92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2088232" cy="156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4437112"/>
            <a:ext cx="2714644" cy="1883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9939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6"/>
          <p:cNvGrpSpPr>
            <a:grpSpLocks/>
          </p:cNvGrpSpPr>
          <p:nvPr/>
        </p:nvGrpSpPr>
        <p:grpSpPr bwMode="auto">
          <a:xfrm>
            <a:off x="3643306" y="1857364"/>
            <a:ext cx="2000250" cy="2122488"/>
            <a:chOff x="3571868" y="3357562"/>
            <a:chExt cx="2373313" cy="2622564"/>
          </a:xfrm>
        </p:grpSpPr>
        <p:pic>
          <p:nvPicPr>
            <p:cNvPr id="39941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71868" y="3357562"/>
              <a:ext cx="2373313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2" name="Picture 18"/>
            <p:cNvPicPr>
              <a:picLocks noChangeAspect="1" noChangeArrowheads="1"/>
            </p:cNvPicPr>
            <p:nvPr/>
          </p:nvPicPr>
          <p:blipFill>
            <a:blip r:embed="rId4">
              <a:lum bright="-4000" contrast="-4000"/>
            </a:blip>
            <a:srcRect/>
            <a:stretch>
              <a:fillRect/>
            </a:stretch>
          </p:blipFill>
          <p:spPr bwMode="auto">
            <a:xfrm>
              <a:off x="3632209" y="5357826"/>
              <a:ext cx="22256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grpSp>
        <p:nvGrpSpPr>
          <p:cNvPr id="2" name="Grupa 6"/>
          <p:cNvGrpSpPr>
            <a:grpSpLocks/>
          </p:cNvGrpSpPr>
          <p:nvPr/>
        </p:nvGrpSpPr>
        <p:grpSpPr bwMode="auto">
          <a:xfrm>
            <a:off x="7668344" y="0"/>
            <a:ext cx="1475656" cy="1484784"/>
            <a:chOff x="3571868" y="3357562"/>
            <a:chExt cx="2373313" cy="2622564"/>
          </a:xfrm>
        </p:grpSpPr>
        <p:pic>
          <p:nvPicPr>
            <p:cNvPr id="39941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71868" y="3357562"/>
              <a:ext cx="2373313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2" name="Picture 18"/>
            <p:cNvPicPr>
              <a:picLocks noChangeAspect="1" noChangeArrowheads="1"/>
            </p:cNvPicPr>
            <p:nvPr/>
          </p:nvPicPr>
          <p:blipFill>
            <a:blip r:embed="rId3">
              <a:lum bright="-4000" contrast="-4000"/>
            </a:blip>
            <a:srcRect/>
            <a:stretch>
              <a:fillRect/>
            </a:stretch>
          </p:blipFill>
          <p:spPr bwMode="auto">
            <a:xfrm>
              <a:off x="3632209" y="5357826"/>
              <a:ext cx="22256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43608" y="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2011 Q1 kluczowe aktywności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827584" y="1124744"/>
            <a:ext cx="8064896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Poprawa widoczności na </a:t>
            </a:r>
            <a:r>
              <a:rPr lang="pl-PL" sz="2400" dirty="0" err="1" smtClean="0">
                <a:solidFill>
                  <a:schemeClr val="bg1">
                    <a:lumMod val="50000"/>
                  </a:schemeClr>
                </a:solidFill>
              </a:rPr>
              <a:t>pólce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i akcjach promocyjnych poprzez prawidłową ekspozycje   materiałów reklamowych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Dbałość o wizerunek marki NDG w gazetkach, na bilbordach i innych nośnikach- konieczność akceptacji przez </a:t>
            </a:r>
            <a:r>
              <a:rPr lang="pl-PL" sz="2400" dirty="0" err="1" smtClean="0">
                <a:solidFill>
                  <a:schemeClr val="bg1">
                    <a:lumMod val="50000"/>
                  </a:schemeClr>
                </a:solidFill>
              </a:rPr>
              <a:t>Nestle</a:t>
            </a:r>
            <a:endParaRPr lang="pl-PL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Poprawa dystrybucji, szczególnie M2 oraz monitorowanie cen detalicznych 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Koncentracja działań w Q1 na Piccolo</a:t>
            </a:r>
            <a:endParaRPr lang="pl-PL" sz="105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Silne wsparcie reklamowe i marketingowe w Q1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Nowe otwarcia SIS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Kontynuacja akcji promocyjnych „szytych na miarę”   </a:t>
            </a:r>
            <a:endParaRPr lang="pl-PL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</a:rPr>
              <a:t> Nowe modele na wyłączność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defRPr/>
            </a:pPr>
            <a:endParaRPr lang="pl-P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11096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16"/>
          <p:cNvSpPr>
            <a:spLocks noChangeArrowheads="1"/>
          </p:cNvSpPr>
          <p:nvPr/>
        </p:nvSpPr>
        <p:spPr bwMode="auto">
          <a:xfrm>
            <a:off x="-214313" y="214313"/>
            <a:ext cx="11501438" cy="59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 algn="l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KP2102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8143875" y="5786438"/>
            <a:ext cx="928688" cy="908050"/>
            <a:chOff x="3571868" y="3357562"/>
            <a:chExt cx="2373313" cy="2622564"/>
          </a:xfrm>
        </p:grpSpPr>
        <p:pic>
          <p:nvPicPr>
            <p:cNvPr id="47118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1868" y="3357562"/>
              <a:ext cx="2373313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18"/>
            <p:cNvPicPr>
              <a:picLocks noChangeAspect="1" noChangeArrowheads="1"/>
            </p:cNvPicPr>
            <p:nvPr/>
          </p:nvPicPr>
          <p:blipFill>
            <a:blip r:embed="rId5">
              <a:lum bright="-4000" contrast="-4000"/>
            </a:blip>
            <a:srcRect/>
            <a:stretch>
              <a:fillRect/>
            </a:stretch>
          </p:blipFill>
          <p:spPr bwMode="auto">
            <a:xfrm>
              <a:off x="3632209" y="5357826"/>
              <a:ext cx="22256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Prostokąt 8"/>
          <p:cNvSpPr/>
          <p:nvPr/>
        </p:nvSpPr>
        <p:spPr>
          <a:xfrm>
            <a:off x="4788024" y="2132856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Nowy model   M2 KP2101 w kolorze białym w cenniku  od  marca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Cena jak pozostałe modele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pl-PL" dirty="0"/>
          </a:p>
        </p:txBody>
      </p:sp>
      <p:pic>
        <p:nvPicPr>
          <p:cNvPr id="13" name="Image 36" descr="KP2102.jpg"/>
          <p:cNvPicPr>
            <a:picLocks noChangeAspect="1"/>
          </p:cNvPicPr>
          <p:nvPr/>
        </p:nvPicPr>
        <p:blipFill>
          <a:blip r:embed="rId6"/>
          <a:srcRect l="25481" t="3534" r="23929" b="5314"/>
          <a:stretch>
            <a:fillRect/>
          </a:stretch>
        </p:blipFill>
        <p:spPr>
          <a:xfrm>
            <a:off x="1187624" y="1700808"/>
            <a:ext cx="2714183" cy="36678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11096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16"/>
          <p:cNvSpPr>
            <a:spLocks noChangeArrowheads="1"/>
          </p:cNvSpPr>
          <p:nvPr/>
        </p:nvSpPr>
        <p:spPr bwMode="auto">
          <a:xfrm>
            <a:off x="-214313" y="214313"/>
            <a:ext cx="11501438" cy="59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 algn="l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Fontana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8143875" y="5786438"/>
            <a:ext cx="928688" cy="908050"/>
            <a:chOff x="3571868" y="3357562"/>
            <a:chExt cx="2373313" cy="2622564"/>
          </a:xfrm>
        </p:grpSpPr>
        <p:pic>
          <p:nvPicPr>
            <p:cNvPr id="47118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1868" y="3357562"/>
              <a:ext cx="2373313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18"/>
            <p:cNvPicPr>
              <a:picLocks noChangeAspect="1" noChangeArrowheads="1"/>
            </p:cNvPicPr>
            <p:nvPr/>
          </p:nvPicPr>
          <p:blipFill>
            <a:blip r:embed="rId5">
              <a:lum bright="-4000" contrast="-4000"/>
            </a:blip>
            <a:srcRect/>
            <a:stretch>
              <a:fillRect/>
            </a:stretch>
          </p:blipFill>
          <p:spPr bwMode="auto">
            <a:xfrm>
              <a:off x="3632209" y="5357826"/>
              <a:ext cx="22256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Prostokąt 8"/>
          <p:cNvSpPr/>
          <p:nvPr/>
        </p:nvSpPr>
        <p:spPr>
          <a:xfrm>
            <a:off x="4716016" y="2060848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CzerwonaKP3006 - MSHP akcja luty/marzec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Biała KP3002- Media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Expert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akcja kwiecień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pl-PL" dirty="0"/>
          </a:p>
        </p:txBody>
      </p:sp>
      <p:pic>
        <p:nvPicPr>
          <p:cNvPr id="10" name="Image 24" descr="KP3006 pers.JPG"/>
          <p:cNvPicPr>
            <a:picLocks noChangeAspect="1"/>
          </p:cNvPicPr>
          <p:nvPr/>
        </p:nvPicPr>
        <p:blipFill>
          <a:blip r:embed="rId6" cstate="print"/>
          <a:srcRect l="24064" r="24367"/>
          <a:stretch>
            <a:fillRect/>
          </a:stretch>
        </p:blipFill>
        <p:spPr>
          <a:xfrm>
            <a:off x="539552" y="1916832"/>
            <a:ext cx="1394378" cy="2703928"/>
          </a:xfrm>
          <a:prstGeom prst="rect">
            <a:avLst/>
          </a:prstGeom>
        </p:spPr>
      </p:pic>
      <p:pic>
        <p:nvPicPr>
          <p:cNvPr id="11" name="Image 34" descr="KP3002 persp.JPG"/>
          <p:cNvPicPr>
            <a:picLocks noChangeAspect="1"/>
          </p:cNvPicPr>
          <p:nvPr/>
        </p:nvPicPr>
        <p:blipFill>
          <a:blip r:embed="rId7" cstate="print"/>
          <a:srcRect l="24052" r="24771"/>
          <a:stretch>
            <a:fillRect/>
          </a:stretch>
        </p:blipFill>
        <p:spPr>
          <a:xfrm>
            <a:off x="2339752" y="1988840"/>
            <a:ext cx="1383775" cy="27039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11096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Line 2"/>
          <p:cNvSpPr>
            <a:spLocks noChangeShapeType="1"/>
          </p:cNvSpPr>
          <p:nvPr/>
        </p:nvSpPr>
        <p:spPr bwMode="auto">
          <a:xfrm flipV="1">
            <a:off x="0" y="2000238"/>
            <a:ext cx="9144000" cy="4857761"/>
          </a:xfrm>
          <a:prstGeom prst="line">
            <a:avLst/>
          </a:prstGeom>
          <a:noFill/>
          <a:ln w="762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" name="Prostokąt 16"/>
          <p:cNvSpPr>
            <a:spLocks noChangeArrowheads="1"/>
          </p:cNvSpPr>
          <p:nvPr/>
        </p:nvSpPr>
        <p:spPr bwMode="auto">
          <a:xfrm>
            <a:off x="-214313" y="214313"/>
            <a:ext cx="11501438" cy="59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 algn="l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KRUPS 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Nescafe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Dolce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Gusto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8143875" y="5786438"/>
            <a:ext cx="928688" cy="908050"/>
            <a:chOff x="3571868" y="3357562"/>
            <a:chExt cx="2373313" cy="2622564"/>
          </a:xfrm>
        </p:grpSpPr>
        <p:pic>
          <p:nvPicPr>
            <p:cNvPr id="47118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1868" y="3357562"/>
              <a:ext cx="2373313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18"/>
            <p:cNvPicPr>
              <a:picLocks noChangeAspect="1" noChangeArrowheads="1"/>
            </p:cNvPicPr>
            <p:nvPr/>
          </p:nvPicPr>
          <p:blipFill>
            <a:blip r:embed="rId5">
              <a:lum bright="-4000" contrast="-4000"/>
            </a:blip>
            <a:srcRect/>
            <a:stretch>
              <a:fillRect/>
            </a:stretch>
          </p:blipFill>
          <p:spPr bwMode="auto">
            <a:xfrm>
              <a:off x="3632209" y="5357826"/>
              <a:ext cx="22256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mage 63" descr="KP1006 fron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3528" y="4869160"/>
            <a:ext cx="648592" cy="1320132"/>
          </a:xfrm>
          <a:prstGeom prst="rect">
            <a:avLst/>
          </a:prstGeom>
          <a:ln w="19050">
            <a:noFill/>
          </a:ln>
        </p:spPr>
      </p:pic>
      <p:pic>
        <p:nvPicPr>
          <p:cNvPr id="18" name="Image 66" descr="KP1009 fron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691680" y="4293096"/>
            <a:ext cx="576064" cy="1181518"/>
          </a:xfrm>
          <a:prstGeom prst="rect">
            <a:avLst/>
          </a:prstGeom>
          <a:ln w="19050">
            <a:noFill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/>
          <a:srcRect l="4843" r="7165"/>
          <a:stretch>
            <a:fillRect/>
          </a:stretch>
        </p:blipFill>
        <p:spPr bwMode="auto">
          <a:xfrm>
            <a:off x="7092280" y="1556792"/>
            <a:ext cx="891638" cy="10133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9"/>
          <a:srcRect l="4743" r="6458"/>
          <a:stretch>
            <a:fillRect/>
          </a:stretch>
        </p:blipFill>
        <p:spPr bwMode="auto">
          <a:xfrm>
            <a:off x="7092280" y="476672"/>
            <a:ext cx="895195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8104" y="2276872"/>
            <a:ext cx="847490" cy="13552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80112" y="954174"/>
            <a:ext cx="864096" cy="138179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" name="Prostokąt 31"/>
          <p:cNvSpPr/>
          <p:nvPr/>
        </p:nvSpPr>
        <p:spPr>
          <a:xfrm>
            <a:off x="971600" y="908720"/>
            <a:ext cx="4392488" cy="153272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b="1" kern="0" dirty="0" smtClean="0">
                <a:solidFill>
                  <a:schemeClr val="bg2"/>
                </a:solidFill>
              </a:rPr>
              <a:t>NOWOS CI</a:t>
            </a: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2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smtClean="0">
                <a:solidFill>
                  <a:schemeClr val="bg2"/>
                </a:solidFill>
              </a:rPr>
              <a:t>M2 biały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smtClean="0">
                <a:solidFill>
                  <a:schemeClr val="bg2"/>
                </a:solidFill>
              </a:rPr>
              <a:t>Fontana  biała i czerwona na wyłączność</a:t>
            </a:r>
          </a:p>
        </p:txBody>
      </p:sp>
      <p:pic>
        <p:nvPicPr>
          <p:cNvPr id="24" name="Image 46" descr="KP1002 front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20" y="3501008"/>
            <a:ext cx="636394" cy="11709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971600" y="6309320"/>
            <a:ext cx="1136022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349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2051720" y="5805264"/>
            <a:ext cx="1136022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379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275856" y="5157192"/>
            <a:ext cx="1136022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449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99992" y="2852936"/>
            <a:ext cx="776615" cy="1296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" name="pole tekstowe 29"/>
          <p:cNvSpPr txBox="1"/>
          <p:nvPr/>
        </p:nvSpPr>
        <p:spPr>
          <a:xfrm>
            <a:off x="4139952" y="2564904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940152" y="3789040"/>
            <a:ext cx="1136022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499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7452320" y="2852936"/>
            <a:ext cx="1136022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599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2843808" y="2636912"/>
            <a:ext cx="962126" cy="35165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36" name="Picture 40" descr="front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99792" y="3284984"/>
            <a:ext cx="701945" cy="145388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pic>
        <p:nvPicPr>
          <p:cNvPr id="37" name="Image 120" descr="KP3006.jpg"/>
          <p:cNvPicPr>
            <a:picLocks noChangeAspect="1"/>
          </p:cNvPicPr>
          <p:nvPr/>
        </p:nvPicPr>
        <p:blipFill>
          <a:blip r:embed="rId15" cstate="print"/>
          <a:srcRect t="2352" b="5968"/>
          <a:stretch>
            <a:fillRect/>
          </a:stretch>
        </p:blipFill>
        <p:spPr>
          <a:xfrm>
            <a:off x="3275856" y="3212976"/>
            <a:ext cx="734351" cy="1454934"/>
          </a:xfrm>
          <a:prstGeom prst="rect">
            <a:avLst/>
          </a:prstGeom>
          <a:ln w="222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11096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16"/>
          <p:cNvSpPr>
            <a:spLocks noChangeArrowheads="1"/>
          </p:cNvSpPr>
          <p:nvPr/>
        </p:nvSpPr>
        <p:spPr bwMode="auto">
          <a:xfrm>
            <a:off x="-214313" y="214313"/>
            <a:ext cx="11501438" cy="59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 algn="l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Nescafe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Dolce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Gusto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7956376" y="0"/>
            <a:ext cx="928688" cy="908050"/>
            <a:chOff x="3571868" y="3357562"/>
            <a:chExt cx="2373313" cy="2622564"/>
          </a:xfrm>
        </p:grpSpPr>
        <p:pic>
          <p:nvPicPr>
            <p:cNvPr id="47118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71868" y="3357562"/>
              <a:ext cx="2373313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9" name="Picture 18"/>
            <p:cNvPicPr>
              <a:picLocks noChangeAspect="1" noChangeArrowheads="1"/>
            </p:cNvPicPr>
            <p:nvPr/>
          </p:nvPicPr>
          <p:blipFill>
            <a:blip r:embed="rId5">
              <a:lum bright="-4000" contrast="-4000"/>
            </a:blip>
            <a:srcRect/>
            <a:stretch>
              <a:fillRect/>
            </a:stretch>
          </p:blipFill>
          <p:spPr bwMode="auto">
            <a:xfrm>
              <a:off x="3632209" y="5357826"/>
              <a:ext cx="2225675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788024" y="980728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 MARKETINGOWE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Reklama TV luty/marzec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Promocje konsumenckie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Money back  - Luty/marzec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Money Back- lato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Demonstracje/Ambasador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defRPr/>
            </a:pPr>
            <a:endParaRPr lang="pl-PL" sz="105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1">
                    <a:lumMod val="50000"/>
                  </a:schemeClr>
                </a:solidFill>
              </a:rPr>
              <a:t>Materiały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POS  </a:t>
            </a:r>
            <a:endParaRPr lang="pl-PL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Ulotki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Owijki paletowe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Wypełniacze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pólkowe</a:t>
            </a: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Totemy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Hang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tagi</a:t>
            </a: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TV CAMPAIGN 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Feb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March</a:t>
            </a:r>
            <a:endParaRPr lang="pl-PL" sz="16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512" y="5013176"/>
            <a:ext cx="8964488" cy="162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700808"/>
            <a:ext cx="459076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708920"/>
            <a:ext cx="1656621" cy="254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4328" y="3068960"/>
            <a:ext cx="1619672" cy="14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5696" y="3140968"/>
            <a:ext cx="2880320" cy="135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43042" y="5925949"/>
            <a:ext cx="1532772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b="1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S</a:t>
            </a:r>
            <a:r>
              <a:rPr lang="fr-FR" b="1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trategy /</a:t>
            </a:r>
          </a:p>
          <a:p>
            <a:pPr algn="l" rtl="0"/>
            <a:r>
              <a:rPr lang="fr-FR" b="1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 Context</a:t>
            </a:r>
            <a:endParaRPr lang="fr-FR" b="1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43438" y="6097588"/>
            <a:ext cx="910807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R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ange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497518" y="5929330"/>
            <a:ext cx="1146448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pPr algn="l" rtl="0"/>
            <a:r>
              <a:rPr lang="fr-FR" i="1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</a:rPr>
              <a:t>P</a:t>
            </a:r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ricing /</a:t>
            </a:r>
          </a:p>
          <a:p>
            <a:pPr algn="l" rtl="0"/>
            <a:r>
              <a:rPr lang="fr-FR" i="1" kern="1200" dirty="0" smtClean="0">
                <a:solidFill>
                  <a:srgbClr val="FFFFFF"/>
                </a:solidFill>
                <a:latin typeface="Verdana" pitchFamily="34" charset="0"/>
                <a:ea typeface="ＭＳ Ｐゴシック" pitchFamily="-108" charset="-128"/>
                <a:cs typeface="+mn-cs"/>
              </a:rPr>
              <a:t>Timing</a:t>
            </a:r>
            <a:endParaRPr lang="fr-FR" i="1" kern="1200" dirty="0">
              <a:solidFill>
                <a:srgbClr val="FFFFFF"/>
              </a:solidFill>
              <a:latin typeface="Verdana" pitchFamily="34" charset="0"/>
              <a:ea typeface="ＭＳ Ｐゴシック" pitchFamily="-108" charset="-128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592" y="1124744"/>
            <a:ext cx="8820472" cy="628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Pozycja na rynku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r>
              <a:rPr lang="pl-PL" sz="24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Tefal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jest zdecydowanym liderem na rynku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05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Nasza oferta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Konkurencyjne modele zajmujące czołowe pozycje na hit liście: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lvl="2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VC4001=&gt; numer 1</a:t>
            </a:r>
          </a:p>
          <a:p>
            <a:pPr marL="457200" lvl="2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VC1006=&gt; numer 3</a:t>
            </a:r>
          </a:p>
          <a:p>
            <a:pPr marL="457200" lvl="2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VC 4003 =&gt; numer 4</a:t>
            </a:r>
            <a:endParaRPr lang="pl-PL" sz="24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defRPr/>
            </a:pPr>
            <a:endParaRPr lang="pl-PL" sz="1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Wsparcie marketingowe</a:t>
            </a:r>
          </a:p>
          <a:p>
            <a:pPr marL="0" lvl="1" indent="-3175" algn="l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 Jedyna marka z tak silnym i kompleksowym wsparciem </a:t>
            </a:r>
            <a:r>
              <a:rPr lang="pl-PL" sz="2000" dirty="0" err="1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mediowym</a:t>
            </a: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:               TV, prasa, </a:t>
            </a:r>
            <a:r>
              <a:rPr lang="pl-PL" sz="2000" dirty="0" err="1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internet</a:t>
            </a: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 , działania PR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1" indent="-3175">
              <a:spcBef>
                <a:spcPts val="600"/>
              </a:spcBef>
              <a:defRPr/>
            </a:pPr>
            <a:endParaRPr lang="en-US" sz="2400" dirty="0" smtClean="0">
              <a:latin typeface="Verdana" pitchFamily="34" charset="0"/>
            </a:endParaRPr>
          </a:p>
          <a:p>
            <a:pPr marL="0" lvl="1" indent="-3175">
              <a:spcBef>
                <a:spcPts val="600"/>
              </a:spcBef>
              <a:defRPr/>
            </a:pPr>
            <a:endParaRPr lang="en-US" sz="2400" dirty="0" smtClean="0">
              <a:latin typeface="Verdana" pitchFamily="34" charset="0"/>
            </a:endParaRPr>
          </a:p>
          <a:p>
            <a:pPr marL="0" lvl="1" indent="-3175" algn="ctr">
              <a:spcBef>
                <a:spcPts val="600"/>
              </a:spcBef>
              <a:defRPr/>
            </a:pPr>
            <a:endParaRPr lang="en-US" sz="2800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115616" y="332656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200" b="1" dirty="0" smtClean="0">
                <a:solidFill>
                  <a:srgbClr val="FFFFFF">
                    <a:lumMod val="50000"/>
                  </a:srgbClr>
                </a:solidFill>
                <a:latin typeface="Arial" pitchFamily="34" charset="0"/>
                <a:ea typeface="ＭＳ Ｐゴシック"/>
                <a:cs typeface="Arial" pitchFamily="34" charset="0"/>
              </a:rPr>
              <a:t>Nasze mocne strony</a:t>
            </a:r>
            <a:endParaRPr lang="fr-FR" sz="3200" b="1" dirty="0">
              <a:solidFill>
                <a:srgbClr val="FFFFFF">
                  <a:lumMod val="50000"/>
                </a:srgbClr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417" t="9317" r="754" b="4000"/>
          <a:stretch>
            <a:fillRect/>
          </a:stretch>
        </p:blipFill>
        <p:spPr bwMode="auto">
          <a:xfrm>
            <a:off x="4355976" y="3429000"/>
            <a:ext cx="4392488" cy="117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907704" y="2348880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5" name="Nescafe DG 30''TVC PL w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9512" y="0"/>
            <a:ext cx="8679275" cy="694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907704" y="2348880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9939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scafe DG 15''TVC PL aud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520" y="0"/>
            <a:ext cx="8676456" cy="6940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907704" y="2348880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9939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3195105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NESPRESSO </a:t>
            </a:r>
            <a:endParaRPr kumimoji="1" lang="pl-PL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6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		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760" y="1844824"/>
            <a:ext cx="7772400" cy="1470025"/>
          </a:xfrm>
        </p:spPr>
        <p:txBody>
          <a:bodyPr/>
          <a:lstStyle/>
          <a:p>
            <a:r>
              <a:rPr lang="pl-PL" sz="4400" dirty="0"/>
              <a:t>Projekt </a:t>
            </a:r>
            <a:r>
              <a:rPr lang="pl-PL" sz="4400" dirty="0" err="1"/>
              <a:t>Pixie</a:t>
            </a:r>
            <a:endParaRPr lang="en-GB" sz="4400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</p:spPr>
      </p:pic>
      <p:sp>
        <p:nvSpPr>
          <p:cNvPr id="10" name="Rectangle 4"/>
          <p:cNvSpPr>
            <a:spLocks noGrp="1" noChangeArrowheads="1"/>
          </p:cNvSpPr>
          <p:nvPr>
            <p:ph type="dt" sz="half" idx="4294967295"/>
          </p:nvPr>
        </p:nvSpPr>
        <p:spPr bwMode="gray">
          <a:xfrm>
            <a:off x="1066800" y="6437313"/>
            <a:ext cx="789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9DA7A-C4BB-46F4-94D4-7B84243839D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0" y="0"/>
            <a:ext cx="827584" cy="6858000"/>
          </a:xfrm>
          <a:prstGeom prst="rect">
            <a:avLst/>
          </a:prstGeom>
          <a:solidFill>
            <a:srgbClr val="8C004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19" descr="logo_couv_fush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176213"/>
            <a:ext cx="690563" cy="69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</a:t>
            </a:r>
            <a:r>
              <a:rPr lang="pl-PL" dirty="0" err="1"/>
              <a:t>Pixie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43608" y="1412776"/>
            <a:ext cx="7899400" cy="21717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pl-PL" sz="2400" dirty="0" smtClean="0"/>
              <a:t> </a:t>
            </a:r>
            <a:endParaRPr lang="pl-PL" sz="2400" dirty="0"/>
          </a:p>
          <a:p>
            <a:pPr algn="ctr">
              <a:buFont typeface="Wingdings" pitchFamily="2" charset="2"/>
              <a:buNone/>
            </a:pPr>
            <a:endParaRPr lang="pl-PL" sz="2400" dirty="0"/>
          </a:p>
          <a:p>
            <a:pPr algn="ctr">
              <a:buFont typeface="Wingdings" pitchFamily="2" charset="2"/>
              <a:buNone/>
            </a:pPr>
            <a:r>
              <a:rPr lang="pl-PL" sz="2400" dirty="0"/>
              <a:t>Innowacyjna technologia zamknięta </a:t>
            </a:r>
          </a:p>
          <a:p>
            <a:pPr algn="ctr">
              <a:buFont typeface="Wingdings" pitchFamily="2" charset="2"/>
              <a:buNone/>
            </a:pPr>
            <a:r>
              <a:rPr lang="pl-PL" sz="2400" dirty="0"/>
              <a:t>w minimalnej formie</a:t>
            </a:r>
          </a:p>
          <a:p>
            <a:pPr algn="ctr">
              <a:buFont typeface="Wingdings" pitchFamily="2" charset="2"/>
              <a:buNone/>
            </a:pPr>
            <a:endParaRPr lang="pl-PL" sz="2400" dirty="0"/>
          </a:p>
          <a:p>
            <a:pPr algn="ctr">
              <a:buFont typeface="Wingdings" pitchFamily="2" charset="2"/>
              <a:buNone/>
            </a:pPr>
            <a:endParaRPr lang="pl-PL" sz="2400" dirty="0"/>
          </a:p>
          <a:p>
            <a:endParaRPr lang="pl-PL" sz="2400" dirty="0"/>
          </a:p>
          <a:p>
            <a:endParaRPr lang="en-US" sz="2400" dirty="0"/>
          </a:p>
        </p:txBody>
      </p:sp>
      <p:pic>
        <p:nvPicPr>
          <p:cNvPr id="409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-1401027" y="3212976"/>
            <a:ext cx="10545027" cy="2717480"/>
          </a:xfrm>
          <a:noFill/>
          <a:ln/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066800" y="6437313"/>
            <a:ext cx="789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9DA7A-C4BB-46F4-94D4-7B84243839DD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gray">
          <a:xfrm>
            <a:off x="0" y="0"/>
            <a:ext cx="827584" cy="6858000"/>
          </a:xfrm>
          <a:prstGeom prst="rect">
            <a:avLst/>
          </a:prstGeom>
          <a:solidFill>
            <a:srgbClr val="8C004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19" descr="logo_couv_fush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176213"/>
            <a:ext cx="690563" cy="69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E177-F2DE-429A-BA25-7D6D4667D09F}" type="slidenum">
              <a:rPr lang="en-GB"/>
              <a:pPr/>
              <a:t>55</a:t>
            </a:fld>
            <a:endParaRPr lang="en-GB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3276600" cy="6207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pl-PL" b="1">
                <a:solidFill>
                  <a:srgbClr val="FF3300"/>
                </a:solidFill>
              </a:rPr>
              <a:t>Interaktywny</a:t>
            </a:r>
            <a:endParaRPr lang="en-US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3FC6-4406-4C5C-811B-969D7A6CF400}" type="slidenum">
              <a:rPr lang="en-GB"/>
              <a:pPr/>
              <a:t>56</a:t>
            </a:fld>
            <a:endParaRPr lang="en-GB"/>
          </a:p>
        </p:txBody>
      </p:sp>
      <p:pic>
        <p:nvPicPr>
          <p:cNvPr id="4403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6988"/>
            <a:ext cx="9144000" cy="6884988"/>
          </a:xfrm>
          <a:noFill/>
          <a:ln/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6084888" cy="692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pl-PL" b="1">
                <a:solidFill>
                  <a:srgbClr val="FF3300"/>
                </a:solidFill>
              </a:rPr>
              <a:t>Energetyzujące kolory</a:t>
            </a:r>
            <a:endParaRPr lang="en-US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95BD-AC03-48AB-A92C-0B5D9C7A6604}" type="slidenum">
              <a:rPr lang="en-GB"/>
              <a:pPr/>
              <a:t>57</a:t>
            </a:fld>
            <a:endParaRPr lang="en-GB"/>
          </a:p>
        </p:txBody>
      </p:sp>
      <p:pic>
        <p:nvPicPr>
          <p:cNvPr id="4506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88913"/>
            <a:ext cx="4643438" cy="457200"/>
            <a:chOff x="0" y="119"/>
            <a:chExt cx="2925" cy="288"/>
          </a:xfrm>
        </p:grpSpPr>
        <p:sp>
          <p:nvSpPr>
            <p:cNvPr id="45061" name="Rectangle 5"/>
            <p:cNvSpPr>
              <a:spLocks noChangeArrowheads="1"/>
            </p:cNvSpPr>
            <p:nvPr/>
          </p:nvSpPr>
          <p:spPr bwMode="auto">
            <a:xfrm>
              <a:off x="0" y="119"/>
              <a:ext cx="2925" cy="27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0" y="119"/>
              <a:ext cx="21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l-PL" b="1">
                  <a:solidFill>
                    <a:srgbClr val="FF0000"/>
                  </a:solidFill>
                </a:rPr>
                <a:t>Dbający o środowisko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41F4-0FA1-4B9B-B08F-13FB71657C89}" type="slidenum">
              <a:rPr lang="en-GB"/>
              <a:pPr/>
              <a:t>58</a:t>
            </a:fld>
            <a:endParaRPr lang="en-GB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4925" y="163513"/>
            <a:ext cx="6122988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FF0000"/>
                </a:solidFill>
              </a:rPr>
              <a:t>Absolutnie innowacyjny i zaskakujący     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924D-9FD3-4350-B793-C8A0952354B1}" type="slidenum">
              <a:rPr lang="en-GB"/>
              <a:pPr/>
              <a:t>59</a:t>
            </a:fld>
            <a:endParaRPr lang="en-GB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15616" y="404664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Nowy </a:t>
            </a:r>
            <a:r>
              <a:rPr lang="pl-PL" sz="32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</a:t>
            </a:r>
            <a:r>
              <a:rPr lang="pl-PL" sz="32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pl-PL" sz="32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nainizszym</a:t>
            </a:r>
            <a:r>
              <a:rPr lang="pl-PL" sz="32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segmencie cenowym</a:t>
            </a:r>
            <a:endParaRPr kumimoji="0" lang="pl-PL" sz="32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00388" y="1268760"/>
            <a:ext cx="6043612" cy="516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       MINICOMPACT METAL   VC1350</a:t>
            </a:r>
          </a:p>
          <a:p>
            <a:pPr marL="342900" indent="-342900" algn="l"/>
            <a:endParaRPr lang="pl-PL" sz="1050" b="1" dirty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2000" b="1" dirty="0" smtClean="0">
                <a:solidFill>
                  <a:schemeClr val="bg2"/>
                </a:solidFill>
              </a:rPr>
              <a:t>Funkcje jak VC1301 z  metalowym panelem</a:t>
            </a: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endParaRPr lang="pl-PL" sz="1100" b="1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2000" b="1" dirty="0" smtClean="0">
                <a:solidFill>
                  <a:schemeClr val="bg2"/>
                </a:solidFill>
              </a:rPr>
              <a:t>Korzyści dla konsumenta:</a:t>
            </a:r>
          </a:p>
          <a:p>
            <a:pPr marL="85725" lvl="1" indent="371475" algn="l">
              <a:buFont typeface="Arial" pitchFamily="34" charset="0"/>
              <a:buChar char="•"/>
            </a:pPr>
            <a:endParaRPr lang="pl-PL" sz="11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b="1" dirty="0" err="1" smtClean="0">
                <a:solidFill>
                  <a:schemeClr val="bg2"/>
                </a:solidFill>
              </a:rPr>
              <a:t>Ultracompaktowe</a:t>
            </a:r>
            <a:r>
              <a:rPr lang="pl-PL" sz="1600" b="1" dirty="0" smtClean="0">
                <a:solidFill>
                  <a:schemeClr val="bg2"/>
                </a:solidFill>
              </a:rPr>
              <a:t> przechowywanie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en-US" sz="8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</a:rPr>
              <a:t>Aquatimer</a:t>
            </a:r>
            <a:r>
              <a:rPr lang="en-US" sz="1600" b="1" dirty="0" smtClean="0">
                <a:solidFill>
                  <a:schemeClr val="bg2"/>
                </a:solidFill>
              </a:rPr>
              <a:t>: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  <a:r>
              <a:rPr lang="pl-PL" sz="1600" dirty="0" smtClean="0">
                <a:solidFill>
                  <a:schemeClr val="bg2"/>
                </a:solidFill>
              </a:rPr>
              <a:t>określony poziom wody dla każdego rodzaju gotowania, gotowanie kończy się gdy nie ma już wody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dirty="0" smtClean="0">
                <a:solidFill>
                  <a:schemeClr val="bg2"/>
                </a:solidFill>
              </a:rPr>
              <a:t>Pojemność</a:t>
            </a:r>
            <a:r>
              <a:rPr lang="en-US" sz="1600" dirty="0" smtClean="0">
                <a:solidFill>
                  <a:schemeClr val="bg2"/>
                </a:solidFill>
              </a:rPr>
              <a:t>: 7L</a:t>
            </a:r>
            <a:r>
              <a:rPr lang="pl-PL" sz="1600" dirty="0" smtClean="0">
                <a:solidFill>
                  <a:schemeClr val="bg2"/>
                </a:solidFill>
              </a:rPr>
              <a:t>,</a:t>
            </a:r>
            <a:r>
              <a:rPr lang="en-US" sz="1600" dirty="0" smtClean="0">
                <a:solidFill>
                  <a:schemeClr val="bg2"/>
                </a:solidFill>
              </a:rPr>
              <a:t>3 </a:t>
            </a:r>
            <a:r>
              <a:rPr lang="pl-PL" sz="1600" dirty="0" smtClean="0">
                <a:solidFill>
                  <a:schemeClr val="bg2"/>
                </a:solidFill>
              </a:rPr>
              <a:t>pojemniki</a:t>
            </a:r>
            <a:r>
              <a:rPr lang="en-US" sz="1600" dirty="0" smtClean="0">
                <a:solidFill>
                  <a:schemeClr val="bg2"/>
                </a:solidFill>
              </a:rPr>
              <a:t>, 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en-US" sz="9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dirty="0" smtClean="0">
                <a:solidFill>
                  <a:schemeClr val="bg2"/>
                </a:solidFill>
              </a:rPr>
              <a:t>Moc</a:t>
            </a:r>
            <a:r>
              <a:rPr lang="en-US" sz="1600" dirty="0" smtClean="0">
                <a:solidFill>
                  <a:schemeClr val="bg2"/>
                </a:solidFill>
              </a:rPr>
              <a:t> : 650W 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en-US" sz="8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en-US" sz="8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dirty="0" smtClean="0">
                <a:solidFill>
                  <a:schemeClr val="bg2"/>
                </a:solidFill>
              </a:rPr>
              <a:t>Pojemnik do ryżu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2000" b="1" dirty="0" smtClean="0">
                <a:solidFill>
                  <a:srgbClr val="C00000"/>
                </a:solidFill>
              </a:rPr>
              <a:t>Model zastąpi VC1009- 3 misy , większa </a:t>
            </a:r>
            <a:r>
              <a:rPr lang="pl-PL" sz="2000" b="1" dirty="0" err="1" smtClean="0">
                <a:solidFill>
                  <a:srgbClr val="C00000"/>
                </a:solidFill>
              </a:rPr>
              <a:t>pojemność,ultracompaktowe</a:t>
            </a:r>
            <a:r>
              <a:rPr lang="pl-PL" sz="2000" b="1" dirty="0" smtClean="0">
                <a:solidFill>
                  <a:srgbClr val="C00000"/>
                </a:solidFill>
              </a:rPr>
              <a:t>  przechowywanie, to sama cena!</a:t>
            </a:r>
            <a:endParaRPr lang="pl-PL" sz="2000" dirty="0" smtClean="0">
              <a:solidFill>
                <a:srgbClr val="C00000"/>
              </a:solidFill>
            </a:endParaRPr>
          </a:p>
          <a:p>
            <a:pPr marL="800100" lvl="1" indent="-342900" algn="l"/>
            <a:endParaRPr lang="pl-PL" sz="200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348879"/>
            <a:ext cx="3059832" cy="337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Tef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5408" y="0"/>
            <a:ext cx="2058592" cy="6997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752E-0B74-4EA3-B47B-5C7D5483F40A}" type="slidenum">
              <a:rPr lang="en-GB"/>
              <a:pPr/>
              <a:t>60</a:t>
            </a:fld>
            <a:endParaRPr lang="en-GB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421C-FE24-4407-90D0-140F2825CB66}" type="slidenum">
              <a:rPr lang="en-GB"/>
              <a:pPr/>
              <a:t>61</a:t>
            </a:fld>
            <a:endParaRPr lang="en-GB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092950" y="3573463"/>
            <a:ext cx="1911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l-PL" sz="1600" b="1">
                <a:solidFill>
                  <a:srgbClr val="292929"/>
                </a:solidFill>
              </a:rPr>
              <a:t>Kontrola poziomu</a:t>
            </a:r>
          </a:p>
          <a:p>
            <a:pPr eaLnBrk="1" hangingPunct="1"/>
            <a:r>
              <a:rPr lang="pl-PL" sz="1600" b="1">
                <a:solidFill>
                  <a:srgbClr val="292929"/>
                </a:solidFill>
              </a:rPr>
              <a:t> wody</a:t>
            </a:r>
            <a:endParaRPr lang="en-US" sz="1600" b="1">
              <a:solidFill>
                <a:srgbClr val="292929"/>
              </a:solidFill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092950" y="5157788"/>
            <a:ext cx="1301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l-PL" sz="1600" b="1"/>
              <a:t>Schowek </a:t>
            </a:r>
          </a:p>
          <a:p>
            <a:pPr eaLnBrk="1" hangingPunct="1"/>
            <a:r>
              <a:rPr lang="pl-PL" sz="1600" b="1"/>
              <a:t>na przewód</a:t>
            </a:r>
            <a:endParaRPr lang="en-US" sz="1600" b="1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092950" y="5876925"/>
            <a:ext cx="2101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l-PL" sz="1600" b="1"/>
              <a:t>Ruchoma podstawa</a:t>
            </a:r>
          </a:p>
          <a:p>
            <a:pPr eaLnBrk="1" hangingPunct="1"/>
            <a:r>
              <a:rPr lang="pl-PL" sz="1600" b="1"/>
              <a:t>pod filiżanki</a:t>
            </a:r>
            <a:endParaRPr lang="en-US" sz="1600" b="1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7092950" y="4437063"/>
            <a:ext cx="1539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l-PL" sz="1600" b="1"/>
              <a:t>Podświetlenie</a:t>
            </a:r>
          </a:p>
          <a:p>
            <a:pPr eaLnBrk="1" hangingPunct="1"/>
            <a:r>
              <a:rPr lang="pl-PL" sz="1600" b="1"/>
              <a:t>pojemnika</a:t>
            </a:r>
            <a:endParaRPr lang="en-US" sz="1600" b="1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879475" y="1539875"/>
            <a:ext cx="1444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400" b="1">
                <a:solidFill>
                  <a:schemeClr val="hlink"/>
                </a:solidFill>
              </a:rPr>
              <a:t>Automatyczny</a:t>
            </a:r>
          </a:p>
          <a:p>
            <a:r>
              <a:rPr lang="pl-PL" sz="1400" b="1">
                <a:solidFill>
                  <a:schemeClr val="hlink"/>
                </a:solidFill>
              </a:rPr>
              <a:t>przepływ wody</a:t>
            </a:r>
            <a:endParaRPr lang="en-US" sz="1400" b="1">
              <a:solidFill>
                <a:schemeClr val="hlink"/>
              </a:solidFill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00113" y="2119313"/>
            <a:ext cx="1444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400" b="1">
                <a:solidFill>
                  <a:schemeClr val="hlink"/>
                </a:solidFill>
              </a:rPr>
              <a:t>Automatyczny </a:t>
            </a:r>
          </a:p>
          <a:p>
            <a:r>
              <a:rPr lang="pl-PL" sz="1400" b="1">
                <a:solidFill>
                  <a:schemeClr val="hlink"/>
                </a:solidFill>
              </a:rPr>
              <a:t>wyłącznik</a:t>
            </a:r>
            <a:endParaRPr lang="en-US" sz="1400" b="1">
              <a:solidFill>
                <a:schemeClr val="hlink"/>
              </a:solidFill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31775" y="2968625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b="1">
                <a:solidFill>
                  <a:schemeClr val="hlink"/>
                </a:solidFill>
              </a:rPr>
              <a:t>Cena 599pln</a:t>
            </a:r>
            <a:endParaRPr lang="en-US" sz="16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AB2C-6511-42B8-9237-71D10C1DD755}" type="slidenum">
              <a:rPr lang="en-GB"/>
              <a:pPr/>
              <a:t>62</a:t>
            </a:fld>
            <a:endParaRPr lang="en-GB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Główne korzyści</a:t>
            </a:r>
            <a:endParaRPr lang="en-GB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bg2">
                  <a:lumMod val="75000"/>
                </a:schemeClr>
              </a:buClr>
              <a:buFont typeface="Wingdings" pitchFamily="2" charset="2"/>
              <a:buChar char="q"/>
            </a:pPr>
            <a:r>
              <a:rPr lang="pl-PL" b="0" dirty="0"/>
              <a:t>Więcej czasu dla siebie: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Szybszy, nowy </a:t>
            </a:r>
            <a:r>
              <a:rPr lang="pl-PL" dirty="0" err="1"/>
              <a:t>termobloc</a:t>
            </a:r>
            <a:r>
              <a:rPr lang="pl-PL" dirty="0"/>
              <a:t> i szybsze podgrzewanie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Szybsze przygotowanie kawy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Intuicyjny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Detektor poziomu wody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itchFamily="2" charset="2"/>
              <a:buChar char="q"/>
            </a:pPr>
            <a:r>
              <a:rPr lang="pl-PL" b="0" dirty="0"/>
              <a:t>Więcej miejsca w kuchni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Kompaktowy rozmiar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Schowek na przewód</a:t>
            </a:r>
          </a:p>
          <a:p>
            <a:pPr>
              <a:buClr>
                <a:schemeClr val="bg2">
                  <a:lumMod val="75000"/>
                </a:schemeClr>
              </a:buClr>
              <a:buFont typeface="Wingdings" pitchFamily="2" charset="2"/>
              <a:buChar char="q"/>
            </a:pPr>
            <a:r>
              <a:rPr lang="pl-PL" b="0" dirty="0"/>
              <a:t>Dbający o środowisko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Niższe zużycie energii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Automatyczny wyłącznik</a:t>
            </a:r>
          </a:p>
          <a:p>
            <a:pPr lvl="1"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pl-PL" dirty="0"/>
              <a:t>Najniższa emisja dwutlenku węgla w procesie produkcji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</p:spPr>
      </p:pic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0" y="0"/>
            <a:ext cx="827584" cy="6858000"/>
          </a:xfrm>
          <a:prstGeom prst="rect">
            <a:avLst/>
          </a:prstGeom>
          <a:solidFill>
            <a:srgbClr val="8C004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19" descr="logo_couv_fush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176213"/>
            <a:ext cx="690563" cy="69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F84B7-AE5A-42D6-B9C9-42F0B5E03593}" type="slidenum">
              <a:rPr lang="en-GB"/>
              <a:pPr/>
              <a:t>63</a:t>
            </a:fld>
            <a:endParaRPr lang="en-GB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wprowadzenia</a:t>
            </a:r>
            <a:endParaRPr lang="en-GB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6962" y="1484785"/>
            <a:ext cx="7705518" cy="4582642"/>
          </a:xfrm>
        </p:spPr>
        <p:txBody>
          <a:bodyPr/>
          <a:lstStyle/>
          <a:p>
            <a:pPr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</a:pPr>
            <a:r>
              <a:rPr lang="pl-PL" sz="2000" b="0" dirty="0"/>
              <a:t>Działania wprowadzające (PR, konsumenci)			Styczeń 2011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</a:pPr>
            <a:r>
              <a:rPr lang="pl-PL" sz="2000" b="0" dirty="0"/>
              <a:t>Impreza dla dziennikarz, konsumentów i partnerów handlowych         10.02.2011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</a:pPr>
            <a:r>
              <a:rPr lang="pl-PL" sz="2000" b="0" dirty="0"/>
              <a:t>Początek sprzedaży w sklepach			                07-15.03.2011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</a:pPr>
            <a:r>
              <a:rPr lang="pl-PL" sz="2000" b="0" dirty="0"/>
              <a:t>Promocja konsumencka (kupony 180pln)		        15.03 – 15.05.2011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</a:pPr>
            <a:r>
              <a:rPr lang="pl-PL" sz="2000" b="0" dirty="0"/>
              <a:t>Materiały wizerunkowe w punktach sprzedaży		    15.03.2011</a:t>
            </a:r>
          </a:p>
          <a:p>
            <a:pPr>
              <a:buClr>
                <a:schemeClr val="bg1">
                  <a:lumMod val="50000"/>
                </a:schemeClr>
              </a:buClr>
              <a:buFont typeface="Wingdings" pitchFamily="2" charset="2"/>
              <a:buChar char="q"/>
            </a:pPr>
            <a:r>
              <a:rPr lang="pl-PL" sz="2000" b="0" dirty="0"/>
              <a:t>Strona internetowa, </a:t>
            </a:r>
            <a:r>
              <a:rPr lang="pl-PL" sz="2000" b="0" dirty="0" err="1"/>
              <a:t>emailing</a:t>
            </a:r>
            <a:r>
              <a:rPr lang="pl-PL" sz="2000" b="0" dirty="0"/>
              <a:t> do konsumentów		    </a:t>
            </a:r>
            <a:r>
              <a:rPr lang="pl-PL" sz="2000" b="0" dirty="0" smtClean="0"/>
              <a:t>15.03.2011</a:t>
            </a:r>
            <a:endParaRPr lang="pl-PL" sz="2000" b="0" dirty="0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</p:spPr>
      </p:pic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0" y="0"/>
            <a:ext cx="899592" cy="6858000"/>
          </a:xfrm>
          <a:prstGeom prst="rect">
            <a:avLst/>
          </a:prstGeom>
          <a:solidFill>
            <a:srgbClr val="8C004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19" descr="logo_couv_fush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0400" y="176213"/>
            <a:ext cx="690563" cy="69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684477" y="6278564"/>
            <a:ext cx="145952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627784" y="5445224"/>
            <a:ext cx="1136021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599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563888" y="5013176"/>
            <a:ext cx="953279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69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660232" y="3429000"/>
            <a:ext cx="1136021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999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400" b="1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7991872" y="2780928"/>
            <a:ext cx="1152128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1099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b="1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2" name="Picture 62" descr="Birdy Flow stop Laqué Black 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492896"/>
            <a:ext cx="864096" cy="119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3" descr="Birdy Flow stop Titan Grey smal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4005064"/>
            <a:ext cx="792088" cy="110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860032" y="4293096"/>
            <a:ext cx="953279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7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 flipV="1">
            <a:off x="400050" y="2060848"/>
            <a:ext cx="8743950" cy="4614862"/>
          </a:xfrm>
          <a:prstGeom prst="line">
            <a:avLst/>
          </a:prstGeom>
          <a:noFill/>
          <a:ln w="76200">
            <a:solidFill>
              <a:srgbClr val="C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>
              <a:ln>
                <a:solidFill>
                  <a:srgbClr val="FFFFFF">
                    <a:lumMod val="75000"/>
                  </a:srgbClr>
                </a:solidFill>
              </a:ln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899592" y="6545829"/>
            <a:ext cx="953278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399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b="1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9" name="Image 28" descr="Citiz_Alone_Red_KRUPS.jpg"/>
          <p:cNvPicPr>
            <a:picLocks noChangeAspect="1"/>
          </p:cNvPicPr>
          <p:nvPr/>
        </p:nvPicPr>
        <p:blipFill>
          <a:blip r:embed="rId4"/>
          <a:srcRect l="31030" t="4167" r="5731" b="28124"/>
          <a:stretch>
            <a:fillRect/>
          </a:stretch>
        </p:blipFill>
        <p:spPr>
          <a:xfrm>
            <a:off x="3491880" y="1484784"/>
            <a:ext cx="792088" cy="1255750"/>
          </a:xfrm>
          <a:prstGeom prst="rect">
            <a:avLst/>
          </a:prstGeom>
        </p:spPr>
      </p:pic>
      <p:pic>
        <p:nvPicPr>
          <p:cNvPr id="30" name="Image 29" descr="XN7001 sid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91880" y="2996952"/>
            <a:ext cx="792088" cy="1255750"/>
          </a:xfrm>
          <a:prstGeom prst="rect">
            <a:avLst/>
          </a:prstGeom>
        </p:spPr>
      </p:pic>
      <p:pic>
        <p:nvPicPr>
          <p:cNvPr id="31" name="Image 30" descr="XN7101 sid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00192" y="1700808"/>
            <a:ext cx="1023089" cy="1142460"/>
          </a:xfrm>
          <a:prstGeom prst="rect">
            <a:avLst/>
          </a:prstGeom>
        </p:spPr>
      </p:pic>
      <p:pic>
        <p:nvPicPr>
          <p:cNvPr id="32" name="Image 31" descr="Citiz_Milk_Red_Krups.jpg"/>
          <p:cNvPicPr>
            <a:picLocks noChangeAspect="1"/>
          </p:cNvPicPr>
          <p:nvPr/>
        </p:nvPicPr>
        <p:blipFill>
          <a:blip r:embed="rId7"/>
          <a:srcRect l="22683" t="3125" r="5491" b="27083"/>
          <a:stretch>
            <a:fillRect/>
          </a:stretch>
        </p:blipFill>
        <p:spPr>
          <a:xfrm>
            <a:off x="6300192" y="188640"/>
            <a:ext cx="1040150" cy="114245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467544" y="5013176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XN2003</a:t>
            </a:r>
            <a:endParaRPr lang="fr-FR" sz="1000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1547664" y="5085184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XN2125</a:t>
            </a:r>
            <a:endParaRPr lang="fr-FR" sz="10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403648" y="3717032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XN2120</a:t>
            </a:r>
            <a:endParaRPr lang="fr-FR" sz="10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3491880" y="278092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XN700</a:t>
            </a:r>
            <a:r>
              <a:rPr lang="pl-PL" sz="1000" b="1" dirty="0" smtClean="0"/>
              <a:t>6</a:t>
            </a:r>
            <a:endParaRPr lang="fr-FR" sz="10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3347864" y="429309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XN700</a:t>
            </a:r>
            <a:r>
              <a:rPr lang="pl-PL" sz="1000" b="1" dirty="0" smtClean="0"/>
              <a:t>1</a:t>
            </a:r>
            <a:endParaRPr lang="fr-FR" sz="10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6372200" y="1484784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XN7106</a:t>
            </a:r>
            <a:endParaRPr lang="fr-FR" sz="10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6372200" y="285293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XN7101</a:t>
            </a:r>
            <a:endParaRPr lang="fr-FR" sz="1000" b="1" dirty="0"/>
          </a:p>
        </p:txBody>
      </p:sp>
      <p:sp>
        <p:nvSpPr>
          <p:cNvPr id="46" name="Prostokąt 16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88640"/>
            <a:ext cx="7680080" cy="12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KRUPS </a:t>
            </a:r>
            <a:r>
              <a:rPr lang="pl-PL" sz="3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Nespresso</a:t>
            </a:r>
            <a:endParaRPr lang="pl-PL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527175" lvl="2" indent="-342900" algn="ctr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5198294"/>
            <a:ext cx="576064" cy="9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2420888"/>
            <a:ext cx="11058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ZoneTexte 50"/>
          <p:cNvSpPr txBox="1"/>
          <p:nvPr/>
        </p:nvSpPr>
        <p:spPr>
          <a:xfrm>
            <a:off x="7668344" y="764704"/>
            <a:ext cx="1143008" cy="10156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1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r-FR" sz="20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CITIZ</a:t>
            </a:r>
          </a:p>
          <a:p>
            <a:pPr algn="ctr" rtl="0"/>
            <a:r>
              <a:rPr lang="fr-FR" sz="20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&amp;Milk</a:t>
            </a:r>
          </a:p>
          <a:p>
            <a:pPr algn="ctr" rtl="0"/>
            <a:r>
              <a:rPr lang="fr-FR" sz="2000" b="1" kern="1200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Metal</a:t>
            </a:r>
            <a:endParaRPr lang="fr-FR" sz="20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ZoneTexte 42"/>
          <p:cNvSpPr txBox="1"/>
          <p:nvPr/>
        </p:nvSpPr>
        <p:spPr>
          <a:xfrm>
            <a:off x="4860032" y="357301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</a:t>
            </a:r>
            <a:r>
              <a:rPr lang="pl-PL" sz="1000" b="1" dirty="0" smtClean="0"/>
              <a:t>002</a:t>
            </a:r>
            <a:endParaRPr lang="fr-FR" sz="1000" b="1" dirty="0"/>
          </a:p>
        </p:txBody>
      </p:sp>
      <p:sp>
        <p:nvSpPr>
          <p:cNvPr id="34" name="ZoneTexte 42"/>
          <p:cNvSpPr txBox="1"/>
          <p:nvPr/>
        </p:nvSpPr>
        <p:spPr>
          <a:xfrm>
            <a:off x="7740352" y="1988840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XN710</a:t>
            </a:r>
            <a:r>
              <a:rPr lang="pl-PL" sz="1000" b="1" dirty="0" smtClean="0"/>
              <a:t>2</a:t>
            </a:r>
            <a:endParaRPr lang="fr-FR" sz="1000" b="1" dirty="0"/>
          </a:p>
        </p:txBody>
      </p:sp>
      <p:pic>
        <p:nvPicPr>
          <p:cNvPr id="37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/>
          <a:srcRect l="56815" t="27416" r="32205" b="14481"/>
          <a:stretch>
            <a:fillRect/>
          </a:stretch>
        </p:blipFill>
        <p:spPr>
          <a:xfrm>
            <a:off x="2267744" y="3429000"/>
            <a:ext cx="1080120" cy="1472891"/>
          </a:xfrm>
          <a:prstGeom prst="rect">
            <a:avLst/>
          </a:prstGeom>
          <a:noFill/>
          <a:ln/>
        </p:spPr>
      </p:pic>
      <p:sp>
        <p:nvSpPr>
          <p:cNvPr id="39" name="Prostokąt 38"/>
          <p:cNvSpPr/>
          <p:nvPr/>
        </p:nvSpPr>
        <p:spPr>
          <a:xfrm>
            <a:off x="2267744" y="2636912"/>
            <a:ext cx="1005403" cy="923330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l"/>
            <a:r>
              <a:rPr lang="pl-PL" dirty="0" err="1" smtClean="0">
                <a:solidFill>
                  <a:schemeClr val="bg1"/>
                </a:solidFill>
              </a:rPr>
              <a:t>Nowosć</a:t>
            </a:r>
            <a:endParaRPr lang="pl-PL" dirty="0" smtClean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   </a:t>
            </a:r>
            <a:r>
              <a:rPr lang="pl-PL" dirty="0" err="1" smtClean="0">
                <a:solidFill>
                  <a:schemeClr val="bg1"/>
                </a:solidFill>
              </a:rPr>
              <a:t>Pixie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3 kolory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979712" y="5949280"/>
            <a:ext cx="1136021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499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0688"/>
            <a:ext cx="11058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Tef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3717032"/>
            <a:ext cx="7504134" cy="2550771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763688" y="213285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Nowe kategorie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Nowe źródła wzrostu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71600" y="0"/>
            <a:ext cx="76800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Multidelices</a:t>
            </a: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059832" y="908720"/>
            <a:ext cx="29523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pl-PL" sz="2800" dirty="0" err="1" smtClean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Swiatowa</a:t>
            </a:r>
            <a:r>
              <a:rPr lang="pl-PL" sz="2800" dirty="0" smtClean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 innowacja</a:t>
            </a:r>
            <a:endParaRPr lang="fr-FR" sz="2800" dirty="0">
              <a:solidFill>
                <a:srgbClr val="D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</p:txBody>
      </p:sp>
      <p:pic>
        <p:nvPicPr>
          <p:cNvPr id="6" name="Image 9" descr="SAPHYR_V3_01.jpg"/>
          <p:cNvPicPr>
            <a:picLocks noChangeAspect="1"/>
          </p:cNvPicPr>
          <p:nvPr/>
        </p:nvPicPr>
        <p:blipFill>
          <a:blip r:embed="rId3" cstate="print"/>
          <a:srcRect l="9412" t="17006" r="13507" b="7414"/>
          <a:stretch>
            <a:fillRect/>
          </a:stretch>
        </p:blipFill>
        <p:spPr>
          <a:xfrm>
            <a:off x="2051720" y="2060848"/>
            <a:ext cx="4680520" cy="288032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835696" y="5517232"/>
            <a:ext cx="5788764" cy="4616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342900" indent="-342900"/>
            <a:r>
              <a:rPr lang="pl-PL" sz="2400" b="1" dirty="0" smtClean="0">
                <a:solidFill>
                  <a:schemeClr val="bg1"/>
                </a:solidFill>
                <a:latin typeface="+mn-lt"/>
              </a:rPr>
              <a:t>Pierwszy wielofunkcyjna </a:t>
            </a:r>
            <a:r>
              <a:rPr lang="pl-PL" sz="2400" b="1" dirty="0" err="1" smtClean="0">
                <a:solidFill>
                  <a:schemeClr val="bg1"/>
                </a:solidFill>
                <a:latin typeface="+mn-lt"/>
              </a:rPr>
              <a:t>jogurtownica</a:t>
            </a:r>
            <a:endParaRPr lang="en-GB" sz="24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71600" y="0"/>
            <a:ext cx="76800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Multidelices</a:t>
            </a: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23528" y="980728"/>
            <a:ext cx="91450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</a:rPr>
              <a:t>Powody  wprowadzenia?</a:t>
            </a:r>
          </a:p>
          <a:p>
            <a:pPr eaLnBrk="1" hangingPunct="1">
              <a:buNone/>
            </a:pP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</a:rPr>
              <a:t>Rosnący trend  produktów przygotowywanych w domu np.  świeżo wyciskane soki, domowy chleb i oczywiście </a:t>
            </a:r>
            <a:r>
              <a:rPr lang="pl-PL" sz="2000" b="1" dirty="0" smtClean="0">
                <a:solidFill>
                  <a:srgbClr val="D60000"/>
                </a:solidFill>
              </a:rPr>
              <a:t>jogurt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</a:rPr>
              <a:t> ponieważ</a:t>
            </a:r>
            <a:endParaRPr lang="en-GB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714375" lvl="1" indent="-271463" algn="l">
              <a:buClr>
                <a:srgbClr val="C00000"/>
              </a:buClr>
              <a:buFont typeface="Wingdings" pitchFamily="2" charset="2"/>
              <a:buChar char="ü"/>
              <a:tabLst>
                <a:tab pos="714375" algn="l"/>
              </a:tabLst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Jest zdrowszy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i ma autentyczny naturalny smak- masz kontrolę nad składnikami </a:t>
            </a:r>
            <a:endParaRPr lang="en-US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14375" lvl="1" indent="-271463" algn="l">
              <a:buClr>
                <a:srgbClr val="C00000"/>
              </a:buClr>
              <a:buFont typeface="Wingdings" pitchFamily="2" charset="2"/>
              <a:buChar char="ü"/>
              <a:tabLst>
                <a:tab pos="714375" algn="l"/>
              </a:tabLst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Indywidualny smak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- 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Twój ulubiony!</a:t>
            </a:r>
            <a:endParaRPr lang="pl-PL" sz="16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14375" lvl="1" indent="-271463" algn="l">
              <a:buClr>
                <a:srgbClr val="C00000"/>
              </a:buClr>
              <a:buFont typeface="Wingdings" pitchFamily="2" charset="2"/>
              <a:buChar char="ü"/>
              <a:tabLst>
                <a:tab pos="714375" algn="l"/>
              </a:tabLst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Daje satysfakcje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z  samodzielnego przygotowania jogurtu/deseru  i </a:t>
            </a: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inspiruje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do próbowania nowych smaków i  wariantów. 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14375" lvl="1" indent="-271463" algn="l">
              <a:buClr>
                <a:srgbClr val="C00000"/>
              </a:buClr>
              <a:buFont typeface="Wingdings" pitchFamily="2" charset="2"/>
              <a:buChar char="ü"/>
              <a:tabLst>
                <a:tab pos="714375" algn="l"/>
              </a:tabLst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Pozwala oszczędzić koszty </a:t>
            </a:r>
          </a:p>
          <a:p>
            <a:pPr marL="714375" lvl="1" indent="-271463" algn="l">
              <a:buClr>
                <a:srgbClr val="C00000"/>
              </a:buClr>
              <a:buFont typeface="Wingdings" pitchFamily="2" charset="2"/>
              <a:buChar char="ü"/>
              <a:tabLst>
                <a:tab pos="714375" algn="l"/>
              </a:tabLst>
            </a:pPr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</a:rPr>
              <a:t>Dba o środowisko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 eaLnBrk="1" hangingPunct="1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</a:rPr>
              <a:t>Konsumpcja jogurtów i mlecznych produktów w Polsce stale rośnie </a:t>
            </a: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42925" lvl="2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3/4 Polaków deklaruje spożywanie jogurtów*)</a:t>
            </a:r>
          </a:p>
          <a:p>
            <a:pPr marL="542925" lvl="2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Rynek  dynamicznie się rozwija</a:t>
            </a:r>
            <a:endParaRPr lang="en-GB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588224" y="6237312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*) TGI , 15 + Poland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4" y="5417840"/>
            <a:ext cx="28803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5085184"/>
            <a:ext cx="3190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794803" y="6027003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Verdana" pitchFamily="34" charset="0"/>
              </a:rPr>
              <a:t>Home Made </a:t>
            </a:r>
            <a:r>
              <a:rPr lang="fr-FR" sz="2400" dirty="0" err="1" smtClean="0">
                <a:latin typeface="Verdana" pitchFamily="34" charset="0"/>
              </a:rPr>
              <a:t>Yoghurt</a:t>
            </a:r>
            <a:endParaRPr lang="fr-FR" sz="2400" dirty="0" smtClean="0">
              <a:latin typeface="Verdana" pitchFamily="34" charset="0"/>
            </a:endParaRPr>
          </a:p>
          <a:p>
            <a:pPr algn="ctr"/>
            <a:r>
              <a:rPr lang="fr-FR" sz="2400" b="1" dirty="0" smtClean="0">
                <a:latin typeface="Verdana" pitchFamily="34" charset="0"/>
              </a:rPr>
              <a:t>TODAY</a:t>
            </a:r>
            <a:endParaRPr lang="fr-FR" sz="2400" b="1" dirty="0">
              <a:latin typeface="Verdana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35598" y="6027003"/>
            <a:ext cx="407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Verdana" pitchFamily="34" charset="0"/>
              </a:rPr>
              <a:t>Home Made </a:t>
            </a:r>
            <a:r>
              <a:rPr lang="fr-FR" sz="2400" dirty="0" err="1" smtClean="0">
                <a:latin typeface="Verdana" pitchFamily="34" charset="0"/>
              </a:rPr>
              <a:t>yoghurt</a:t>
            </a:r>
            <a:endParaRPr lang="fr-FR" sz="2400" dirty="0" smtClean="0">
              <a:latin typeface="Verdana" pitchFamily="34" charset="0"/>
            </a:endParaRPr>
          </a:p>
          <a:p>
            <a:pPr algn="ctr"/>
            <a:r>
              <a:rPr lang="fr-FR" sz="2400" b="1" dirty="0" smtClean="0">
                <a:latin typeface="Verdana" pitchFamily="34" charset="0"/>
              </a:rPr>
              <a:t>TOMORROW</a:t>
            </a:r>
            <a:endParaRPr lang="fr-FR" sz="2400" b="1" dirty="0"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4887295">
            <a:off x="3075886" y="4592365"/>
            <a:ext cx="522206" cy="355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5"/>
          <p:cNvGrpSpPr/>
          <p:nvPr/>
        </p:nvGrpSpPr>
        <p:grpSpPr>
          <a:xfrm>
            <a:off x="3723497" y="3598111"/>
            <a:ext cx="2071702" cy="2356412"/>
            <a:chOff x="451366" y="2677355"/>
            <a:chExt cx="2781791" cy="3108081"/>
          </a:xfrm>
        </p:grpSpPr>
        <p:grpSp>
          <p:nvGrpSpPr>
            <p:cNvPr id="3" name="Groupe 13"/>
            <p:cNvGrpSpPr/>
            <p:nvPr/>
          </p:nvGrpSpPr>
          <p:grpSpPr>
            <a:xfrm>
              <a:off x="451366" y="2677355"/>
              <a:ext cx="2781791" cy="3108081"/>
              <a:chOff x="451366" y="2677355"/>
              <a:chExt cx="2781791" cy="3108081"/>
            </a:xfrm>
          </p:grpSpPr>
          <p:pic>
            <p:nvPicPr>
              <p:cNvPr id="10547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54"/>
              <a:stretch>
                <a:fillRect/>
              </a:stretch>
            </p:blipFill>
            <p:spPr bwMode="auto">
              <a:xfrm>
                <a:off x="571472" y="2888343"/>
                <a:ext cx="2500330" cy="289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>
              <a:xfrm rot="17886697">
                <a:off x="272771" y="2855950"/>
                <a:ext cx="64294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3701275">
                <a:off x="2562149" y="3021064"/>
                <a:ext cx="995333" cy="34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5725559">
                <a:off x="2712106" y="3713250"/>
                <a:ext cx="522206" cy="355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 rot="4750275">
              <a:off x="2777518" y="3676583"/>
              <a:ext cx="522206" cy="30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 23"/>
          <p:cNvGrpSpPr/>
          <p:nvPr/>
        </p:nvGrpSpPr>
        <p:grpSpPr>
          <a:xfrm>
            <a:off x="6152389" y="3598111"/>
            <a:ext cx="2071702" cy="2356412"/>
            <a:chOff x="451366" y="2677355"/>
            <a:chExt cx="2781791" cy="3108081"/>
          </a:xfrm>
        </p:grpSpPr>
        <p:grpSp>
          <p:nvGrpSpPr>
            <p:cNvPr id="5" name="Groupe 13"/>
            <p:cNvGrpSpPr/>
            <p:nvPr/>
          </p:nvGrpSpPr>
          <p:grpSpPr>
            <a:xfrm>
              <a:off x="451366" y="2677355"/>
              <a:ext cx="2781791" cy="3108081"/>
              <a:chOff x="451366" y="2677355"/>
              <a:chExt cx="2781791" cy="3108081"/>
            </a:xfrm>
          </p:grpSpPr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54"/>
              <a:stretch>
                <a:fillRect/>
              </a:stretch>
            </p:blipFill>
            <p:spPr bwMode="auto">
              <a:xfrm>
                <a:off x="571472" y="2888343"/>
                <a:ext cx="2500330" cy="289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ctangle 27"/>
              <p:cNvSpPr/>
              <p:nvPr/>
            </p:nvSpPr>
            <p:spPr>
              <a:xfrm rot="17886697">
                <a:off x="272771" y="2855950"/>
                <a:ext cx="64294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3701275">
                <a:off x="2562149" y="3021064"/>
                <a:ext cx="995333" cy="34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5725559">
                <a:off x="2712106" y="3713250"/>
                <a:ext cx="522206" cy="355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 rot="4750275">
              <a:off x="2777518" y="3676583"/>
              <a:ext cx="522206" cy="30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30"/>
          <p:cNvGrpSpPr/>
          <p:nvPr/>
        </p:nvGrpSpPr>
        <p:grpSpPr>
          <a:xfrm>
            <a:off x="3723497" y="1169219"/>
            <a:ext cx="2071702" cy="2356412"/>
            <a:chOff x="451366" y="2677355"/>
            <a:chExt cx="2781791" cy="3108081"/>
          </a:xfrm>
        </p:grpSpPr>
        <p:grpSp>
          <p:nvGrpSpPr>
            <p:cNvPr id="9" name="Groupe 13"/>
            <p:cNvGrpSpPr/>
            <p:nvPr/>
          </p:nvGrpSpPr>
          <p:grpSpPr>
            <a:xfrm>
              <a:off x="451366" y="2677355"/>
              <a:ext cx="2781791" cy="3108081"/>
              <a:chOff x="451366" y="2677355"/>
              <a:chExt cx="2781791" cy="3108081"/>
            </a:xfrm>
          </p:grpSpPr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54"/>
              <a:stretch>
                <a:fillRect/>
              </a:stretch>
            </p:blipFill>
            <p:spPr bwMode="auto">
              <a:xfrm>
                <a:off x="571472" y="2888343"/>
                <a:ext cx="2500330" cy="289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Rectangle 34"/>
              <p:cNvSpPr/>
              <p:nvPr/>
            </p:nvSpPr>
            <p:spPr>
              <a:xfrm rot="17886697">
                <a:off x="272771" y="2855950"/>
                <a:ext cx="64294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3701275">
                <a:off x="2562149" y="3021064"/>
                <a:ext cx="995333" cy="34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5725559">
                <a:off x="2712106" y="3713250"/>
                <a:ext cx="522206" cy="355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 rot="4750275">
              <a:off x="2777518" y="3676583"/>
              <a:ext cx="522206" cy="30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37"/>
          <p:cNvGrpSpPr/>
          <p:nvPr/>
        </p:nvGrpSpPr>
        <p:grpSpPr>
          <a:xfrm>
            <a:off x="6152389" y="1169219"/>
            <a:ext cx="2071702" cy="2356412"/>
            <a:chOff x="451366" y="2677355"/>
            <a:chExt cx="2781791" cy="3108081"/>
          </a:xfrm>
        </p:grpSpPr>
        <p:grpSp>
          <p:nvGrpSpPr>
            <p:cNvPr id="16" name="Groupe 13"/>
            <p:cNvGrpSpPr/>
            <p:nvPr/>
          </p:nvGrpSpPr>
          <p:grpSpPr>
            <a:xfrm>
              <a:off x="451366" y="2677355"/>
              <a:ext cx="2781791" cy="3108081"/>
              <a:chOff x="451366" y="2677355"/>
              <a:chExt cx="2781791" cy="3108081"/>
            </a:xfrm>
          </p:grpSpPr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54"/>
              <a:stretch>
                <a:fillRect/>
              </a:stretch>
            </p:blipFill>
            <p:spPr bwMode="auto">
              <a:xfrm>
                <a:off x="571472" y="2888343"/>
                <a:ext cx="2500330" cy="289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Rectangle 41"/>
              <p:cNvSpPr/>
              <p:nvPr/>
            </p:nvSpPr>
            <p:spPr>
              <a:xfrm rot="17886697">
                <a:off x="272771" y="2855950"/>
                <a:ext cx="64294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3701275">
                <a:off x="2562149" y="3021064"/>
                <a:ext cx="995333" cy="34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725559">
                <a:off x="2712106" y="3713250"/>
                <a:ext cx="522206" cy="355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 rot="4750275">
              <a:off x="2777518" y="3676583"/>
              <a:ext cx="522206" cy="30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print"/>
          <a:srcRect l="69771" t="6156"/>
          <a:stretch>
            <a:fillRect/>
          </a:stretch>
        </p:blipFill>
        <p:spPr bwMode="auto">
          <a:xfrm>
            <a:off x="6041249" y="1143318"/>
            <a:ext cx="2071702" cy="2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 cstate="print"/>
          <a:srcRect b="11610"/>
          <a:stretch>
            <a:fillRect/>
          </a:stretch>
        </p:blipFill>
        <p:spPr bwMode="auto">
          <a:xfrm>
            <a:off x="3779912" y="3711477"/>
            <a:ext cx="2000264" cy="228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e 48"/>
          <p:cNvGrpSpPr/>
          <p:nvPr/>
        </p:nvGrpSpPr>
        <p:grpSpPr>
          <a:xfrm>
            <a:off x="6229630" y="3809374"/>
            <a:ext cx="1928826" cy="2214578"/>
            <a:chOff x="-285784" y="2285992"/>
            <a:chExt cx="2981342" cy="3615462"/>
          </a:xfrm>
        </p:grpSpPr>
        <p:pic>
          <p:nvPicPr>
            <p:cNvPr id="10547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14346" y="2285992"/>
              <a:ext cx="2909904" cy="292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2168" t="51658" r="23019"/>
            <a:stretch>
              <a:fillRect/>
            </a:stretch>
          </p:blipFill>
          <p:spPr bwMode="auto">
            <a:xfrm>
              <a:off x="-285784" y="4000504"/>
              <a:ext cx="2786082" cy="1900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8" name="Groupe 49"/>
          <p:cNvGrpSpPr/>
          <p:nvPr/>
        </p:nvGrpSpPr>
        <p:grpSpPr>
          <a:xfrm>
            <a:off x="1294605" y="3598111"/>
            <a:ext cx="2071702" cy="2356412"/>
            <a:chOff x="451366" y="2677355"/>
            <a:chExt cx="2781791" cy="3108081"/>
          </a:xfrm>
        </p:grpSpPr>
        <p:grpSp>
          <p:nvGrpSpPr>
            <p:cNvPr id="19" name="Groupe 13"/>
            <p:cNvGrpSpPr/>
            <p:nvPr/>
          </p:nvGrpSpPr>
          <p:grpSpPr>
            <a:xfrm>
              <a:off x="451366" y="2677355"/>
              <a:ext cx="2781791" cy="3108081"/>
              <a:chOff x="451366" y="2677355"/>
              <a:chExt cx="2781791" cy="3108081"/>
            </a:xfrm>
          </p:grpSpPr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54"/>
              <a:stretch>
                <a:fillRect/>
              </a:stretch>
            </p:blipFill>
            <p:spPr bwMode="auto">
              <a:xfrm>
                <a:off x="571472" y="2888343"/>
                <a:ext cx="2500330" cy="289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Rectangle 53"/>
              <p:cNvSpPr/>
              <p:nvPr/>
            </p:nvSpPr>
            <p:spPr>
              <a:xfrm rot="17886697">
                <a:off x="272771" y="2855950"/>
                <a:ext cx="64294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3701275">
                <a:off x="2562149" y="3021064"/>
                <a:ext cx="995333" cy="34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5725559">
                <a:off x="2712106" y="3713250"/>
                <a:ext cx="522206" cy="355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 rot="4750275">
              <a:off x="2777518" y="3676583"/>
              <a:ext cx="522206" cy="30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56"/>
          <p:cNvGrpSpPr/>
          <p:nvPr/>
        </p:nvGrpSpPr>
        <p:grpSpPr>
          <a:xfrm>
            <a:off x="1294605" y="1169219"/>
            <a:ext cx="2071702" cy="2356412"/>
            <a:chOff x="451366" y="2677355"/>
            <a:chExt cx="2781791" cy="3108081"/>
          </a:xfrm>
        </p:grpSpPr>
        <p:grpSp>
          <p:nvGrpSpPr>
            <p:cNvPr id="21" name="Groupe 13"/>
            <p:cNvGrpSpPr/>
            <p:nvPr/>
          </p:nvGrpSpPr>
          <p:grpSpPr>
            <a:xfrm>
              <a:off x="451366" y="2677355"/>
              <a:ext cx="2781791" cy="3108081"/>
              <a:chOff x="451366" y="2677355"/>
              <a:chExt cx="2781791" cy="3108081"/>
            </a:xfrm>
          </p:grpSpPr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054"/>
              <a:stretch>
                <a:fillRect/>
              </a:stretch>
            </p:blipFill>
            <p:spPr bwMode="auto">
              <a:xfrm>
                <a:off x="571472" y="2888343"/>
                <a:ext cx="2500330" cy="2897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Rectangle 60"/>
              <p:cNvSpPr/>
              <p:nvPr/>
            </p:nvSpPr>
            <p:spPr>
              <a:xfrm rot="17886697">
                <a:off x="272771" y="2855950"/>
                <a:ext cx="642942" cy="28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3701275">
                <a:off x="2562149" y="3021064"/>
                <a:ext cx="995333" cy="346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5725559">
                <a:off x="2712106" y="3713250"/>
                <a:ext cx="522206" cy="3555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9" name="Rectangle 58"/>
            <p:cNvSpPr/>
            <p:nvPr/>
          </p:nvSpPr>
          <p:spPr>
            <a:xfrm rot="4750275">
              <a:off x="2777518" y="3676583"/>
              <a:ext cx="522206" cy="30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/>
          <a:srcRect l="37684" t="4926" r="32752"/>
          <a:stretch>
            <a:fillRect/>
          </a:stretch>
        </p:blipFill>
        <p:spPr bwMode="auto">
          <a:xfrm>
            <a:off x="3694417" y="1034309"/>
            <a:ext cx="2071702" cy="252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6020" y="1333806"/>
            <a:ext cx="170232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Prostokąt 63"/>
          <p:cNvSpPr/>
          <p:nvPr/>
        </p:nvSpPr>
        <p:spPr>
          <a:xfrm>
            <a:off x="1115616" y="260648"/>
            <a:ext cx="3121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0" hangingPunct="0">
              <a:defRPr/>
            </a:pPr>
            <a:r>
              <a:rPr lang="pl-PL" sz="4000" b="1" kern="0" dirty="0" err="1" smtClean="0">
                <a:solidFill>
                  <a:srgbClr val="8E8581"/>
                </a:solidFill>
                <a:latin typeface="Arial"/>
                <a:ea typeface="+mj-ea"/>
              </a:rPr>
              <a:t>Multidelices</a:t>
            </a:r>
            <a:endParaRPr lang="pl-PL" sz="4000" b="1" kern="0" dirty="0">
              <a:solidFill>
                <a:srgbClr val="8E8581"/>
              </a:solidFill>
              <a:latin typeface="Arial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SAPHYR_V3_04.jpg"/>
          <p:cNvPicPr>
            <a:picLocks noChangeAspect="1"/>
          </p:cNvPicPr>
          <p:nvPr/>
        </p:nvPicPr>
        <p:blipFill>
          <a:blip r:embed="rId3" cstate="print"/>
          <a:srcRect l="11765" r="4413" b="9373"/>
          <a:stretch>
            <a:fillRect/>
          </a:stretch>
        </p:blipFill>
        <p:spPr>
          <a:xfrm>
            <a:off x="3106727" y="1723038"/>
            <a:ext cx="2857520" cy="1938972"/>
          </a:xfrm>
          <a:prstGeom prst="rect">
            <a:avLst/>
          </a:prstGeom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827584" y="188640"/>
            <a:ext cx="77153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Więcej niż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jogurtownica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- jedyny produkt z tak wszechstronnym wykorzystaniem</a:t>
            </a: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!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 rot="1056254">
            <a:off x="6444720" y="2297037"/>
            <a:ext cx="2357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pl-PL" sz="2800" dirty="0" err="1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Swiatowa</a:t>
            </a:r>
            <a:r>
              <a:rPr lang="pl-PL" sz="2800" dirty="0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 innowacja</a:t>
            </a:r>
            <a:endParaRPr lang="fr-FR" sz="2800" dirty="0">
              <a:solidFill>
                <a:srgbClr val="C00000"/>
              </a:solidFill>
              <a:latin typeface="+mj-lt"/>
              <a:ea typeface="Times New Roman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67739"/>
          <a:stretch>
            <a:fillRect/>
          </a:stretch>
        </p:blipFill>
        <p:spPr bwMode="auto">
          <a:xfrm>
            <a:off x="6321437" y="4509120"/>
            <a:ext cx="238161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1041" y="4509120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521" y="4509120"/>
            <a:ext cx="233840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49273" y="3966134"/>
            <a:ext cx="1714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1.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Jogurt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178165" y="3888629"/>
            <a:ext cx="27860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2.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Ser typu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Cottage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oraz twarożek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607189" y="3966134"/>
            <a:ext cx="1928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3.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Desery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efal VC1016 - Invent 3 Tier Steamer in Chrome/Black">
            <a:hlinkClick r:id="rId3" tooltip="Tefal VC1016 Invent 3 Tier Steamer in Chrome/Black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996952"/>
            <a:ext cx="1224136" cy="1224136"/>
          </a:xfrm>
          <a:prstGeom prst="rect">
            <a:avLst/>
          </a:prstGeom>
          <a:noFill/>
        </p:spPr>
      </p:pic>
      <p:pic>
        <p:nvPicPr>
          <p:cNvPr id="7" name="Picture 6" descr="28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988840"/>
            <a:ext cx="1119694" cy="1359382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501008"/>
            <a:ext cx="975017" cy="123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12" descr="Facing0216okx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658387" y="764704"/>
            <a:ext cx="1181481" cy="110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69160"/>
            <a:ext cx="1079005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1268760"/>
            <a:ext cx="984247" cy="13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1259632" y="4077072"/>
            <a:ext cx="1008112" cy="288032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NOWOŚĆ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 flipV="1">
            <a:off x="0" y="1785926"/>
            <a:ext cx="9144000" cy="5072074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33CC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020272" y="2852936"/>
            <a:ext cx="34290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499pln </a:t>
            </a:r>
          </a:p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 </a:t>
            </a:r>
            <a:r>
              <a:rPr lang="pl-PL" sz="1600" dirty="0">
                <a:solidFill>
                  <a:srgbClr val="960000"/>
                </a:solidFill>
              </a:rPr>
              <a:t/>
            </a:r>
            <a:br>
              <a:rPr lang="pl-PL" sz="1600" dirty="0">
                <a:solidFill>
                  <a:srgbClr val="960000"/>
                </a:solidFill>
              </a:rPr>
            </a:br>
            <a:endParaRPr lang="pl-PL" sz="1600" dirty="0">
              <a:solidFill>
                <a:srgbClr val="960000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043608" y="6304002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PROMO 149 </a:t>
            </a:r>
            <a:r>
              <a:rPr lang="pl-PL" sz="1600" b="1" dirty="0" err="1" smtClean="0">
                <a:solidFill>
                  <a:srgbClr val="FF0000"/>
                </a:solidFill>
              </a:rPr>
              <a:t>pln</a:t>
            </a:r>
            <a:r>
              <a:rPr lang="pl-PL" sz="1600" b="1" dirty="0" smtClean="0">
                <a:solidFill>
                  <a:srgbClr val="FF0000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1" name="Prostokąt 20"/>
          <p:cNvSpPr/>
          <p:nvPr/>
        </p:nvSpPr>
        <p:spPr>
          <a:xfrm>
            <a:off x="1979712" y="5661248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199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2" name="Prostokąt 21"/>
          <p:cNvSpPr/>
          <p:nvPr/>
        </p:nvSpPr>
        <p:spPr>
          <a:xfrm>
            <a:off x="3275856" y="5013176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249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3" name="Prostokąt 22"/>
          <p:cNvSpPr/>
          <p:nvPr/>
        </p:nvSpPr>
        <p:spPr>
          <a:xfrm>
            <a:off x="4499992" y="4365104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299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4" name="Prostokąt 23"/>
          <p:cNvSpPr/>
          <p:nvPr/>
        </p:nvSpPr>
        <p:spPr>
          <a:xfrm>
            <a:off x="5652120" y="3717032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359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8143900" y="2357430"/>
            <a:ext cx="34290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619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 </a:t>
            </a:r>
            <a:r>
              <a:rPr lang="pl-PL" sz="1600" dirty="0">
                <a:solidFill>
                  <a:srgbClr val="960000"/>
                </a:solidFill>
              </a:rPr>
              <a:t/>
            </a:r>
            <a:br>
              <a:rPr lang="pl-PL" sz="1600" dirty="0">
                <a:solidFill>
                  <a:srgbClr val="960000"/>
                </a:solidFill>
              </a:rPr>
            </a:br>
            <a:endParaRPr lang="pl-PL" sz="1600" dirty="0">
              <a:solidFill>
                <a:srgbClr val="96000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971600" y="1052736"/>
            <a:ext cx="4248472" cy="206210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sz="1600" b="1" kern="0" dirty="0" smtClean="0">
                <a:solidFill>
                  <a:schemeClr val="bg2"/>
                </a:solidFill>
              </a:rPr>
              <a:t>Nowości </a:t>
            </a:r>
            <a:endParaRPr lang="pl-PL" sz="16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Mini Compact metal VC1350</a:t>
            </a:r>
          </a:p>
          <a:p>
            <a:pPr marL="1295400" lvl="2" indent="-381000" algn="l">
              <a:spcBef>
                <a:spcPct val="20000"/>
              </a:spcBef>
              <a:defRPr/>
            </a:pPr>
            <a:r>
              <a:rPr lang="pl-PL" sz="1600" b="1" dirty="0" smtClean="0">
                <a:solidFill>
                  <a:schemeClr val="bg2"/>
                </a:solidFill>
              </a:rPr>
              <a:t>     Wycofujemy od marca</a:t>
            </a:r>
            <a:endParaRPr lang="pl-PL" sz="1600" b="1" kern="0" dirty="0" smtClean="0">
              <a:solidFill>
                <a:schemeClr val="bg2"/>
              </a:solidFill>
            </a:endParaRPr>
          </a:p>
          <a:p>
            <a:pPr marL="38100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err="1" smtClean="0">
                <a:solidFill>
                  <a:schemeClr val="bg2"/>
                </a:solidFill>
              </a:rPr>
              <a:t>Aquatimer</a:t>
            </a:r>
            <a:r>
              <a:rPr lang="pl-PL" sz="1600" dirty="0" smtClean="0">
                <a:solidFill>
                  <a:schemeClr val="bg2"/>
                </a:solidFill>
              </a:rPr>
              <a:t> VC1009- zastąpiony przez  VC1350</a:t>
            </a:r>
          </a:p>
          <a:p>
            <a:pPr marL="38100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err="1" smtClean="0">
                <a:solidFill>
                  <a:schemeClr val="bg2"/>
                </a:solidFill>
              </a:rPr>
              <a:t>Vitacuisine</a:t>
            </a:r>
            <a:r>
              <a:rPr lang="pl-PL" sz="1600" dirty="0" smtClean="0">
                <a:solidFill>
                  <a:schemeClr val="bg2"/>
                </a:solidFill>
              </a:rPr>
              <a:t> VS4001</a:t>
            </a:r>
          </a:p>
          <a:p>
            <a:pPr marL="38100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err="1" smtClean="0">
                <a:solidFill>
                  <a:schemeClr val="bg2"/>
                </a:solidFill>
              </a:rPr>
              <a:t>Inox</a:t>
            </a:r>
            <a:r>
              <a:rPr lang="pl-PL" sz="1600" dirty="0" smtClean="0">
                <a:solidFill>
                  <a:schemeClr val="bg2"/>
                </a:solidFill>
              </a:rPr>
              <a:t> &amp; Design VC1017</a:t>
            </a:r>
            <a:endParaRPr lang="pl-PL" dirty="0" smtClean="0">
              <a:solidFill>
                <a:schemeClr val="bg2"/>
              </a:solidFill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680080" cy="1143000"/>
          </a:xfrm>
        </p:spPr>
        <p:txBody>
          <a:bodyPr/>
          <a:lstStyle/>
          <a:p>
            <a:r>
              <a:rPr lang="pl-PL" dirty="0" smtClean="0"/>
              <a:t>Linia </a:t>
            </a:r>
            <a:r>
              <a:rPr lang="pl-PL" dirty="0" err="1" smtClean="0"/>
              <a:t>parowarów</a:t>
            </a:r>
            <a:endParaRPr lang="pl-PL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4509120"/>
            <a:ext cx="864096" cy="95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FACING SEB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4048" y="5301208"/>
            <a:ext cx="949225" cy="124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ole tekstowe 25"/>
          <p:cNvSpPr txBox="1"/>
          <p:nvPr/>
        </p:nvSpPr>
        <p:spPr>
          <a:xfrm>
            <a:off x="6012160" y="544522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rgbClr val="EE0000"/>
                </a:solidFill>
              </a:rPr>
              <a:t>Ethernal</a:t>
            </a:r>
            <a:r>
              <a:rPr lang="pl-PL" b="1" dirty="0" smtClean="0">
                <a:solidFill>
                  <a:srgbClr val="EE0000"/>
                </a:solidFill>
              </a:rPr>
              <a:t> , PROMO MSHP do  Marca 199,99PLN  </a:t>
            </a:r>
            <a:endParaRPr lang="pl-PL" b="1" dirty="0">
              <a:solidFill>
                <a:srgbClr val="EE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99982"/>
            <a:ext cx="233840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628544"/>
            <a:ext cx="108585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3528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3 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funkcje w 1 urządzeniu</a:t>
            </a:r>
            <a:endParaRPr lang="fr-FR" sz="3600" b="1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915816" y="2258376"/>
            <a:ext cx="354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C00000"/>
                </a:solidFill>
                <a:latin typeface="Verdana" pitchFamily="34" charset="0"/>
              </a:rPr>
              <a:t>1. </a:t>
            </a:r>
            <a:r>
              <a:rPr lang="pl-PL" sz="2200" b="1" dirty="0" smtClean="0">
                <a:solidFill>
                  <a:srgbClr val="C00000"/>
                </a:solidFill>
                <a:latin typeface="Verdana" pitchFamily="34" charset="0"/>
              </a:rPr>
              <a:t>Pyszne i zdrowe jogurty</a:t>
            </a:r>
            <a:endParaRPr lang="en-GB" sz="22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6" name="Image 15" descr="yaourt 26.jpg"/>
          <p:cNvPicPr>
            <a:picLocks noChangeAspect="1"/>
          </p:cNvPicPr>
          <p:nvPr/>
        </p:nvPicPr>
        <p:blipFill>
          <a:blip r:embed="rId5" cstate="print"/>
          <a:srcRect t="13793" b="6897"/>
          <a:stretch>
            <a:fillRect/>
          </a:stretch>
        </p:blipFill>
        <p:spPr>
          <a:xfrm>
            <a:off x="3204677" y="3573016"/>
            <a:ext cx="1367323" cy="1643074"/>
          </a:xfrm>
          <a:prstGeom prst="rect">
            <a:avLst/>
          </a:prstGeom>
        </p:spPr>
      </p:pic>
      <p:pic>
        <p:nvPicPr>
          <p:cNvPr id="18" name="Image 17" descr="yaourt 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3196" y="3614294"/>
            <a:ext cx="859383" cy="1145844"/>
          </a:xfrm>
          <a:prstGeom prst="rect">
            <a:avLst/>
          </a:prstGeom>
        </p:spPr>
      </p:pic>
      <p:pic>
        <p:nvPicPr>
          <p:cNvPr id="27" name="Image 26" descr="yaour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5216090"/>
            <a:ext cx="1146042" cy="1146042"/>
          </a:xfrm>
          <a:prstGeom prst="rect">
            <a:avLst/>
          </a:prstGeom>
        </p:spPr>
      </p:pic>
      <p:pic>
        <p:nvPicPr>
          <p:cNvPr id="28" name="Image 27" descr="yaourt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63985" y="5129006"/>
            <a:ext cx="936313" cy="1248417"/>
          </a:xfrm>
          <a:prstGeom prst="rect">
            <a:avLst/>
          </a:prstGeom>
        </p:spPr>
      </p:pic>
      <p:pic>
        <p:nvPicPr>
          <p:cNvPr id="30" name="Image 29" descr="yaourt 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43834" y="3461526"/>
            <a:ext cx="966994" cy="1310290"/>
          </a:xfrm>
          <a:prstGeom prst="rect">
            <a:avLst/>
          </a:prstGeom>
        </p:spPr>
      </p:pic>
      <p:pic>
        <p:nvPicPr>
          <p:cNvPr id="31" name="Image 30" descr="yaourt 1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43306" y="5125348"/>
            <a:ext cx="1236032" cy="1246000"/>
          </a:xfrm>
          <a:prstGeom prst="rect">
            <a:avLst/>
          </a:prstGeom>
        </p:spPr>
      </p:pic>
      <p:pic>
        <p:nvPicPr>
          <p:cNvPr id="32" name="Image 31" descr="yaourt 17.jpg"/>
          <p:cNvPicPr>
            <a:picLocks noChangeAspect="1"/>
          </p:cNvPicPr>
          <p:nvPr/>
        </p:nvPicPr>
        <p:blipFill>
          <a:blip r:embed="rId11" cstate="print"/>
          <a:srcRect t="19048"/>
          <a:stretch>
            <a:fillRect/>
          </a:stretch>
        </p:blipFill>
        <p:spPr>
          <a:xfrm>
            <a:off x="5784447" y="3343056"/>
            <a:ext cx="1002131" cy="1214445"/>
          </a:xfrm>
          <a:prstGeom prst="rect">
            <a:avLst/>
          </a:prstGeom>
        </p:spPr>
      </p:pic>
      <p:pic>
        <p:nvPicPr>
          <p:cNvPr id="33" name="Image 32" descr="yaourt 1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3628808"/>
            <a:ext cx="1219931" cy="1831728"/>
          </a:xfrm>
          <a:prstGeom prst="rect">
            <a:avLst/>
          </a:prstGeom>
        </p:spPr>
      </p:pic>
      <p:pic>
        <p:nvPicPr>
          <p:cNvPr id="34" name="Image 33" descr="yaourt 1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3570" y="4556370"/>
            <a:ext cx="1214446" cy="1812605"/>
          </a:xfrm>
          <a:prstGeom prst="rect">
            <a:avLst/>
          </a:prstGeom>
        </p:spPr>
      </p:pic>
      <p:pic>
        <p:nvPicPr>
          <p:cNvPr id="35" name="Image 34" descr="yaourt 2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057313" y="4714892"/>
            <a:ext cx="1086687" cy="1631662"/>
          </a:xfrm>
          <a:prstGeom prst="rect">
            <a:avLst/>
          </a:prstGeom>
        </p:spPr>
      </p:pic>
      <p:pic>
        <p:nvPicPr>
          <p:cNvPr id="36" name="Image 35" descr="yaourt 2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58016" y="4771816"/>
            <a:ext cx="1175831" cy="1469789"/>
          </a:xfrm>
          <a:prstGeom prst="rect">
            <a:avLst/>
          </a:prstGeom>
        </p:spPr>
      </p:pic>
      <p:pic>
        <p:nvPicPr>
          <p:cNvPr id="37" name="Image 36" descr="yaourt 2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616278" y="3643322"/>
            <a:ext cx="1574472" cy="1574472"/>
          </a:xfrm>
          <a:prstGeom prst="rect">
            <a:avLst/>
          </a:prstGeom>
        </p:spPr>
      </p:pic>
      <p:pic>
        <p:nvPicPr>
          <p:cNvPr id="29" name="Image 28" descr="yaourt 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1552" y="4397344"/>
            <a:ext cx="1104726" cy="1517480"/>
          </a:xfrm>
          <a:prstGeom prst="rect">
            <a:avLst/>
          </a:prstGeom>
        </p:spPr>
      </p:pic>
      <p:pic>
        <p:nvPicPr>
          <p:cNvPr id="38" name="Image 37" descr="312509_T.jpg"/>
          <p:cNvPicPr>
            <a:picLocks noChangeAspect="1"/>
          </p:cNvPicPr>
          <p:nvPr/>
        </p:nvPicPr>
        <p:blipFill>
          <a:blip r:embed="rId18" cstate="print"/>
          <a:srcRect t="14872"/>
          <a:stretch>
            <a:fillRect/>
          </a:stretch>
        </p:blipFill>
        <p:spPr>
          <a:xfrm>
            <a:off x="4857752" y="5498446"/>
            <a:ext cx="809648" cy="894431"/>
          </a:xfrm>
          <a:prstGeom prst="rect">
            <a:avLst/>
          </a:prstGeom>
        </p:spPr>
      </p:pic>
      <p:pic>
        <p:nvPicPr>
          <p:cNvPr id="39" name="Image 38" descr="192990_T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3628808"/>
            <a:ext cx="850900" cy="1079500"/>
          </a:xfrm>
          <a:prstGeom prst="rect">
            <a:avLst/>
          </a:prstGeom>
        </p:spPr>
      </p:pic>
      <p:pic>
        <p:nvPicPr>
          <p:cNvPr id="40" name="Image 39" descr="265050_T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5299778"/>
            <a:ext cx="812800" cy="107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13854"/>
            <a:ext cx="235745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456704"/>
            <a:ext cx="1257308" cy="148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3286116" y="1825865"/>
            <a:ext cx="350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>
                <a:solidFill>
                  <a:srgbClr val="C00000"/>
                </a:solidFill>
                <a:latin typeface="+mj-lt"/>
              </a:rPr>
              <a:t>2. </a:t>
            </a:r>
            <a:r>
              <a:rPr lang="pl-PL" sz="2200" b="1" dirty="0" smtClean="0">
                <a:solidFill>
                  <a:srgbClr val="C00000"/>
                </a:solidFill>
                <a:latin typeface="+mj-lt"/>
              </a:rPr>
              <a:t>Wspaniałe  domowe twarożki i serki </a:t>
            </a:r>
            <a:endParaRPr lang="en-GB" sz="2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1840" y="5157192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D60000"/>
                </a:solidFill>
                <a:latin typeface="+mj-lt"/>
              </a:rPr>
              <a:t>Rożne  rodzaje</a:t>
            </a:r>
            <a:endParaRPr lang="fr-FR" b="1" dirty="0">
              <a:solidFill>
                <a:srgbClr val="D60000"/>
              </a:solidFill>
              <a:latin typeface="+mj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Serek typu Cottage  lub twarożek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…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14282" y="5157192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D60000"/>
                </a:solidFill>
                <a:latin typeface="+mj-lt"/>
              </a:rPr>
              <a:t>O różnych smakach</a:t>
            </a:r>
            <a:endParaRPr lang="fr-FR" b="1" dirty="0">
              <a:solidFill>
                <a:srgbClr val="D60000"/>
              </a:solidFill>
              <a:latin typeface="+mj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Na słono i na słodko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8" name="Image 27" descr="faisselles 4.jpg"/>
          <p:cNvPicPr>
            <a:picLocks noChangeAspect="1"/>
          </p:cNvPicPr>
          <p:nvPr/>
        </p:nvPicPr>
        <p:blipFill>
          <a:blip r:embed="rId5" cstate="print"/>
          <a:srcRect r="16066"/>
          <a:stretch>
            <a:fillRect/>
          </a:stretch>
        </p:blipFill>
        <p:spPr>
          <a:xfrm>
            <a:off x="3428992" y="3514118"/>
            <a:ext cx="1428760" cy="137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 descr="faisselles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3516243"/>
            <a:ext cx="1031682" cy="1386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 29" descr="faisselles 6.jpg"/>
          <p:cNvPicPr>
            <a:picLocks noChangeAspect="1"/>
          </p:cNvPicPr>
          <p:nvPr/>
        </p:nvPicPr>
        <p:blipFill>
          <a:blip r:embed="rId7" cstate="print"/>
          <a:srcRect r="17676"/>
          <a:stretch>
            <a:fillRect/>
          </a:stretch>
        </p:blipFill>
        <p:spPr>
          <a:xfrm>
            <a:off x="6500825" y="3728432"/>
            <a:ext cx="2395909" cy="2031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 descr="C:\Users\Marie\Desktop\saphire\sucré salé\134579.jpg"/>
          <p:cNvPicPr>
            <a:picLocks noChangeAspect="1" noChangeArrowheads="1"/>
          </p:cNvPicPr>
          <p:nvPr/>
        </p:nvPicPr>
        <p:blipFill>
          <a:blip r:embed="rId8" cstate="print"/>
          <a:srcRect t="10465" b="17442"/>
          <a:stretch>
            <a:fillRect/>
          </a:stretch>
        </p:blipFill>
        <p:spPr bwMode="auto">
          <a:xfrm>
            <a:off x="214282" y="3514118"/>
            <a:ext cx="1399359" cy="133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 descr="faissell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85918" y="3514118"/>
            <a:ext cx="1365936" cy="137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5152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3 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funkcje w 1 urządzeniu</a:t>
            </a:r>
            <a:endParaRPr lang="fr-FR" sz="3600" b="1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 l="36932"/>
          <a:stretch>
            <a:fillRect/>
          </a:stretch>
        </p:blipFill>
        <p:spPr bwMode="auto">
          <a:xfrm>
            <a:off x="323528" y="1556792"/>
            <a:ext cx="3935186" cy="503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ZoneTexte 30"/>
          <p:cNvSpPr txBox="1"/>
          <p:nvPr/>
        </p:nvSpPr>
        <p:spPr>
          <a:xfrm>
            <a:off x="4932040" y="2132856"/>
            <a:ext cx="3286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Różne rodzaje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…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Creme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brûlées</a:t>
            </a: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Krem karmelowy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Inne kremy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Flan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y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Ciastko czekoladowe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Puddingi smakowe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Puddingi ryżowe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…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932040" y="4653136"/>
            <a:ext cx="3286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Różne smaki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anil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iowe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czekoladowe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karmelowe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truskawkowe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kawowe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…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929190" y="1357319"/>
            <a:ext cx="314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200" b="1" dirty="0" smtClean="0">
                <a:solidFill>
                  <a:srgbClr val="C00000"/>
                </a:solidFill>
                <a:latin typeface="+mn-lt"/>
              </a:rPr>
              <a:t>3. </a:t>
            </a:r>
            <a:r>
              <a:rPr lang="pl-PL" sz="2200" b="1" dirty="0" smtClean="0">
                <a:solidFill>
                  <a:srgbClr val="C00000"/>
                </a:solidFill>
                <a:latin typeface="+mn-lt"/>
              </a:rPr>
              <a:t>Przepyszne i różnorodne desery</a:t>
            </a:r>
            <a:endParaRPr lang="en-GB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1520" y="33265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90170" algn="ctr">
              <a:spcBef>
                <a:spcPts val="300"/>
              </a:spcBef>
            </a:pPr>
            <a:r>
              <a:rPr lang="fr-FR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3 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funkcje w 1 urządzeniu</a:t>
            </a:r>
            <a:endParaRPr lang="fr-FR" sz="3600" b="1" dirty="0">
              <a:solidFill>
                <a:schemeClr val="bg1">
                  <a:lumMod val="50000"/>
                </a:schemeClr>
              </a:solidFill>
              <a:latin typeface="+mj-lt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71600" y="432048"/>
            <a:ext cx="76800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Multidelices</a:t>
            </a: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</a:t>
            </a:r>
            <a:r>
              <a:rPr kumimoji="0" lang="pl-PL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</a:t>
            </a: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pl-PL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features</a:t>
            </a: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564904"/>
            <a:ext cx="3644231" cy="22057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2" name="Connecteur droit avec flèche 7"/>
          <p:cNvCxnSpPr/>
          <p:nvPr/>
        </p:nvCxnSpPr>
        <p:spPr>
          <a:xfrm flipV="1">
            <a:off x="6084168" y="2276872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0"/>
          <p:cNvCxnSpPr/>
          <p:nvPr/>
        </p:nvCxnSpPr>
        <p:spPr>
          <a:xfrm rot="10800000">
            <a:off x="2123728" y="2420888"/>
            <a:ext cx="1846971" cy="4689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1"/>
          <p:cNvSpPr txBox="1"/>
          <p:nvPr/>
        </p:nvSpPr>
        <p:spPr>
          <a:xfrm>
            <a:off x="395536" y="2132856"/>
            <a:ext cx="175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Transparent lid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with handle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2"/>
          <p:cNvSpPr txBox="1"/>
          <p:nvPr/>
        </p:nvSpPr>
        <p:spPr>
          <a:xfrm>
            <a:off x="5652120" y="1340768"/>
            <a:ext cx="3365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12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glass jars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with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their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lid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Big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capacity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whole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family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4"/>
          <p:cNvSpPr txBox="1"/>
          <p:nvPr/>
        </p:nvSpPr>
        <p:spPr>
          <a:xfrm>
            <a:off x="323528" y="5157192"/>
            <a:ext cx="230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LCD screen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control the programs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8"/>
          <p:cNvSpPr txBox="1"/>
          <p:nvPr/>
        </p:nvSpPr>
        <p:spPr>
          <a:xfrm>
            <a:off x="5458375" y="5517232"/>
            <a:ext cx="3685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12 drainers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to do strained cheese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Connecteur droit avec flèche 20"/>
          <p:cNvCxnSpPr/>
          <p:nvPr/>
        </p:nvCxnSpPr>
        <p:spPr>
          <a:xfrm rot="16200000" flipH="1">
            <a:off x="5580112" y="4149080"/>
            <a:ext cx="108012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26"/>
          <p:cNvCxnSpPr/>
          <p:nvPr/>
        </p:nvCxnSpPr>
        <p:spPr>
          <a:xfrm rot="10800000" flipV="1">
            <a:off x="1547664" y="4365104"/>
            <a:ext cx="194421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3720" y="2708920"/>
            <a:ext cx="2520280" cy="191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2" name="Picture 12" descr="FACING-TEFAL compress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556792"/>
            <a:ext cx="4567237" cy="4699000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82566" y="188913"/>
            <a:ext cx="768008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Rice </a:t>
            </a:r>
            <a:r>
              <a:rPr kumimoji="0" lang="pl-PL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cooker</a:t>
            </a:r>
            <a:endParaRPr kumimoji="0" lang="pl-PL" sz="40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Elektryczny garnek do ryżu</a:t>
            </a:r>
            <a:endParaRPr lang="fr-FR" dirty="0" smtClean="0"/>
          </a:p>
        </p:txBody>
      </p:sp>
      <p:sp>
        <p:nvSpPr>
          <p:cNvPr id="9" name="Prostokąt 8"/>
          <p:cNvSpPr/>
          <p:nvPr/>
        </p:nvSpPr>
        <p:spPr>
          <a:xfrm>
            <a:off x="3347864" y="1196752"/>
            <a:ext cx="579613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indent="371475" algn="l"/>
            <a:r>
              <a:rPr lang="pl-PL" sz="2000" b="1" dirty="0" smtClean="0">
                <a:solidFill>
                  <a:schemeClr val="bg2"/>
                </a:solidFill>
              </a:rPr>
              <a:t>KORZYŚCI DLA KONSUMENTA</a:t>
            </a:r>
          </a:p>
          <a:p>
            <a:pPr marL="85725" lvl="1" indent="371475" algn="l">
              <a:buFont typeface="Wingdings" pitchFamily="2" charset="2"/>
              <a:buChar char="§"/>
            </a:pPr>
            <a:endParaRPr lang="pl-PL" sz="2000" b="1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smtClean="0">
                <a:solidFill>
                  <a:schemeClr val="bg2"/>
                </a:solidFill>
              </a:rPr>
              <a:t>Bezpieczeństwo</a:t>
            </a:r>
            <a:r>
              <a:rPr lang="en-US" b="1" dirty="0" smtClean="0">
                <a:solidFill>
                  <a:schemeClr val="bg2"/>
                </a:solidFill>
              </a:rPr>
              <a:t>: </a:t>
            </a:r>
            <a:r>
              <a:rPr lang="en-US" dirty="0" smtClean="0">
                <a:solidFill>
                  <a:schemeClr val="bg2"/>
                </a:solidFill>
              </a:rPr>
              <a:t>2 </a:t>
            </a:r>
            <a:r>
              <a:rPr lang="pl-PL" dirty="0" smtClean="0">
                <a:solidFill>
                  <a:schemeClr val="bg2"/>
                </a:solidFill>
              </a:rPr>
              <a:t>nienagrzewające się  uchwyty misy do gotowania dla łatwego i bezpiecznego przenoszenia</a:t>
            </a:r>
          </a:p>
          <a:p>
            <a:pPr marL="85725" lvl="1" indent="371475" algn="l">
              <a:buClr>
                <a:srgbClr val="C00000"/>
              </a:buClr>
            </a:pPr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en-US" sz="1200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smtClean="0">
                <a:solidFill>
                  <a:schemeClr val="bg2"/>
                </a:solidFill>
              </a:rPr>
              <a:t>Wygoda</a:t>
            </a:r>
            <a:r>
              <a:rPr lang="en-US" b="1" dirty="0" smtClean="0">
                <a:solidFill>
                  <a:schemeClr val="bg2"/>
                </a:solidFill>
              </a:rPr>
              <a:t>: </a:t>
            </a:r>
            <a:r>
              <a:rPr lang="pl-PL" dirty="0" smtClean="0">
                <a:solidFill>
                  <a:schemeClr val="bg2"/>
                </a:solidFill>
              </a:rPr>
              <a:t>Automatyczne gotowanie i funkcja podtrzymywania ciepła</a:t>
            </a: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b="1" dirty="0" err="1" smtClean="0">
                <a:solidFill>
                  <a:schemeClr val="bg2"/>
                </a:solidFill>
              </a:rPr>
              <a:t>Rónorodne</a:t>
            </a:r>
            <a:r>
              <a:rPr lang="pl-PL" b="1" dirty="0" smtClean="0">
                <a:solidFill>
                  <a:schemeClr val="bg2"/>
                </a:solidFill>
              </a:rPr>
              <a:t> wykorzystanie</a:t>
            </a:r>
            <a:r>
              <a:rPr lang="en-US" b="1" dirty="0" smtClean="0">
                <a:solidFill>
                  <a:schemeClr val="bg2"/>
                </a:solidFill>
              </a:rPr>
              <a:t>:  </a:t>
            </a:r>
            <a:endParaRPr lang="pl-PL" b="1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endParaRPr lang="pl-PL" sz="1000" b="1" dirty="0" smtClean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Gotowanie ryżu i kasz</a:t>
            </a: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Gotowanie na parze-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specjalny koszyk wewnątrz  </a:t>
            </a:r>
          </a:p>
          <a:p>
            <a:pPr marL="85725" lvl="1" indent="371475" algn="l">
              <a:buClr>
                <a:srgbClr val="C00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pozwala na równoczesne gotowanie ryżu i            </a:t>
            </a:r>
          </a:p>
          <a:p>
            <a:pPr marL="85725" lvl="1" indent="371475" algn="l">
              <a:buClr>
                <a:srgbClr val="C00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przygotowywanie np. warzyw na parze.</a:t>
            </a: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§"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1457325" lvl="4" indent="371475" algn="l">
              <a:buClr>
                <a:srgbClr val="C00000"/>
              </a:buClr>
            </a:pPr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dirty="0" smtClean="0">
              <a:solidFill>
                <a:schemeClr val="bg2"/>
              </a:solidFill>
            </a:endParaRPr>
          </a:p>
          <a:p>
            <a:pPr marL="1257300" lvl="2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</p:txBody>
      </p:sp>
      <p:pic>
        <p:nvPicPr>
          <p:cNvPr id="5" name="Picture 12" descr="FACING-TEFAL compress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2924944"/>
            <a:ext cx="2154257" cy="2215623"/>
          </a:xfrm>
          <a:prstGeom prst="rect">
            <a:avLst/>
          </a:prstGeom>
          <a:noFill/>
        </p:spPr>
      </p:pic>
      <p:pic>
        <p:nvPicPr>
          <p:cNvPr id="6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5085184"/>
            <a:ext cx="1810129" cy="1772816"/>
          </a:xfrm>
          <a:noFill/>
          <a:ln/>
        </p:spPr>
      </p:pic>
      <p:pic>
        <p:nvPicPr>
          <p:cNvPr id="8" name="Picture 3" descr="5668715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68144" y="5373216"/>
            <a:ext cx="843850" cy="1269374"/>
          </a:xfrm>
          <a:prstGeom prst="rect">
            <a:avLst/>
          </a:prstGeom>
          <a:noFill/>
          <a:ln/>
        </p:spPr>
      </p:pic>
      <p:pic>
        <p:nvPicPr>
          <p:cNvPr id="10" name="Picture 4" descr="fdc90268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283968" y="5373216"/>
            <a:ext cx="948632" cy="1269375"/>
          </a:xfrm>
          <a:prstGeom prst="rect">
            <a:avLst/>
          </a:prstGeom>
          <a:noFill/>
          <a:ln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1268760"/>
            <a:ext cx="1512168" cy="138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 rot="-18754579">
            <a:off x="2463279" y="3255408"/>
            <a:ext cx="431800" cy="7207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 rot="-18754579">
            <a:off x="1023119" y="2823360"/>
            <a:ext cx="431800" cy="7207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Rice </a:t>
            </a:r>
            <a:r>
              <a:rPr lang="pl-PL" dirty="0" err="1" smtClean="0"/>
              <a:t>cooker</a:t>
            </a:r>
            <a:r>
              <a:rPr lang="pl-PL" dirty="0" smtClean="0"/>
              <a:t>  </a:t>
            </a:r>
            <a:endParaRPr lang="fr-FR" dirty="0" smtClean="0"/>
          </a:p>
        </p:txBody>
      </p:sp>
      <p:sp>
        <p:nvSpPr>
          <p:cNvPr id="9" name="Prostokąt 8"/>
          <p:cNvSpPr/>
          <p:nvPr/>
        </p:nvSpPr>
        <p:spPr>
          <a:xfrm>
            <a:off x="3347864" y="1484784"/>
            <a:ext cx="579613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1" indent="371475" algn="l"/>
            <a:r>
              <a:rPr lang="pl-PL" sz="2000" b="1" dirty="0" smtClean="0">
                <a:solidFill>
                  <a:schemeClr val="bg2"/>
                </a:solidFill>
              </a:rPr>
              <a:t>PRODUCT FEATURES</a:t>
            </a:r>
          </a:p>
          <a:p>
            <a:pPr marL="85725" lvl="1" indent="371475" algn="l">
              <a:buFont typeface="Wingdings" pitchFamily="2" charset="2"/>
              <a:buChar char="§"/>
            </a:pPr>
            <a:endParaRPr lang="pl-PL" sz="2000" b="1" dirty="0" smtClean="0">
              <a:solidFill>
                <a:schemeClr val="bg2"/>
              </a:solidFill>
            </a:endParaRPr>
          </a:p>
          <a:p>
            <a:pPr marL="1457325" lvl="4" indent="371475" algn="l"/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Capacity : 8 cups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Power : 650 W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Square stainless steel housing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indicator lights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Removable non-stick bowl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Glass lid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bg2"/>
                </a:solidFill>
              </a:rPr>
              <a:t> Plastic steam basket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en-US" sz="12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Accessories : spoon, measuring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endParaRPr lang="pl-PL" sz="14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RRP 249 </a:t>
            </a:r>
            <a:r>
              <a:rPr lang="pl-PL" dirty="0" err="1" smtClean="0">
                <a:solidFill>
                  <a:schemeClr val="bg2"/>
                </a:solidFill>
              </a:rPr>
              <a:t>pln</a:t>
            </a:r>
            <a:r>
              <a:rPr lang="pl-PL" dirty="0" smtClean="0">
                <a:solidFill>
                  <a:schemeClr val="bg2"/>
                </a:solidFill>
              </a:rPr>
              <a:t>   </a:t>
            </a:r>
            <a:r>
              <a:rPr lang="pl-PL" dirty="0" err="1" smtClean="0">
                <a:solidFill>
                  <a:schemeClr val="bg2"/>
                </a:solidFill>
              </a:rPr>
              <a:t>Promo</a:t>
            </a:r>
            <a:r>
              <a:rPr lang="pl-PL" dirty="0" smtClean="0">
                <a:solidFill>
                  <a:schemeClr val="bg2"/>
                </a:solidFill>
              </a:rPr>
              <a:t>  199pln</a:t>
            </a: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1257300" lvl="2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</p:txBody>
      </p:sp>
      <p:pic>
        <p:nvPicPr>
          <p:cNvPr id="5" name="Picture 12" descr="FACING-TEFAL compress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3168352" cy="3258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35696" y="285293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Thank</a:t>
            </a: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attention</a:t>
            </a:r>
            <a:endParaRPr lang="pl-PL" sz="4400" b="1" kern="0" dirty="0" smtClean="0">
              <a:solidFill>
                <a:srgbClr val="8E8581"/>
              </a:solidFill>
              <a:latin typeface="+mj-lt"/>
              <a:ea typeface="+mj-ea"/>
              <a:cs typeface="+mj-cs"/>
            </a:endParaRPr>
          </a:p>
          <a:p>
            <a:pPr algn="l" eaLnBrk="0" hangingPunct="0">
              <a:defRPr/>
            </a:pP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Děkuji</a:t>
            </a: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vám</a:t>
            </a: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pozornost</a:t>
            </a:r>
            <a:endParaRPr lang="pl-PL" sz="4400" b="1" kern="0" dirty="0" smtClean="0">
              <a:solidFill>
                <a:srgbClr val="8E8581"/>
              </a:solidFill>
              <a:latin typeface="+mj-lt"/>
              <a:ea typeface="+mj-ea"/>
              <a:cs typeface="+mj-cs"/>
            </a:endParaRPr>
          </a:p>
          <a:p>
            <a:pPr algn="l" eaLnBrk="0" hangingPunct="0">
              <a:defRPr/>
            </a:pP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Paldies</a:t>
            </a: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par </a:t>
            </a: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jūsu</a:t>
            </a: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4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uzmanību</a:t>
            </a:r>
            <a:endParaRPr lang="pl-PL" sz="4400" b="1" kern="0" dirty="0" smtClean="0">
              <a:solidFill>
                <a:srgbClr val="8E8581"/>
              </a:solidFill>
              <a:latin typeface="+mj-lt"/>
              <a:ea typeface="+mj-ea"/>
              <a:cs typeface="+mj-cs"/>
            </a:endParaRPr>
          </a:p>
          <a:p>
            <a:pPr algn="l" eaLnBrk="0" hangingPunct="0">
              <a:defRPr/>
            </a:pPr>
            <a:r>
              <a:rPr lang="pl-PL" sz="44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Dziękuję  za uwagę</a:t>
            </a: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0"/>
            <a:ext cx="7680080" cy="1143000"/>
          </a:xfrm>
        </p:spPr>
        <p:txBody>
          <a:bodyPr/>
          <a:lstStyle/>
          <a:p>
            <a:r>
              <a:rPr lang="pl-PL" dirty="0" err="1" smtClean="0"/>
              <a:t>Parowary</a:t>
            </a:r>
            <a:r>
              <a:rPr lang="pl-PL" dirty="0" smtClean="0"/>
              <a:t> - I  połowa 2010</a:t>
            </a:r>
            <a:endParaRPr lang="pl-PL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923928" y="1196752"/>
            <a:ext cx="5220072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kern="0" dirty="0" smtClean="0">
                <a:solidFill>
                  <a:schemeClr val="bg2"/>
                </a:solidFill>
                <a:latin typeface="+mn-lt"/>
              </a:rPr>
              <a:t>WSPARCIE MARKETINGOWE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7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Kampania TV Maj / Czerwiec =&gt; VS4003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 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err="1" smtClean="0">
                <a:solidFill>
                  <a:schemeClr val="bg2"/>
                </a:solidFill>
              </a:rPr>
              <a:t>Advertoriale</a:t>
            </a:r>
            <a:r>
              <a:rPr lang="pl-PL" sz="2000" dirty="0" smtClean="0">
                <a:solidFill>
                  <a:schemeClr val="bg2"/>
                </a:solidFill>
              </a:rPr>
              <a:t> – II połowa roku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Promocja konsumencka </a:t>
            </a: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8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300" kern="0" dirty="0" smtClean="0">
              <a:solidFill>
                <a:schemeClr val="bg2"/>
              </a:solidFill>
              <a:latin typeface="+mn-lt"/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00" kern="0" dirty="0" smtClean="0">
              <a:solidFill>
                <a:schemeClr val="bg2"/>
              </a:solidFill>
              <a:latin typeface="+mn-lt"/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/>
                </a:solidFill>
                <a:latin typeface="+mn-lt"/>
              </a:rPr>
              <a:t>Dedykowana strona internetowa                    </a:t>
            </a:r>
            <a:r>
              <a:rPr lang="pl-PL" sz="2000" b="1" u="sng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www</a:t>
            </a:r>
            <a:r>
              <a:rPr lang="pl-PL" sz="2000" b="1" u="sng" kern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. </a:t>
            </a:r>
            <a:r>
              <a:rPr lang="pl-PL" sz="2000" b="1" u="sng" kern="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pysznie-i-zdrowo.pl</a:t>
            </a:r>
            <a:endParaRPr lang="pl-PL" sz="2000" b="1" u="sng" kern="0" dirty="0" smtClean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100" b="1" u="sng" kern="0" dirty="0" smtClean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b="1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Demonstracje </a:t>
            </a:r>
            <a:r>
              <a:rPr lang="pl-PL" sz="2000" kern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  wspólne ekspozycje dla linii Pysznie i </a:t>
            </a:r>
            <a:r>
              <a:rPr lang="pl-PL" sz="2000" kern="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Zdrwowo</a:t>
            </a:r>
            <a:endParaRPr lang="pl-PL" sz="2000" u="sng" kern="0" dirty="0" smtClean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pPr marL="38100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9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kumimoji="0" lang="pl-PL" sz="100" b="0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/>
                </a:solidFill>
                <a:latin typeface="+mn-lt"/>
              </a:rPr>
              <a:t>POSM: Ulotki, wypełniacze półkowe</a:t>
            </a:r>
            <a:endParaRPr lang="pl-PL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8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/>
                </a:solidFill>
                <a:latin typeface="+mn-lt"/>
              </a:rPr>
              <a:t>Działania PR dla „ Pysznie i Zdrowo”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-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7072"/>
            <a:ext cx="1691680" cy="2298402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7704" y="4149080"/>
            <a:ext cx="1656184" cy="2242097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12776"/>
            <a:ext cx="1656184" cy="223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7"/>
          <a:srcRect l="20076" t="14827" r="19696" b="6096"/>
          <a:stretch>
            <a:fillRect/>
          </a:stretch>
        </p:blipFill>
        <p:spPr bwMode="auto">
          <a:xfrm>
            <a:off x="2123728" y="1412776"/>
            <a:ext cx="13501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3929058" y="1785927"/>
            <a:ext cx="5357818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MARKETIGOWE</a:t>
            </a: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85725" lvl="1" indent="371475" algn="l"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2"/>
                </a:solidFill>
              </a:rPr>
              <a:t>PR  - działania  kierowane do lekarzy</a:t>
            </a:r>
          </a:p>
          <a:p>
            <a:pPr marL="342900" indent="-342900" algn="l">
              <a:buFontTx/>
              <a:buChar char="•"/>
            </a:pPr>
            <a:endParaRPr lang="pl-PL" sz="2000" dirty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Współpraca z  Liderem Opinii – doc..Lucyna . Ostrowska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Demonstracje i prezentacja podczas </a:t>
            </a:r>
            <a:r>
              <a:rPr lang="pl-PL" dirty="0" err="1" smtClean="0">
                <a:solidFill>
                  <a:schemeClr val="bg2"/>
                </a:solidFill>
              </a:rPr>
              <a:t>konkgresów</a:t>
            </a:r>
            <a:r>
              <a:rPr lang="pl-PL" dirty="0" smtClean="0">
                <a:solidFill>
                  <a:schemeClr val="bg2"/>
                </a:solidFill>
              </a:rPr>
              <a:t> medycznych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 </a:t>
            </a:r>
            <a:r>
              <a:rPr lang="pl-PL" dirty="0" err="1" smtClean="0">
                <a:solidFill>
                  <a:schemeClr val="bg2"/>
                </a:solidFill>
              </a:rPr>
              <a:t>Newslettery</a:t>
            </a:r>
            <a:r>
              <a:rPr lang="pl-PL" dirty="0" smtClean="0">
                <a:solidFill>
                  <a:schemeClr val="bg2"/>
                </a:solidFill>
              </a:rPr>
              <a:t> wysyłane do lekarzy</a:t>
            </a: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err="1" smtClean="0">
                <a:solidFill>
                  <a:schemeClr val="bg2"/>
                </a:solidFill>
              </a:rPr>
              <a:t>Advertoriale</a:t>
            </a:r>
            <a:r>
              <a:rPr lang="pl-PL" dirty="0" smtClean="0">
                <a:solidFill>
                  <a:schemeClr val="bg2"/>
                </a:solidFill>
              </a:rPr>
              <a:t> w prasie medycznej</a:t>
            </a:r>
          </a:p>
          <a:p>
            <a:pPr marL="1257300" lvl="2" indent="-342900" algn="l">
              <a:buClr>
                <a:srgbClr val="C00000"/>
              </a:buClr>
            </a:pP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/>
            <a:r>
              <a:rPr lang="pl-PL" sz="1600" dirty="0" smtClean="0">
                <a:solidFill>
                  <a:schemeClr val="bg2"/>
                </a:solidFill>
              </a:rPr>
              <a:t>	 </a:t>
            </a:r>
          </a:p>
          <a:p>
            <a:pPr marL="800100" lvl="1" indent="-342900" algn="l">
              <a:buFont typeface="Wingdings" pitchFamily="2" charset="2"/>
              <a:buChar char="Ø"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71600" y="260648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I połowa  2010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af2df68b-85e6-46c5-9423-c80a907259f3" descr="E8734C3F-3E77-49BA-A87B-1AE1A0B4A67C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357158" y="2893143"/>
            <a:ext cx="3452582" cy="2591167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476672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B Presentation">
  <a:themeElements>
    <a:clrScheme name="SEB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B Presentatio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SEB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A47E8F"/>
      </a:lt1>
      <a:dk2>
        <a:srgbClr val="FFFFFF"/>
      </a:dk2>
      <a:lt2>
        <a:srgbClr val="808080"/>
      </a:lt2>
      <a:accent1>
        <a:srgbClr val="8C004A"/>
      </a:accent1>
      <a:accent2>
        <a:srgbClr val="C0C0C0"/>
      </a:accent2>
      <a:accent3>
        <a:srgbClr val="CFC0C6"/>
      </a:accent3>
      <a:accent4>
        <a:srgbClr val="000000"/>
      </a:accent4>
      <a:accent5>
        <a:srgbClr val="C5AAB1"/>
      </a:accent5>
      <a:accent6>
        <a:srgbClr val="AEAEAE"/>
      </a:accent6>
      <a:hlink>
        <a:srgbClr val="777777"/>
      </a:hlink>
      <a:folHlink>
        <a:srgbClr val="292929"/>
      </a:folHlink>
    </a:clrScheme>
    <a:fontScheme name="Projekt domyśln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A47E8F"/>
        </a:lt1>
        <a:dk2>
          <a:srgbClr val="FFFFFF"/>
        </a:dk2>
        <a:lt2>
          <a:srgbClr val="808080"/>
        </a:lt2>
        <a:accent1>
          <a:srgbClr val="8C004A"/>
        </a:accent1>
        <a:accent2>
          <a:srgbClr val="C0C0C0"/>
        </a:accent2>
        <a:accent3>
          <a:srgbClr val="CFC0C6"/>
        </a:accent3>
        <a:accent4>
          <a:srgbClr val="000000"/>
        </a:accent4>
        <a:accent5>
          <a:srgbClr val="C5AAB1"/>
        </a:accent5>
        <a:accent6>
          <a:srgbClr val="AEAEAE"/>
        </a:accent6>
        <a:hlink>
          <a:srgbClr val="777777"/>
        </a:hlink>
        <a:folHlink>
          <a:srgbClr val="2929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8559</TotalTime>
  <Words>2024</Words>
  <Application>Microsoft Office PowerPoint</Application>
  <PresentationFormat>Pokaz na ekranie (4:3)</PresentationFormat>
  <Paragraphs>740</Paragraphs>
  <Slides>77</Slides>
  <Notes>21</Notes>
  <HiddenSlides>0</HiddenSlides>
  <MMClips>2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77</vt:i4>
      </vt:variant>
    </vt:vector>
  </HeadingPairs>
  <TitlesOfParts>
    <vt:vector size="80" baseType="lpstr">
      <vt:lpstr>SEB Presentation</vt:lpstr>
      <vt:lpstr>Projekt domyślny</vt:lpstr>
      <vt:lpstr>Projekt niestandardowy</vt:lpstr>
      <vt:lpstr>Slajd 1</vt:lpstr>
      <vt:lpstr>Slajd 2</vt:lpstr>
      <vt:lpstr>Slajd 3</vt:lpstr>
      <vt:lpstr>Slajd 4</vt:lpstr>
      <vt:lpstr>Slajd 5</vt:lpstr>
      <vt:lpstr>Slajd 6</vt:lpstr>
      <vt:lpstr>Linia parowarów</vt:lpstr>
      <vt:lpstr>Parowary - I  połowa 2010</vt:lpstr>
      <vt:lpstr>Slajd 9</vt:lpstr>
      <vt:lpstr>Slajd 10</vt:lpstr>
      <vt:lpstr>Slajd 11</vt:lpstr>
      <vt:lpstr>Slajd 12</vt:lpstr>
      <vt:lpstr>Moulinex Uno - łatwy w użyciu</vt:lpstr>
      <vt:lpstr>Moulinex Uno – Intuicyjna obsługa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Frytownica AF1024</vt:lpstr>
      <vt:lpstr>Uno inox AF 1024</vt:lpstr>
      <vt:lpstr>Uno z wyjmowaną misąAM1008</vt:lpstr>
      <vt:lpstr>Slajd 26</vt:lpstr>
      <vt:lpstr>Slajd 27</vt:lpstr>
      <vt:lpstr> Linia Express   - doskonała jakość </vt:lpstr>
      <vt:lpstr> Express  </vt:lpstr>
      <vt:lpstr> Express vs Cafe Cucina</vt:lpstr>
      <vt:lpstr>Slajd 31</vt:lpstr>
      <vt:lpstr> Linia Subito Red    -  Unikalny design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Projekt Pixie</vt:lpstr>
      <vt:lpstr>Projekt Pixie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Główne korzyści</vt:lpstr>
      <vt:lpstr>Plan wprowadzenia</vt:lpstr>
      <vt:lpstr>KRUPS Nespresso  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 Elektryczny garnek do ryżu</vt:lpstr>
      <vt:lpstr> Rice cooker  </vt:lpstr>
      <vt:lpstr>Slajd 77</vt:lpstr>
    </vt:vector>
  </TitlesOfParts>
  <Company>Ploom Multimedia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Bartłomiej Łoziński</dc:creator>
  <cp:lastModifiedBy>phaponiuk</cp:lastModifiedBy>
  <cp:revision>1165</cp:revision>
  <dcterms:created xsi:type="dcterms:W3CDTF">2006-01-29T17:46:50Z</dcterms:created>
  <dcterms:modified xsi:type="dcterms:W3CDTF">2010-11-28T16:56:23Z</dcterms:modified>
</cp:coreProperties>
</file>