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tiff" ContentType="image/tiff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8"/>
  </p:notesMasterIdLst>
  <p:handoutMasterIdLst>
    <p:handoutMasterId r:id="rId69"/>
  </p:handoutMasterIdLst>
  <p:sldIdLst>
    <p:sldId id="873" r:id="rId2"/>
    <p:sldId id="899" r:id="rId3"/>
    <p:sldId id="882" r:id="rId4"/>
    <p:sldId id="900" r:id="rId5"/>
    <p:sldId id="974" r:id="rId6"/>
    <p:sldId id="1014" r:id="rId7"/>
    <p:sldId id="917" r:id="rId8"/>
    <p:sldId id="929" r:id="rId9"/>
    <p:sldId id="1016" r:id="rId10"/>
    <p:sldId id="912" r:id="rId11"/>
    <p:sldId id="906" r:id="rId12"/>
    <p:sldId id="913" r:id="rId13"/>
    <p:sldId id="911" r:id="rId14"/>
    <p:sldId id="1017" r:id="rId15"/>
    <p:sldId id="928" r:id="rId16"/>
    <p:sldId id="1018" r:id="rId17"/>
    <p:sldId id="1019" r:id="rId18"/>
    <p:sldId id="1020" r:id="rId19"/>
    <p:sldId id="1021" r:id="rId20"/>
    <p:sldId id="1022" r:id="rId21"/>
    <p:sldId id="1023" r:id="rId22"/>
    <p:sldId id="1024" r:id="rId23"/>
    <p:sldId id="1025" r:id="rId24"/>
    <p:sldId id="1026" r:id="rId25"/>
    <p:sldId id="1027" r:id="rId26"/>
    <p:sldId id="1028" r:id="rId27"/>
    <p:sldId id="1029" r:id="rId28"/>
    <p:sldId id="1030" r:id="rId29"/>
    <p:sldId id="1031" r:id="rId30"/>
    <p:sldId id="1032" r:id="rId31"/>
    <p:sldId id="1033" r:id="rId32"/>
    <p:sldId id="1034" r:id="rId33"/>
    <p:sldId id="1035" r:id="rId34"/>
    <p:sldId id="1036" r:id="rId35"/>
    <p:sldId id="1037" r:id="rId36"/>
    <p:sldId id="1038" r:id="rId37"/>
    <p:sldId id="1039" r:id="rId38"/>
    <p:sldId id="1040" r:id="rId39"/>
    <p:sldId id="1041" r:id="rId40"/>
    <p:sldId id="1042" r:id="rId41"/>
    <p:sldId id="1043" r:id="rId42"/>
    <p:sldId id="1044" r:id="rId43"/>
    <p:sldId id="1045" r:id="rId44"/>
    <p:sldId id="1046" r:id="rId45"/>
    <p:sldId id="1047" r:id="rId46"/>
    <p:sldId id="1048" r:id="rId47"/>
    <p:sldId id="1049" r:id="rId48"/>
    <p:sldId id="1050" r:id="rId49"/>
    <p:sldId id="1051" r:id="rId50"/>
    <p:sldId id="1052" r:id="rId51"/>
    <p:sldId id="1053" r:id="rId52"/>
    <p:sldId id="1054" r:id="rId53"/>
    <p:sldId id="1055" r:id="rId54"/>
    <p:sldId id="1056" r:id="rId55"/>
    <p:sldId id="1057" r:id="rId56"/>
    <p:sldId id="1058" r:id="rId57"/>
    <p:sldId id="1059" r:id="rId58"/>
    <p:sldId id="1060" r:id="rId59"/>
    <p:sldId id="1061" r:id="rId60"/>
    <p:sldId id="1062" r:id="rId61"/>
    <p:sldId id="1063" r:id="rId62"/>
    <p:sldId id="1064" r:id="rId63"/>
    <p:sldId id="1065" r:id="rId64"/>
    <p:sldId id="1066" r:id="rId65"/>
    <p:sldId id="1067" r:id="rId66"/>
    <p:sldId id="1068" r:id="rId67"/>
  </p:sldIdLst>
  <p:sldSz cx="9906000" cy="6858000" type="A4"/>
  <p:notesSz cx="6718300" cy="9867900"/>
  <p:defaultTextStyle>
    <a:defPPr>
      <a:defRPr lang="fr-FR"/>
    </a:defPPr>
    <a:lvl1pPr algn="r" rtl="0" eaLnBrk="0" fontAlgn="base" hangingPunct="0">
      <a:spcBef>
        <a:spcPct val="0"/>
      </a:spcBef>
      <a:spcAft>
        <a:spcPct val="0"/>
      </a:spcAft>
      <a:defRPr sz="2400" kern="1200" baseline="300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r" rtl="0" eaLnBrk="0" fontAlgn="base" hangingPunct="0">
      <a:spcBef>
        <a:spcPct val="0"/>
      </a:spcBef>
      <a:spcAft>
        <a:spcPct val="0"/>
      </a:spcAft>
      <a:defRPr sz="2400" kern="1200" baseline="300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r" rtl="0" eaLnBrk="0" fontAlgn="base" hangingPunct="0">
      <a:spcBef>
        <a:spcPct val="0"/>
      </a:spcBef>
      <a:spcAft>
        <a:spcPct val="0"/>
      </a:spcAft>
      <a:defRPr sz="2400" kern="1200" baseline="300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r" rtl="0" eaLnBrk="0" fontAlgn="base" hangingPunct="0">
      <a:spcBef>
        <a:spcPct val="0"/>
      </a:spcBef>
      <a:spcAft>
        <a:spcPct val="0"/>
      </a:spcAft>
      <a:defRPr sz="2400" kern="1200" baseline="300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r" rtl="0" eaLnBrk="0" fontAlgn="base" hangingPunct="0">
      <a:spcBef>
        <a:spcPct val="0"/>
      </a:spcBef>
      <a:spcAft>
        <a:spcPct val="0"/>
      </a:spcAft>
      <a:defRPr sz="2400" kern="1200" baseline="300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 baseline="300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 baseline="300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 baseline="300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 baseline="300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1E1B"/>
    <a:srgbClr val="0000FF"/>
    <a:srgbClr val="FFFF99"/>
    <a:srgbClr val="D60093"/>
    <a:srgbClr val="CC3399"/>
    <a:srgbClr val="FF33CC"/>
    <a:srgbClr val="000099"/>
    <a:srgbClr val="FF99FF"/>
    <a:srgbClr val="FFCC00"/>
    <a:srgbClr val="FF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80" autoAdjust="0"/>
    <p:restoredTop sz="94646" autoAdjust="0"/>
  </p:normalViewPr>
  <p:slideViewPr>
    <p:cSldViewPr snapToGrid="0" showGuides="1">
      <p:cViewPr>
        <p:scale>
          <a:sx n="70" d="100"/>
          <a:sy n="70" d="100"/>
        </p:scale>
        <p:origin x="-1282" y="-307"/>
      </p:cViewPr>
      <p:guideLst>
        <p:guide orient="horz" pos="2160"/>
        <p:guide pos="312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59" d="100"/>
          <a:sy n="59" d="100"/>
        </p:scale>
        <p:origin x="-1740" y="-78"/>
      </p:cViewPr>
      <p:guideLst>
        <p:guide orient="horz" pos="3108"/>
        <p:guide pos="2116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147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82" tIns="46191" rIns="92382" bIns="46191" numCol="1" anchor="t" anchorCtr="0" compatLnSpc="1">
            <a:prstTxWarp prst="textNoShape">
              <a:avLst/>
            </a:prstTxWarp>
          </a:bodyPr>
          <a:lstStyle>
            <a:lvl1pPr algn="l" defTabSz="923925">
              <a:defRPr sz="1200" smtClean="0"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06825" y="0"/>
            <a:ext cx="291147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82" tIns="46191" rIns="92382" bIns="46191" numCol="1" anchor="t" anchorCtr="0" compatLnSpc="1">
            <a:prstTxWarp prst="textNoShape">
              <a:avLst/>
            </a:prstTxWarp>
          </a:bodyPr>
          <a:lstStyle>
            <a:lvl1pPr defTabSz="923925">
              <a:defRPr sz="1200" smtClean="0"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4188"/>
            <a:ext cx="2911475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82" tIns="46191" rIns="92382" bIns="46191" numCol="1" anchor="b" anchorCtr="0" compatLnSpc="1">
            <a:prstTxWarp prst="textNoShape">
              <a:avLst/>
            </a:prstTxWarp>
          </a:bodyPr>
          <a:lstStyle>
            <a:lvl1pPr algn="l" defTabSz="923925">
              <a:defRPr sz="1200" smtClean="0"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06825" y="9374188"/>
            <a:ext cx="2911475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82" tIns="46191" rIns="92382" bIns="46191" numCol="1" anchor="b" anchorCtr="0" compatLnSpc="1">
            <a:prstTxWarp prst="textNoShape">
              <a:avLst/>
            </a:prstTxWarp>
          </a:bodyPr>
          <a:lstStyle>
            <a:lvl1pPr defTabSz="923925">
              <a:defRPr sz="1200" smtClean="0"/>
            </a:lvl1pPr>
          </a:lstStyle>
          <a:p>
            <a:pPr>
              <a:defRPr/>
            </a:pPr>
            <a:fld id="{B5A2483F-0563-4EDA-AD53-53FE62F3D8DD}" type="slidenum">
              <a:rPr lang="fr-FR" altLang="ja-JP"/>
              <a:pPr>
                <a:defRPr/>
              </a:pPr>
              <a:t>‹#›</a:t>
            </a:fld>
            <a:endParaRPr lang="fr-FR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147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82" tIns="46191" rIns="92382" bIns="46191" numCol="1" anchor="t" anchorCtr="0" compatLnSpc="1">
            <a:prstTxWarp prst="textNoShape">
              <a:avLst/>
            </a:prstTxWarp>
          </a:bodyPr>
          <a:lstStyle>
            <a:lvl1pPr algn="l" defTabSz="923925">
              <a:defRPr sz="1200" smtClean="0"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06825" y="0"/>
            <a:ext cx="291147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82" tIns="46191" rIns="92382" bIns="46191" numCol="1" anchor="t" anchorCtr="0" compatLnSpc="1">
            <a:prstTxWarp prst="textNoShape">
              <a:avLst/>
            </a:prstTxWarp>
          </a:bodyPr>
          <a:lstStyle>
            <a:lvl1pPr defTabSz="923925">
              <a:defRPr sz="1200" smtClean="0"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655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7388" y="739775"/>
            <a:ext cx="5345112" cy="3700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5350" y="4687888"/>
            <a:ext cx="4927600" cy="444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82" tIns="46191" rIns="92382" bIns="4619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ja-JP" noProof="0" smtClean="0"/>
              <a:t>Cliquez pour modifier les styles du texte du masque</a:t>
            </a:r>
          </a:p>
          <a:p>
            <a:pPr lvl="1"/>
            <a:r>
              <a:rPr lang="fr-FR" altLang="ja-JP" noProof="0" smtClean="0"/>
              <a:t>Deuxième niveau</a:t>
            </a:r>
          </a:p>
          <a:p>
            <a:pPr lvl="2"/>
            <a:r>
              <a:rPr lang="fr-FR" altLang="ja-JP" noProof="0" smtClean="0"/>
              <a:t>Troisième niveau</a:t>
            </a:r>
          </a:p>
          <a:p>
            <a:pPr lvl="3"/>
            <a:r>
              <a:rPr lang="fr-FR" altLang="ja-JP" noProof="0" smtClean="0"/>
              <a:t>Quatrième niveau</a:t>
            </a:r>
          </a:p>
          <a:p>
            <a:pPr lvl="4"/>
            <a:r>
              <a:rPr lang="fr-FR" altLang="ja-JP" noProof="0" smtClean="0"/>
              <a:t>Cinquième niveau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4188"/>
            <a:ext cx="2911475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82" tIns="46191" rIns="92382" bIns="46191" numCol="1" anchor="b" anchorCtr="0" compatLnSpc="1">
            <a:prstTxWarp prst="textNoShape">
              <a:avLst/>
            </a:prstTxWarp>
          </a:bodyPr>
          <a:lstStyle>
            <a:lvl1pPr algn="l" defTabSz="923925">
              <a:defRPr sz="1200" smtClean="0"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06825" y="9374188"/>
            <a:ext cx="2911475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82" tIns="46191" rIns="92382" bIns="46191" numCol="1" anchor="b" anchorCtr="0" compatLnSpc="1">
            <a:prstTxWarp prst="textNoShape">
              <a:avLst/>
            </a:prstTxWarp>
          </a:bodyPr>
          <a:lstStyle>
            <a:lvl1pPr defTabSz="923925">
              <a:defRPr sz="1200" smtClean="0"/>
            </a:lvl1pPr>
          </a:lstStyle>
          <a:p>
            <a:pPr>
              <a:defRPr/>
            </a:pPr>
            <a:fld id="{EC76C4FB-9138-4AE7-895E-5DB375FAE54D}" type="slidenum">
              <a:rPr lang="fr-FR" altLang="ja-JP"/>
              <a:pPr>
                <a:defRPr/>
              </a:pPr>
              <a:t>‹#›</a:t>
            </a:fld>
            <a:endParaRPr lang="fr-FR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36679D-EC54-4893-82F4-2CA56BB06E1E}" type="slidenum">
              <a:rPr lang="fr-FR" altLang="ja-JP" smtClean="0"/>
              <a:pPr>
                <a:defRPr/>
              </a:pPr>
              <a:t>6</a:t>
            </a:fld>
            <a:endParaRPr lang="fr-FR" altLang="ja-JP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36679D-EC54-4893-82F4-2CA56BB06E1E}" type="slidenum">
              <a:rPr lang="fr-FR" altLang="ja-JP" smtClean="0"/>
              <a:pPr>
                <a:defRPr/>
              </a:pPr>
              <a:t>45</a:t>
            </a:fld>
            <a:endParaRPr lang="fr-FR" altLang="ja-JP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4ED54C6-7A21-4447-BBB7-E6A3C3C593E4}" type="slidenum">
              <a:rPr lang="fr-FR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fr-FR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4ED54C6-7A21-4447-BBB7-E6A3C3C593E4}" type="slidenum">
              <a:rPr lang="fr-FR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fr-FR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36679D-EC54-4893-82F4-2CA56BB06E1E}" type="slidenum">
              <a:rPr lang="fr-FR" altLang="ja-JP" smtClean="0"/>
              <a:pPr>
                <a:defRPr/>
              </a:pPr>
              <a:t>48</a:t>
            </a:fld>
            <a:endParaRPr lang="fr-FR" altLang="ja-JP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36679D-EC54-4893-82F4-2CA56BB06E1E}" type="slidenum">
              <a:rPr lang="fr-FR" altLang="ja-JP" smtClean="0"/>
              <a:pPr>
                <a:defRPr/>
              </a:pPr>
              <a:t>52</a:t>
            </a:fld>
            <a:endParaRPr lang="fr-FR" altLang="ja-JP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36679D-EC54-4893-82F4-2CA56BB06E1E}" type="slidenum">
              <a:rPr lang="fr-FR" altLang="ja-JP" smtClean="0"/>
              <a:pPr>
                <a:defRPr/>
              </a:pPr>
              <a:t>53</a:t>
            </a:fld>
            <a:endParaRPr lang="fr-FR" altLang="ja-JP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4A88BD-CFF9-47D1-87B9-DA5A2D3379AA}" type="slidenum">
              <a:rPr lang="fr-FR"/>
              <a:pPr/>
              <a:t>54</a:t>
            </a:fld>
            <a:endParaRPr lang="fr-FR"/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95325" y="757238"/>
            <a:ext cx="5360988" cy="3713162"/>
          </a:xfrm>
          <a:ln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0657" y="4697531"/>
            <a:ext cx="4912757" cy="4467966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4A88BD-CFF9-47D1-87B9-DA5A2D3379AA}" type="slidenum">
              <a:rPr lang="fr-FR"/>
              <a:pPr/>
              <a:t>55</a:t>
            </a:fld>
            <a:endParaRPr lang="fr-FR"/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95325" y="757238"/>
            <a:ext cx="5360988" cy="3713162"/>
          </a:xfrm>
          <a:ln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0657" y="4697531"/>
            <a:ext cx="4912757" cy="4467966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4A88BD-CFF9-47D1-87B9-DA5A2D3379AA}" type="slidenum">
              <a:rPr lang="fr-FR"/>
              <a:pPr/>
              <a:t>56</a:t>
            </a:fld>
            <a:endParaRPr lang="fr-FR"/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95325" y="757238"/>
            <a:ext cx="5360988" cy="3713162"/>
          </a:xfrm>
          <a:ln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0657" y="4697531"/>
            <a:ext cx="4912757" cy="4467966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689FEEBD-6130-42A3-8514-94FA85491B14}" type="slidenum">
              <a:rPr lang="fr-FR" sz="1200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r" rtl="0"/>
              <a:t>59</a:t>
            </a:fld>
            <a:endParaRPr lang="fr-FR" sz="12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36679D-EC54-4893-82F4-2CA56BB06E1E}" type="slidenum">
              <a:rPr lang="fr-FR" altLang="ja-JP" smtClean="0"/>
              <a:pPr>
                <a:defRPr/>
              </a:pPr>
              <a:t>14</a:t>
            </a:fld>
            <a:endParaRPr lang="fr-FR" altLang="ja-JP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689FEEBD-6130-42A3-8514-94FA85491B14}" type="slidenum">
              <a:rPr lang="fr-FR" sz="1200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r" rtl="0"/>
              <a:t>60</a:t>
            </a:fld>
            <a:endParaRPr lang="fr-FR" sz="12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36679D-EC54-4893-82F4-2CA56BB06E1E}" type="slidenum">
              <a:rPr lang="fr-FR" altLang="ja-JP" smtClean="0"/>
              <a:pPr>
                <a:defRPr/>
              </a:pPr>
              <a:t>20</a:t>
            </a:fld>
            <a:endParaRPr lang="fr-FR" altLang="ja-JP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4ED54C6-7A21-4447-BBB7-E6A3C3C593E4}" type="slidenum">
              <a:rPr lang="fr-FR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fr-FR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36679D-EC54-4893-82F4-2CA56BB06E1E}" type="slidenum">
              <a:rPr lang="fr-FR" altLang="ja-JP" smtClean="0"/>
              <a:pPr>
                <a:defRPr/>
              </a:pPr>
              <a:t>26</a:t>
            </a:fld>
            <a:endParaRPr lang="fr-FR" altLang="ja-JP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4ED54C6-7A21-4447-BBB7-E6A3C3C593E4}" type="slidenum">
              <a:rPr lang="fr-FR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fr-FR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36679D-EC54-4893-82F4-2CA56BB06E1E}" type="slidenum">
              <a:rPr lang="fr-FR" altLang="ja-JP" smtClean="0"/>
              <a:pPr>
                <a:defRPr/>
              </a:pPr>
              <a:t>38</a:t>
            </a:fld>
            <a:endParaRPr lang="fr-FR" altLang="ja-JP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51864-316C-4305-BCC1-5EC76DB36120}" type="slidenum">
              <a:rPr lang="fr-FR" smtClean="0">
                <a:solidFill>
                  <a:prstClr val="black"/>
                </a:solidFill>
              </a:rPr>
              <a:pPr/>
              <a:t>39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36679D-EC54-4893-82F4-2CA56BB06E1E}" type="slidenum">
              <a:rPr lang="fr-FR" altLang="ja-JP" smtClean="0"/>
              <a:pPr>
                <a:defRPr/>
              </a:pPr>
              <a:t>42</a:t>
            </a:fld>
            <a:endParaRPr lang="fr-FR" altLang="ja-JP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EA105F-2995-45DC-9225-94786671242E}" type="slidenum">
              <a:rPr lang="fr-FR" altLang="ja-JP"/>
              <a:pPr>
                <a:defRPr/>
              </a:pPr>
              <a:t>‹#›</a:t>
            </a:fld>
            <a:endParaRPr lang="fr-FR" altLang="ja-JP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7539038" y="188913"/>
            <a:ext cx="2084387" cy="5878512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1281113" y="188913"/>
            <a:ext cx="6105525" cy="5878512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D1F083-A663-4243-B69B-93DA823099AF}" type="slidenum">
              <a:rPr lang="fr-FR" altLang="ja-JP"/>
              <a:pPr>
                <a:defRPr/>
              </a:pPr>
              <a:t>‹#›</a:t>
            </a:fld>
            <a:endParaRPr lang="fr-FR" altLang="ja-JP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ytuł, tekst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81113" y="188913"/>
            <a:ext cx="8320087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1285875" y="1600200"/>
            <a:ext cx="4092575" cy="446722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530850" y="1600200"/>
            <a:ext cx="4092575" cy="446722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1325F-ABB9-4116-8E72-D64D28576EC9}" type="slidenum">
              <a:rPr lang="fr-FR" altLang="ja-JP"/>
              <a:pPr>
                <a:defRPr/>
              </a:pPr>
              <a:t>‹#›</a:t>
            </a:fld>
            <a:endParaRPr lang="fr-FR" altLang="ja-JP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95300" y="6245225"/>
            <a:ext cx="2311400" cy="476250"/>
          </a:xfrm>
          <a:prstGeom prst="rect">
            <a:avLst/>
          </a:prstGeom>
        </p:spPr>
        <p:txBody>
          <a:bodyPr/>
          <a:lstStyle/>
          <a:p>
            <a:fld id="{384E9331-0492-44D7-9BFF-E7CECE82E64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28/11/2010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384550" y="6245225"/>
            <a:ext cx="3136900" cy="476250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777CC-AFD3-4425-80FE-C48521B2E76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 8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re. Contenu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5029200" y="1600200"/>
            <a:ext cx="43815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5029200" y="3938588"/>
            <a:ext cx="43815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1754EB-CFCA-4DB4-AA4E-867B16BB1085}" type="slidenum">
              <a:rPr lang="fr-FR" altLang="ja-JP"/>
              <a:pPr>
                <a:defRPr/>
              </a:pPr>
              <a:t>‹#›</a:t>
            </a:fld>
            <a:endParaRPr lang="fr-FR" altLang="ja-JP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33DBA7-E5D4-42E0-856E-382EFD5EBD75}" type="slidenum">
              <a:rPr lang="fr-FR" altLang="ja-JP"/>
              <a:pPr>
                <a:defRPr/>
              </a:pPr>
              <a:t>‹#›</a:t>
            </a:fld>
            <a:endParaRPr lang="fr-FR" altLang="ja-JP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285875" y="1600200"/>
            <a:ext cx="4092575" cy="4467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530850" y="1600200"/>
            <a:ext cx="4092575" cy="4467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0E0857-EAEC-4B05-9D6B-30CBC2B0195F}" type="slidenum">
              <a:rPr lang="fr-FR" altLang="ja-JP"/>
              <a:pPr>
                <a:defRPr/>
              </a:pPr>
              <a:t>‹#›</a:t>
            </a:fld>
            <a:endParaRPr lang="fr-FR" altLang="ja-JP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AFA9E-34DA-489A-980B-327641F5A34D}" type="slidenum">
              <a:rPr lang="fr-FR" altLang="ja-JP"/>
              <a:pPr>
                <a:defRPr/>
              </a:pPr>
              <a:t>‹#›</a:t>
            </a:fld>
            <a:endParaRPr lang="fr-FR" altLang="ja-JP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C85260-EF7F-4E07-9D52-0E8B3D953F75}" type="slidenum">
              <a:rPr lang="fr-FR" altLang="ja-JP"/>
              <a:pPr>
                <a:defRPr/>
              </a:pPr>
              <a:t>‹#›</a:t>
            </a:fld>
            <a:endParaRPr lang="fr-FR" altLang="ja-JP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A579FB-12B6-465F-B986-62708B053CD7}" type="slidenum">
              <a:rPr lang="fr-FR" altLang="ja-JP"/>
              <a:pPr>
                <a:defRPr/>
              </a:pPr>
              <a:t>‹#›</a:t>
            </a:fld>
            <a:endParaRPr lang="fr-FR" altLang="ja-JP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3D1C5B-8CF7-4671-9D43-C7CD6BF33B23}" type="slidenum">
              <a:rPr lang="fr-FR" altLang="ja-JP"/>
              <a:pPr>
                <a:defRPr/>
              </a:pPr>
              <a:t>‹#›</a:t>
            </a:fld>
            <a:endParaRPr lang="fr-FR" altLang="ja-JP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D4E797-2CBD-480F-B591-8679A9F681A0}" type="slidenum">
              <a:rPr lang="fr-FR" altLang="ja-JP"/>
              <a:pPr>
                <a:defRPr/>
              </a:pPr>
              <a:t>‹#›</a:t>
            </a:fld>
            <a:endParaRPr lang="fr-FR" altLang="ja-JP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SilverBullet:Users:therezelefevre:Documents:1%20-%20ON%20THE%20GO%20[13]:1%20-%20DOSSIERS%20:SEB%20IDENTIT&#201;%20GROUPE:11&#176;%20CHARTE:01%20-%20CALAGES:PRES%20POWER%20PONT:CALAGE:IMPORTLOGO.jpg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81113" y="188913"/>
            <a:ext cx="83200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ja-JP" smtClean="0"/>
              <a:t>Cliquez et modifiez le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85875" y="1600200"/>
            <a:ext cx="833755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ja-JP" dirty="0" smtClean="0"/>
              <a:t>Cliquez pour modifier les styles du texte du masque</a:t>
            </a:r>
          </a:p>
          <a:p>
            <a:pPr lvl="1"/>
            <a:r>
              <a:rPr lang="fr-FR" altLang="ja-JP" dirty="0" smtClean="0"/>
              <a:t>Deuxième niveau</a:t>
            </a:r>
          </a:p>
          <a:p>
            <a:pPr lvl="2"/>
            <a:r>
              <a:rPr lang="fr-FR" altLang="ja-JP" dirty="0" smtClean="0"/>
              <a:t>Troisième niveau</a:t>
            </a:r>
          </a:p>
          <a:p>
            <a:pPr lvl="3"/>
            <a:r>
              <a:rPr lang="fr-FR" altLang="ja-JP" dirty="0" smtClean="0"/>
              <a:t>Quatrième niveau</a:t>
            </a:r>
          </a:p>
          <a:p>
            <a:pPr lvl="4"/>
            <a:r>
              <a:rPr lang="fr-FR" altLang="ja-JP" dirty="0" smtClean="0"/>
              <a:t>Cinquième niveau</a:t>
            </a:r>
            <a:endParaRPr lang="pl-PL" altLang="ja-JP" dirty="0" smtClean="0"/>
          </a:p>
          <a:p>
            <a:pPr lvl="4"/>
            <a:endParaRPr lang="fr-FR" altLang="ja-JP" dirty="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95400" y="62484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aseline="0" smtClean="0"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86200" y="6248400"/>
            <a:ext cx="313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aseline="0" smtClean="0"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43800" y="62484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 smtClean="0"/>
            </a:lvl1pPr>
          </a:lstStyle>
          <a:p>
            <a:pPr>
              <a:defRPr/>
            </a:pPr>
            <a:endParaRPr lang="fr-FR" altLang="ja-JP" dirty="0"/>
          </a:p>
        </p:txBody>
      </p:sp>
      <p:pic>
        <p:nvPicPr>
          <p:cNvPr id="1031" name="Picture 7" descr="SilverBullet:Users:therezelefevre:Documents:1 - ON THE GO [13]:1 - DOSSIERS :SEB IDENTITÉ GROUPE:11° CHARTE:01 - CALAGES:PRES POWER PONT:CALAGE:IMPORTLOGO.jpg"/>
          <p:cNvPicPr>
            <a:picLocks noChangeAspect="1" noChangeArrowheads="1"/>
          </p:cNvPicPr>
          <p:nvPr/>
        </p:nvPicPr>
        <p:blipFill>
          <a:blip r:embed="rId16" r:link="rId17" cstate="print"/>
          <a:srcRect/>
          <a:stretch>
            <a:fillRect/>
          </a:stretch>
        </p:blipFill>
        <p:spPr bwMode="auto">
          <a:xfrm>
            <a:off x="0" y="0"/>
            <a:ext cx="1201738" cy="162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8E858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8E8581"/>
          </a:solidFill>
          <a:latin typeface="Arial" charset="0"/>
          <a:ea typeface="ＭＳ Ｐゴシック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8E8581"/>
          </a:solidFill>
          <a:latin typeface="Arial" charset="0"/>
          <a:ea typeface="ＭＳ Ｐゴシック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8E8581"/>
          </a:solidFill>
          <a:latin typeface="Arial" charset="0"/>
          <a:ea typeface="ＭＳ Ｐゴシック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8E8581"/>
          </a:solidFill>
          <a:latin typeface="Arial" charset="0"/>
          <a:ea typeface="ＭＳ Ｐゴシック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8E8581"/>
          </a:solidFill>
          <a:latin typeface="Arial" charset="0"/>
          <a:ea typeface="ＭＳ Ｐゴシック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8E8581"/>
          </a:solidFill>
          <a:latin typeface="Arial" charset="0"/>
          <a:ea typeface="ＭＳ Ｐゴシック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8E8581"/>
          </a:solidFill>
          <a:latin typeface="Arial" charset="0"/>
          <a:ea typeface="ＭＳ Ｐゴシック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8E8581"/>
          </a:solidFill>
          <a:latin typeface="Arial" charset="0"/>
          <a:ea typeface="ＭＳ Ｐゴシック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E42518"/>
        </a:buClr>
        <a:buFont typeface="Wingdings" pitchFamily="2" charset="2"/>
        <a:buChar char="q"/>
        <a:defRPr sz="1600" b="1">
          <a:solidFill>
            <a:srgbClr val="8E858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E42518"/>
        </a:buClr>
        <a:buFont typeface="Wingdings 2" pitchFamily="18" charset="2"/>
        <a:buChar char="¡"/>
        <a:defRPr sz="1600">
          <a:solidFill>
            <a:srgbClr val="8E858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E42518"/>
        </a:buClr>
        <a:buFont typeface="Wingdings" pitchFamily="2" charset="2"/>
        <a:buChar char="Ø"/>
        <a:defRPr sz="1400">
          <a:solidFill>
            <a:srgbClr val="8E8581"/>
          </a:solidFill>
          <a:latin typeface="+mn-lt"/>
        </a:defRPr>
      </a:lvl3pPr>
      <a:lvl4pPr marL="1562100" indent="-228600" algn="l" rtl="0" eaLnBrk="0" fontAlgn="base" hangingPunct="0">
        <a:spcBef>
          <a:spcPct val="20000"/>
        </a:spcBef>
        <a:spcAft>
          <a:spcPct val="0"/>
        </a:spcAft>
        <a:buClr>
          <a:srgbClr val="E42518"/>
        </a:buClr>
        <a:buFont typeface="Arial" charset="0"/>
        <a:buChar char="–"/>
        <a:defRPr sz="1300">
          <a:solidFill>
            <a:srgbClr val="8E8581"/>
          </a:solidFill>
          <a:latin typeface="+mn-lt"/>
        </a:defRPr>
      </a:lvl4pPr>
      <a:lvl5pPr marL="1981200" indent="-228600" algn="l" rtl="0" eaLnBrk="0" fontAlgn="base" hangingPunct="0">
        <a:spcBef>
          <a:spcPct val="20000"/>
        </a:spcBef>
        <a:spcAft>
          <a:spcPct val="0"/>
        </a:spcAft>
        <a:buClr>
          <a:srgbClr val="E42518"/>
        </a:buClr>
        <a:buFont typeface="Arial" charset="0"/>
        <a:buChar char="»"/>
        <a:defRPr sz="1200">
          <a:solidFill>
            <a:srgbClr val="8E8581"/>
          </a:solidFill>
          <a:latin typeface="+mn-lt"/>
        </a:defRPr>
      </a:lvl5pPr>
      <a:lvl6pPr marL="2438400" indent="-228600" algn="l" rtl="0" fontAlgn="base">
        <a:spcBef>
          <a:spcPct val="20000"/>
        </a:spcBef>
        <a:spcAft>
          <a:spcPct val="0"/>
        </a:spcAft>
        <a:buClr>
          <a:srgbClr val="E42518"/>
        </a:buClr>
        <a:buFont typeface="Arial" charset="0"/>
        <a:buChar char="»"/>
        <a:defRPr sz="1200">
          <a:solidFill>
            <a:srgbClr val="8E8581"/>
          </a:solidFill>
          <a:latin typeface="+mn-lt"/>
        </a:defRPr>
      </a:lvl6pPr>
      <a:lvl7pPr marL="2895600" indent="-228600" algn="l" rtl="0" fontAlgn="base">
        <a:spcBef>
          <a:spcPct val="20000"/>
        </a:spcBef>
        <a:spcAft>
          <a:spcPct val="0"/>
        </a:spcAft>
        <a:buClr>
          <a:srgbClr val="E42518"/>
        </a:buClr>
        <a:buFont typeface="Arial" charset="0"/>
        <a:buChar char="»"/>
        <a:defRPr sz="1200">
          <a:solidFill>
            <a:srgbClr val="8E8581"/>
          </a:solidFill>
          <a:latin typeface="+mn-lt"/>
        </a:defRPr>
      </a:lvl7pPr>
      <a:lvl8pPr marL="3352800" indent="-228600" algn="l" rtl="0" fontAlgn="base">
        <a:spcBef>
          <a:spcPct val="20000"/>
        </a:spcBef>
        <a:spcAft>
          <a:spcPct val="0"/>
        </a:spcAft>
        <a:buClr>
          <a:srgbClr val="E42518"/>
        </a:buClr>
        <a:buFont typeface="Arial" charset="0"/>
        <a:buChar char="»"/>
        <a:defRPr sz="1200">
          <a:solidFill>
            <a:srgbClr val="8E8581"/>
          </a:solidFill>
          <a:latin typeface="+mn-lt"/>
        </a:defRPr>
      </a:lvl8pPr>
      <a:lvl9pPr marL="3810000" indent="-228600" algn="l" rtl="0" fontAlgn="base">
        <a:spcBef>
          <a:spcPct val="20000"/>
        </a:spcBef>
        <a:spcAft>
          <a:spcPct val="0"/>
        </a:spcAft>
        <a:buClr>
          <a:srgbClr val="E42518"/>
        </a:buClr>
        <a:buFont typeface="Arial" charset="0"/>
        <a:buChar char="»"/>
        <a:defRPr sz="1200">
          <a:solidFill>
            <a:srgbClr val="8E858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3.jpeg"/><Relationship Id="rId7" Type="http://schemas.openxmlformats.org/officeDocument/2006/relationships/image" Target="../media/image3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eneo.pl/showPicture.aspx?productID=104646&amp;pictureID=43aa79d4-c9c5-4426-8e0c-a1a048dfbf15_" TargetMode="External"/><Relationship Id="rId5" Type="http://schemas.openxmlformats.org/officeDocument/2006/relationships/image" Target="../media/image34.jpe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5.pn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2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9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3.png"/><Relationship Id="rId7" Type="http://schemas.openxmlformats.org/officeDocument/2006/relationships/image" Target="../media/image45.jpe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eneo.pl/showPicture.aspx?productID=1610299&amp;pictureID=993fa693-ae6b-49fe-8c44-ff808a8ecd6b_" TargetMode="External"/><Relationship Id="rId5" Type="http://schemas.openxmlformats.org/officeDocument/2006/relationships/image" Target="../media/image44.jpe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7.jpeg"/><Relationship Id="rId7" Type="http://schemas.openxmlformats.org/officeDocument/2006/relationships/image" Target="../media/image49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39.emf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tiff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gif"/><Relationship Id="rId13" Type="http://schemas.openxmlformats.org/officeDocument/2006/relationships/image" Target="../media/image53.jpeg"/><Relationship Id="rId3" Type="http://schemas.openxmlformats.org/officeDocument/2006/relationships/image" Target="../media/image59.jpeg"/><Relationship Id="rId7" Type="http://schemas.openxmlformats.org/officeDocument/2006/relationships/image" Target="../media/image56.tiff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11" Type="http://schemas.openxmlformats.org/officeDocument/2006/relationships/image" Target="../media/image66.jpeg"/><Relationship Id="rId5" Type="http://schemas.openxmlformats.org/officeDocument/2006/relationships/image" Target="../media/image61.jpeg"/><Relationship Id="rId10" Type="http://schemas.openxmlformats.org/officeDocument/2006/relationships/image" Target="../media/image65.jpeg"/><Relationship Id="rId4" Type="http://schemas.openxmlformats.org/officeDocument/2006/relationships/image" Target="../media/image60.jpeg"/><Relationship Id="rId9" Type="http://schemas.openxmlformats.org/officeDocument/2006/relationships/image" Target="../media/image64.jpeg"/><Relationship Id="rId14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tiff"/><Relationship Id="rId3" Type="http://schemas.openxmlformats.org/officeDocument/2006/relationships/image" Target="../media/image53.jpeg"/><Relationship Id="rId7" Type="http://schemas.openxmlformats.org/officeDocument/2006/relationships/image" Target="../media/image6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tiff"/><Relationship Id="rId4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53.jpeg"/><Relationship Id="rId7" Type="http://schemas.openxmlformats.org/officeDocument/2006/relationships/image" Target="../media/image7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10" Type="http://schemas.openxmlformats.org/officeDocument/2006/relationships/image" Target="../media/image75.png"/><Relationship Id="rId4" Type="http://schemas.openxmlformats.org/officeDocument/2006/relationships/image" Target="../media/image56.tiff"/><Relationship Id="rId9" Type="http://schemas.openxmlformats.org/officeDocument/2006/relationships/image" Target="../media/image7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jpeg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8.jpeg"/><Relationship Id="rId4" Type="http://schemas.openxmlformats.org/officeDocument/2006/relationships/image" Target="../media/image8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eg"/><Relationship Id="rId4" Type="http://schemas.openxmlformats.org/officeDocument/2006/relationships/image" Target="../media/image1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92.jpeg"/><Relationship Id="rId4" Type="http://schemas.openxmlformats.org/officeDocument/2006/relationships/image" Target="../media/image1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9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8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86.png"/><Relationship Id="rId4" Type="http://schemas.openxmlformats.org/officeDocument/2006/relationships/image" Target="../media/image9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88.jpeg"/><Relationship Id="rId4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13" Type="http://schemas.openxmlformats.org/officeDocument/2006/relationships/image" Target="../media/image106.jpeg"/><Relationship Id="rId18" Type="http://schemas.openxmlformats.org/officeDocument/2006/relationships/image" Target="../media/image111.png"/><Relationship Id="rId3" Type="http://schemas.openxmlformats.org/officeDocument/2006/relationships/image" Target="../media/image98.jpeg"/><Relationship Id="rId7" Type="http://schemas.openxmlformats.org/officeDocument/2006/relationships/image" Target="../media/image100.jpeg"/><Relationship Id="rId12" Type="http://schemas.openxmlformats.org/officeDocument/2006/relationships/image" Target="../media/image105.jpeg"/><Relationship Id="rId17" Type="http://schemas.openxmlformats.org/officeDocument/2006/relationships/image" Target="../media/image110.jpeg"/><Relationship Id="rId2" Type="http://schemas.openxmlformats.org/officeDocument/2006/relationships/image" Target="../media/image97.jpeg"/><Relationship Id="rId16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11" Type="http://schemas.openxmlformats.org/officeDocument/2006/relationships/image" Target="../media/image104.jpeg"/><Relationship Id="rId5" Type="http://schemas.openxmlformats.org/officeDocument/2006/relationships/image" Target="../media/image99.jpeg"/><Relationship Id="rId15" Type="http://schemas.openxmlformats.org/officeDocument/2006/relationships/image" Target="../media/image108.jpeg"/><Relationship Id="rId10" Type="http://schemas.openxmlformats.org/officeDocument/2006/relationships/image" Target="../media/image103.jpeg"/><Relationship Id="rId4" Type="http://schemas.openxmlformats.org/officeDocument/2006/relationships/hyperlink" Target="http://images.google.fr/imgres?imgurl=http://www.recipe.com/images/strawberry-banana-smoothies-R087890-l.jpg&amp;imgrefurl=http://www.recipe.com/strawberry-banana-smoothies/&amp;usg=__7kON5vAcuSxIAp9w-3ezxHF_0DY=&amp;h=267&amp;w=200&amp;sz=14&amp;hl=fr&amp;start=149&amp;tbnid=22ud5VLed7li6M:&amp;tbnh=113&amp;tbnw=85&amp;prev=/images?q=smoothies&amp;gbv=2&amp;ndsp=20&amp;hl=fr&amp;sa=N&amp;start=140" TargetMode="External"/><Relationship Id="rId9" Type="http://schemas.openxmlformats.org/officeDocument/2006/relationships/image" Target="../media/image102.jpeg"/><Relationship Id="rId14" Type="http://schemas.openxmlformats.org/officeDocument/2006/relationships/image" Target="../media/image10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113.jpeg"/><Relationship Id="rId4" Type="http://schemas.openxmlformats.org/officeDocument/2006/relationships/image" Target="../media/image11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jpeg"/><Relationship Id="rId5" Type="http://schemas.openxmlformats.org/officeDocument/2006/relationships/image" Target="../media/image117.jpeg"/><Relationship Id="rId4" Type="http://schemas.openxmlformats.org/officeDocument/2006/relationships/image" Target="../media/image115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3" Type="http://schemas.openxmlformats.org/officeDocument/2006/relationships/image" Target="../media/image15.png"/><Relationship Id="rId7" Type="http://schemas.openxmlformats.org/officeDocument/2006/relationships/image" Target="../media/image1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eg"/><Relationship Id="rId5" Type="http://schemas.openxmlformats.org/officeDocument/2006/relationships/image" Target="../media/image118.jpeg"/><Relationship Id="rId4" Type="http://schemas.openxmlformats.org/officeDocument/2006/relationships/image" Target="../media/image115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image" Target="../media/image15.png"/><Relationship Id="rId7" Type="http://schemas.openxmlformats.org/officeDocument/2006/relationships/image" Target="../media/image1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eg"/><Relationship Id="rId5" Type="http://schemas.openxmlformats.org/officeDocument/2006/relationships/image" Target="../media/image118.jpeg"/><Relationship Id="rId4" Type="http://schemas.openxmlformats.org/officeDocument/2006/relationships/image" Target="../media/image115.jpeg"/><Relationship Id="rId9" Type="http://schemas.openxmlformats.org/officeDocument/2006/relationships/image" Target="../media/image12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jpeg"/><Relationship Id="rId4" Type="http://schemas.openxmlformats.org/officeDocument/2006/relationships/image" Target="../media/image1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29.emf"/><Relationship Id="rId7" Type="http://schemas.openxmlformats.org/officeDocument/2006/relationships/image" Target="../media/image133.png"/><Relationship Id="rId12" Type="http://schemas.openxmlformats.org/officeDocument/2006/relationships/image" Target="../media/image15.png"/><Relationship Id="rId2" Type="http://schemas.openxmlformats.org/officeDocument/2006/relationships/image" Target="../media/image12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png"/><Relationship Id="rId11" Type="http://schemas.openxmlformats.org/officeDocument/2006/relationships/image" Target="../media/image127.png"/><Relationship Id="rId5" Type="http://schemas.openxmlformats.org/officeDocument/2006/relationships/image" Target="../media/image131.jpeg"/><Relationship Id="rId10" Type="http://schemas.openxmlformats.org/officeDocument/2006/relationships/image" Target="../media/image136.png"/><Relationship Id="rId4" Type="http://schemas.openxmlformats.org/officeDocument/2006/relationships/image" Target="../media/image130.emf"/><Relationship Id="rId9" Type="http://schemas.openxmlformats.org/officeDocument/2006/relationships/image" Target="../media/image13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8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39.jpeg"/><Relationship Id="rId4" Type="http://schemas.openxmlformats.org/officeDocument/2006/relationships/image" Target="../media/image8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39.jpeg"/><Relationship Id="rId4" Type="http://schemas.openxmlformats.org/officeDocument/2006/relationships/image" Target="../media/image8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emf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jpeg"/><Relationship Id="rId3" Type="http://schemas.openxmlformats.org/officeDocument/2006/relationships/image" Target="../media/image144.jpeg"/><Relationship Id="rId7" Type="http://schemas.openxmlformats.org/officeDocument/2006/relationships/image" Target="../media/image14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jpeg"/><Relationship Id="rId13" Type="http://schemas.openxmlformats.org/officeDocument/2006/relationships/image" Target="../media/image117.jpeg"/><Relationship Id="rId3" Type="http://schemas.openxmlformats.org/officeDocument/2006/relationships/image" Target="../media/image144.jpeg"/><Relationship Id="rId7" Type="http://schemas.openxmlformats.org/officeDocument/2006/relationships/image" Target="../media/image147.jpeg"/><Relationship Id="rId12" Type="http://schemas.openxmlformats.org/officeDocument/2006/relationships/image" Target="../media/image5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jpeg"/><Relationship Id="rId11" Type="http://schemas.openxmlformats.org/officeDocument/2006/relationships/image" Target="../media/image56.tiff"/><Relationship Id="rId5" Type="http://schemas.openxmlformats.org/officeDocument/2006/relationships/image" Target="../media/image145.jpeg"/><Relationship Id="rId10" Type="http://schemas.openxmlformats.org/officeDocument/2006/relationships/image" Target="../media/image39.emf"/><Relationship Id="rId4" Type="http://schemas.openxmlformats.org/officeDocument/2006/relationships/image" Target="../media/image150.jpeg"/><Relationship Id="rId9" Type="http://schemas.openxmlformats.org/officeDocument/2006/relationships/image" Target="../media/image15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jpeg"/><Relationship Id="rId3" Type="http://schemas.openxmlformats.org/officeDocument/2006/relationships/image" Target="../media/image144.jpeg"/><Relationship Id="rId7" Type="http://schemas.openxmlformats.org/officeDocument/2006/relationships/image" Target="../media/image142.emf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jpeg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Relationship Id="rId9" Type="http://schemas.openxmlformats.org/officeDocument/2006/relationships/image" Target="../media/image161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6.jpeg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8.jpeg"/><Relationship Id="rId4" Type="http://schemas.openxmlformats.org/officeDocument/2006/relationships/image" Target="../media/image16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4.jpeg"/><Relationship Id="rId4" Type="http://schemas.openxmlformats.org/officeDocument/2006/relationships/image" Target="../media/image16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3"/>
          <p:cNvSpPr>
            <a:spLocks noChangeArrowheads="1"/>
          </p:cNvSpPr>
          <p:nvPr/>
        </p:nvSpPr>
        <p:spPr bwMode="auto">
          <a:xfrm>
            <a:off x="9410700" y="6391275"/>
            <a:ext cx="150813" cy="150813"/>
          </a:xfrm>
          <a:prstGeom prst="rect">
            <a:avLst/>
          </a:prstGeom>
          <a:solidFill>
            <a:srgbClr val="830628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l-PL" dirty="0"/>
          </a:p>
        </p:txBody>
      </p:sp>
      <p:sp>
        <p:nvSpPr>
          <p:cNvPr id="2051" name="Rectangle 38"/>
          <p:cNvSpPr>
            <a:spLocks noChangeArrowheads="1"/>
          </p:cNvSpPr>
          <p:nvPr/>
        </p:nvSpPr>
        <p:spPr bwMode="auto">
          <a:xfrm>
            <a:off x="0" y="3124200"/>
            <a:ext cx="1843088" cy="685800"/>
          </a:xfrm>
          <a:prstGeom prst="rect">
            <a:avLst/>
          </a:prstGeom>
          <a:solidFill>
            <a:srgbClr val="BCB1AB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l-PL" dirty="0"/>
          </a:p>
        </p:txBody>
      </p:sp>
      <p:sp>
        <p:nvSpPr>
          <p:cNvPr id="2053" name="Rectangle 43"/>
          <p:cNvSpPr>
            <a:spLocks noChangeArrowheads="1"/>
          </p:cNvSpPr>
          <p:nvPr/>
        </p:nvSpPr>
        <p:spPr bwMode="auto">
          <a:xfrm>
            <a:off x="0" y="4584700"/>
            <a:ext cx="1843088" cy="152400"/>
          </a:xfrm>
          <a:prstGeom prst="rect">
            <a:avLst/>
          </a:prstGeom>
          <a:solidFill>
            <a:srgbClr val="8D7D74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l-PL" dirty="0"/>
          </a:p>
        </p:txBody>
      </p:sp>
      <p:sp>
        <p:nvSpPr>
          <p:cNvPr id="2054" name="Text Box 46"/>
          <p:cNvSpPr txBox="1">
            <a:spLocks noChangeArrowheads="1"/>
          </p:cNvSpPr>
          <p:nvPr/>
        </p:nvSpPr>
        <p:spPr bwMode="auto">
          <a:xfrm>
            <a:off x="1871663" y="2474913"/>
            <a:ext cx="5695950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>
              <a:lnSpc>
                <a:spcPct val="90000"/>
              </a:lnSpc>
            </a:pPr>
            <a:r>
              <a:rPr lang="fr-FR" altLang="ja-JP" sz="1300" baseline="0">
                <a:solidFill>
                  <a:srgbClr val="8D7D74"/>
                </a:solidFill>
                <a:latin typeface="Verdana" pitchFamily="34" charset="0"/>
              </a:rPr>
              <a:t>ALL-CLAD ARNO CALOR KRUPS LAGOSTINA</a:t>
            </a:r>
          </a:p>
          <a:p>
            <a:pPr algn="l">
              <a:lnSpc>
                <a:spcPct val="90000"/>
              </a:lnSpc>
            </a:pPr>
            <a:r>
              <a:rPr lang="fr-FR" altLang="ja-JP" sz="1300" baseline="0">
                <a:solidFill>
                  <a:srgbClr val="8D7D74"/>
                </a:solidFill>
                <a:latin typeface="Verdana" pitchFamily="34" charset="0"/>
              </a:rPr>
              <a:t>MOULINEX ROWENTA SEB TEFAL</a:t>
            </a:r>
          </a:p>
        </p:txBody>
      </p:sp>
      <p:pic>
        <p:nvPicPr>
          <p:cNvPr id="2055" name="Picture 49" descr="Frise_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819275" cy="312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50" descr="Frise_imagesvs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16100" y="914400"/>
            <a:ext cx="8085138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42"/>
          <p:cNvSpPr txBox="1">
            <a:spLocks noChangeArrowheads="1"/>
          </p:cNvSpPr>
          <p:nvPr/>
        </p:nvSpPr>
        <p:spPr bwMode="auto">
          <a:xfrm>
            <a:off x="1835150" y="4525963"/>
            <a:ext cx="5695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80000"/>
              </a:lnSpc>
              <a:spcBef>
                <a:spcPct val="50000"/>
              </a:spcBef>
            </a:pPr>
            <a:r>
              <a:rPr lang="pl-PL" altLang="ja-JP" sz="2000" b="1" baseline="0" dirty="0" smtClean="0">
                <a:solidFill>
                  <a:srgbClr val="8D7D74"/>
                </a:solidFill>
                <a:latin typeface="Tahoma" pitchFamily="34" charset="0"/>
              </a:rPr>
              <a:t>FOOD PREPARATION &amp; HOME COMFORT </a:t>
            </a:r>
            <a:endParaRPr lang="fr-FR" altLang="ja-JP" sz="2000" baseline="0" dirty="0">
              <a:solidFill>
                <a:schemeClr val="bg2"/>
              </a:solidFill>
              <a:latin typeface="Tahoma" pitchFamily="34" charset="0"/>
            </a:endParaRPr>
          </a:p>
        </p:txBody>
      </p:sp>
      <p:sp>
        <p:nvSpPr>
          <p:cNvPr id="12" name="Rectangle 47"/>
          <p:cNvSpPr>
            <a:spLocks noChangeArrowheads="1"/>
          </p:cNvSpPr>
          <p:nvPr/>
        </p:nvSpPr>
        <p:spPr bwMode="auto">
          <a:xfrm>
            <a:off x="1857375" y="2955925"/>
            <a:ext cx="76327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1" hangingPunct="1"/>
            <a:r>
              <a:rPr lang="pl-PL" altLang="ja-JP" sz="2800" b="1" baseline="0" dirty="0" smtClean="0">
                <a:solidFill>
                  <a:srgbClr val="8D7D74"/>
                </a:solidFill>
                <a:latin typeface="Tahoma" pitchFamily="34" charset="0"/>
              </a:rPr>
              <a:t>Nowości I połowa 2011</a:t>
            </a:r>
            <a:endParaRPr lang="fr-FR" altLang="ja-JP" sz="2800" b="1" baseline="0" dirty="0">
              <a:solidFill>
                <a:srgbClr val="8E8581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ChangeArrowheads="1"/>
          </p:cNvSpPr>
          <p:nvPr/>
        </p:nvSpPr>
        <p:spPr bwMode="auto">
          <a:xfrm>
            <a:off x="1281113" y="115888"/>
            <a:ext cx="83200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1" hangingPunct="1"/>
            <a:endParaRPr lang="pl-PL" b="1" i="1" baseline="0" dirty="0">
              <a:solidFill>
                <a:srgbClr val="969696"/>
              </a:solidFill>
              <a:cs typeface="Arial" charset="0"/>
            </a:endParaRPr>
          </a:p>
        </p:txBody>
      </p:sp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1281113" y="981075"/>
            <a:ext cx="58020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  <a:buFontTx/>
              <a:buChar char="■"/>
            </a:pPr>
            <a:r>
              <a:rPr lang="pl-PL" sz="2000" baseline="0" dirty="0">
                <a:solidFill>
                  <a:srgbClr val="969696"/>
                </a:solidFill>
                <a:latin typeface="Helvetica" pitchFamily="34" charset="0"/>
                <a:cs typeface="Arial" charset="0"/>
              </a:rPr>
              <a:t> </a:t>
            </a:r>
            <a:r>
              <a:rPr lang="pl-PL" sz="2000" baseline="0" dirty="0" err="1" smtClean="0">
                <a:solidFill>
                  <a:srgbClr val="969696"/>
                </a:solidFill>
                <a:cs typeface="Arial" charset="0"/>
              </a:rPr>
              <a:t>Masterchef</a:t>
            </a:r>
            <a:r>
              <a:rPr lang="pl-PL" sz="2000" baseline="0" dirty="0" smtClean="0">
                <a:solidFill>
                  <a:srgbClr val="969696"/>
                </a:solidFill>
                <a:cs typeface="Arial" charset="0"/>
              </a:rPr>
              <a:t> 5000   FP517 </a:t>
            </a:r>
            <a:endParaRPr lang="pl-PL" sz="1800" b="1" baseline="0" dirty="0">
              <a:solidFill>
                <a:srgbClr val="C00000"/>
              </a:solidFill>
              <a:latin typeface="Arial Rounded MT Bold" pitchFamily="34" charset="0"/>
              <a:cs typeface="Arial" charset="0"/>
            </a:endParaRPr>
          </a:p>
        </p:txBody>
      </p:sp>
      <p:pic>
        <p:nvPicPr>
          <p:cNvPr id="6" name="Picture 2" descr="LogoB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78722" y="191069"/>
            <a:ext cx="2549857" cy="476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4" name="Picture 2" descr="C:\Documents and Settings\mjarzab\Pulpit\FP517\MO-FOOD_PROCESSORS-MASTERCHEF_5000-FP517D-107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61062"/>
            <a:ext cx="2701619" cy="3671248"/>
          </a:xfrm>
          <a:prstGeom prst="rect">
            <a:avLst/>
          </a:prstGeom>
          <a:noFill/>
        </p:spPr>
      </p:pic>
      <p:pic>
        <p:nvPicPr>
          <p:cNvPr id="7" name="Picture 8" descr="PS SIROCCO hachoir rge"/>
          <p:cNvPicPr>
            <a:picLocks noChangeAspect="1" noChangeArrowheads="1"/>
          </p:cNvPicPr>
          <p:nvPr/>
        </p:nvPicPr>
        <p:blipFill>
          <a:blip r:embed="rId4" cstate="print"/>
          <a:srcRect l="11836" r="2380" b="44824"/>
          <a:stretch>
            <a:fillRect/>
          </a:stretch>
        </p:blipFill>
        <p:spPr bwMode="auto">
          <a:xfrm>
            <a:off x="2635184" y="3084395"/>
            <a:ext cx="2714739" cy="2479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5" descr="FP6555"/>
          <p:cNvPicPr>
            <a:picLocks noChangeAspect="1" noChangeArrowheads="1"/>
          </p:cNvPicPr>
          <p:nvPr/>
        </p:nvPicPr>
        <p:blipFill>
          <a:blip r:embed="rId5" cstate="print"/>
          <a:srcRect l="17513" t="7195" r="10124" b="7195"/>
          <a:stretch>
            <a:fillRect/>
          </a:stretch>
        </p:blipFill>
        <p:spPr bwMode="auto">
          <a:xfrm>
            <a:off x="5554637" y="2856199"/>
            <a:ext cx="2528248" cy="2991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2335733" y="1832900"/>
            <a:ext cx="4106010" cy="420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latin typeface="+mj-lt"/>
              </a:rPr>
              <a:t>+ </a:t>
            </a:r>
            <a:r>
              <a:rPr lang="pl-PL" sz="3200" b="1" dirty="0" smtClean="0">
                <a:solidFill>
                  <a:srgbClr val="FF0000"/>
                </a:solidFill>
                <a:latin typeface="+mj-lt"/>
              </a:rPr>
              <a:t> Maszynka do mięsa</a:t>
            </a:r>
            <a:endParaRPr lang="fr-FR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842946" y="2061523"/>
            <a:ext cx="58020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</a:pPr>
            <a:r>
              <a:rPr lang="pl-PL" sz="1800" baseline="0" dirty="0" smtClean="0">
                <a:solidFill>
                  <a:srgbClr val="969696"/>
                </a:solidFill>
                <a:cs typeface="Arial" charset="0"/>
              </a:rPr>
              <a:t> </a:t>
            </a:r>
            <a:endParaRPr lang="pl-PL" sz="1800" b="1" baseline="0" dirty="0">
              <a:solidFill>
                <a:srgbClr val="C00000"/>
              </a:solidFill>
              <a:latin typeface="Arial Rounded MT Bold" pitchFamily="34" charset="0"/>
              <a:cs typeface="Arial" charset="0"/>
            </a:endParaRPr>
          </a:p>
        </p:txBody>
      </p:sp>
      <p:pic>
        <p:nvPicPr>
          <p:cNvPr id="13" name="Picture 15" descr="robot2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4315" y="3521121"/>
            <a:ext cx="1255594" cy="1837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Strzałka w prawo 13"/>
          <p:cNvSpPr/>
          <p:nvPr/>
        </p:nvSpPr>
        <p:spPr bwMode="auto">
          <a:xfrm>
            <a:off x="2088107" y="4326340"/>
            <a:ext cx="600502" cy="35484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3000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sp>
        <p:nvSpPr>
          <p:cNvPr id="15" name="Strzałka w prawo 14"/>
          <p:cNvSpPr/>
          <p:nvPr/>
        </p:nvSpPr>
        <p:spPr bwMode="auto">
          <a:xfrm>
            <a:off x="5243014" y="4287671"/>
            <a:ext cx="600502" cy="35484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3000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sp>
        <p:nvSpPr>
          <p:cNvPr id="17" name="Strzałka w prawo 16"/>
          <p:cNvSpPr/>
          <p:nvPr/>
        </p:nvSpPr>
        <p:spPr bwMode="auto">
          <a:xfrm>
            <a:off x="7879306" y="4289946"/>
            <a:ext cx="600502" cy="35484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3000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2115403" y="1747625"/>
            <a:ext cx="125559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</a:pPr>
            <a:r>
              <a:rPr lang="pl-PL" sz="2000" baseline="0" dirty="0" smtClean="0">
                <a:solidFill>
                  <a:srgbClr val="969696"/>
                </a:solidFill>
                <a:latin typeface="Helvetica" pitchFamily="34" charset="0"/>
                <a:cs typeface="Arial" charset="0"/>
              </a:rPr>
              <a:t>FP517</a:t>
            </a:r>
            <a:endParaRPr lang="pl-PL" sz="1800" b="1" baseline="0" dirty="0">
              <a:solidFill>
                <a:srgbClr val="C00000"/>
              </a:solidFill>
              <a:latin typeface="Arial Rounded MT Bold" pitchFamily="34" charset="0"/>
              <a:cs typeface="Arial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/>
          <p:cNvSpPr>
            <a:spLocks noChangeArrowheads="1"/>
          </p:cNvSpPr>
          <p:nvPr/>
        </p:nvSpPr>
        <p:spPr bwMode="auto">
          <a:xfrm>
            <a:off x="1281113" y="115888"/>
            <a:ext cx="83200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1" hangingPunct="1"/>
            <a:endParaRPr lang="pl-PL" i="1" baseline="0" dirty="0">
              <a:solidFill>
                <a:srgbClr val="969696"/>
              </a:solidFill>
              <a:cs typeface="Arial" charset="0"/>
            </a:endParaRPr>
          </a:p>
        </p:txBody>
      </p:sp>
      <p:sp>
        <p:nvSpPr>
          <p:cNvPr id="30723" name="Text Box 5"/>
          <p:cNvSpPr txBox="1">
            <a:spLocks noChangeArrowheads="1"/>
          </p:cNvSpPr>
          <p:nvPr/>
        </p:nvSpPr>
        <p:spPr bwMode="auto">
          <a:xfrm>
            <a:off x="1281113" y="981075"/>
            <a:ext cx="51133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  <a:buFontTx/>
              <a:buChar char="■"/>
            </a:pPr>
            <a:r>
              <a:rPr lang="pl-PL" sz="2000" baseline="0" dirty="0">
                <a:solidFill>
                  <a:srgbClr val="969696"/>
                </a:solidFill>
                <a:latin typeface="Helvetica" pitchFamily="34" charset="0"/>
                <a:cs typeface="Arial" charset="0"/>
              </a:rPr>
              <a:t> </a:t>
            </a:r>
            <a:r>
              <a:rPr lang="pl-PL" sz="2000" b="1" baseline="0" dirty="0" err="1">
                <a:solidFill>
                  <a:srgbClr val="969696"/>
                </a:solidFill>
                <a:cs typeface="Arial" charset="0"/>
              </a:rPr>
              <a:t>Masterchef</a:t>
            </a:r>
            <a:r>
              <a:rPr lang="pl-PL" sz="2000" b="1" baseline="0" dirty="0">
                <a:solidFill>
                  <a:srgbClr val="969696"/>
                </a:solidFill>
                <a:cs typeface="Arial" charset="0"/>
              </a:rPr>
              <a:t> </a:t>
            </a: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5000 </a:t>
            </a:r>
            <a:endParaRPr lang="pl-PL" sz="1800" b="1" baseline="0" dirty="0">
              <a:solidFill>
                <a:srgbClr val="969696"/>
              </a:solidFill>
              <a:latin typeface="Arial Rounded MT Bold" pitchFamily="34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6953" y="5295332"/>
            <a:ext cx="23927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pl-PL" sz="3600" kern="1200" dirty="0" smtClean="0">
                <a:solidFill>
                  <a:schemeClr val="bg1">
                    <a:lumMod val="65000"/>
                  </a:schemeClr>
                </a:solidFill>
                <a:latin typeface="+mj-lt"/>
                <a:ea typeface="ＭＳ Ｐゴシック" pitchFamily="-108" charset="-128"/>
                <a:cs typeface="+mn-cs"/>
              </a:rPr>
              <a:t>Misa o pojemności</a:t>
            </a:r>
            <a:r>
              <a:rPr lang="pl-PL" sz="3600" kern="1200" baseline="0" dirty="0" smtClean="0">
                <a:solidFill>
                  <a:schemeClr val="bg1">
                    <a:lumMod val="65000"/>
                  </a:schemeClr>
                </a:solidFill>
                <a:latin typeface="+mj-lt"/>
                <a:ea typeface="ＭＳ Ｐゴシック" pitchFamily="-108" charset="-128"/>
                <a:cs typeface="+mn-cs"/>
              </a:rPr>
              <a:t> </a:t>
            </a:r>
            <a:r>
              <a:rPr lang="pl-PL" sz="3600" kern="1200" dirty="0" smtClean="0">
                <a:solidFill>
                  <a:schemeClr val="bg1">
                    <a:lumMod val="65000"/>
                  </a:schemeClr>
                </a:solidFill>
                <a:latin typeface="+mj-lt"/>
                <a:ea typeface="ＭＳ Ｐゴシック" pitchFamily="-108" charset="-128"/>
                <a:cs typeface="+mn-cs"/>
              </a:rPr>
              <a:t>2,2l</a:t>
            </a:r>
            <a:endParaRPr lang="en-US" sz="3600" kern="1200" dirty="0">
              <a:solidFill>
                <a:schemeClr val="bg1">
                  <a:lumMod val="65000"/>
                </a:schemeClr>
              </a:solidFill>
              <a:latin typeface="+mj-lt"/>
              <a:ea typeface="+mn-ea"/>
              <a:cs typeface="+mn-cs"/>
            </a:endParaRPr>
          </a:p>
        </p:txBody>
      </p:sp>
      <p:pic>
        <p:nvPicPr>
          <p:cNvPr id="12" name="Picture 2" descr="LogoB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78722" y="191069"/>
            <a:ext cx="2549857" cy="476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65812" y="2553615"/>
            <a:ext cx="2348134" cy="2195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1374" y="2506544"/>
            <a:ext cx="2425962" cy="2147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1198" y="2497540"/>
            <a:ext cx="2340088" cy="2265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Prostokąt 15"/>
          <p:cNvSpPr/>
          <p:nvPr/>
        </p:nvSpPr>
        <p:spPr>
          <a:xfrm>
            <a:off x="3508735" y="5221518"/>
            <a:ext cx="2754280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400"/>
              </a:lnSpc>
              <a:spcBef>
                <a:spcPct val="50000"/>
              </a:spcBef>
              <a:buClr>
                <a:srgbClr val="CE1111"/>
              </a:buClr>
            </a:pPr>
            <a:r>
              <a:rPr lang="pl-PL" baseline="0" dirty="0" err="1" smtClean="0">
                <a:solidFill>
                  <a:schemeClr val="bg1">
                    <a:lumMod val="65000"/>
                  </a:schemeClr>
                </a:solidFill>
                <a:cs typeface="Arial" charset="0"/>
              </a:rPr>
              <a:t>Blender</a:t>
            </a:r>
            <a:r>
              <a:rPr lang="pl-PL" baseline="0" dirty="0" smtClean="0">
                <a:solidFill>
                  <a:schemeClr val="bg1">
                    <a:lumMod val="65000"/>
                  </a:schemeClr>
                </a:solidFill>
                <a:cs typeface="Arial" charset="0"/>
              </a:rPr>
              <a:t> </a:t>
            </a:r>
          </a:p>
          <a:p>
            <a:pPr algn="ctr">
              <a:lnSpc>
                <a:spcPts val="2400"/>
              </a:lnSpc>
              <a:spcBef>
                <a:spcPct val="50000"/>
              </a:spcBef>
              <a:buClr>
                <a:srgbClr val="CE1111"/>
              </a:buClr>
            </a:pPr>
            <a:r>
              <a:rPr lang="pl-PL" baseline="0" dirty="0" smtClean="0">
                <a:solidFill>
                  <a:schemeClr val="bg1">
                    <a:lumMod val="65000"/>
                  </a:schemeClr>
                </a:solidFill>
                <a:cs typeface="Arial" charset="0"/>
              </a:rPr>
              <a:t>o pojemności 1,25l</a:t>
            </a:r>
          </a:p>
        </p:txBody>
      </p:sp>
      <p:sp>
        <p:nvSpPr>
          <p:cNvPr id="17" name="Prostokąt 16"/>
          <p:cNvSpPr/>
          <p:nvPr/>
        </p:nvSpPr>
        <p:spPr>
          <a:xfrm>
            <a:off x="6172323" y="5169200"/>
            <a:ext cx="34841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ts val="2400"/>
              </a:lnSpc>
              <a:spcBef>
                <a:spcPct val="50000"/>
              </a:spcBef>
              <a:buClr>
                <a:srgbClr val="CE1111"/>
              </a:buClr>
            </a:pPr>
            <a:r>
              <a:rPr lang="pl-PL" baseline="0" dirty="0" smtClean="0">
                <a:solidFill>
                  <a:schemeClr val="bg1">
                    <a:lumMod val="65000"/>
                  </a:schemeClr>
                </a:solidFill>
                <a:cs typeface="Arial" charset="0"/>
              </a:rPr>
              <a:t>Wyciskarka do cytrusów</a:t>
            </a: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3725839" y="983351"/>
            <a:ext cx="140799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</a:pPr>
            <a:r>
              <a:rPr lang="pl-PL" sz="2000" b="1" baseline="0" dirty="0" smtClean="0">
                <a:solidFill>
                  <a:srgbClr val="969696"/>
                </a:solidFill>
                <a:latin typeface="Helvetica" pitchFamily="34" charset="0"/>
                <a:cs typeface="Arial" charset="0"/>
              </a:rPr>
              <a:t>FP517</a:t>
            </a:r>
            <a:endParaRPr lang="pl-PL" sz="1800" b="1" baseline="0" dirty="0">
              <a:solidFill>
                <a:srgbClr val="C00000"/>
              </a:solidFill>
              <a:latin typeface="Arial Rounded MT Bold" pitchFamily="34" charset="0"/>
              <a:cs typeface="Arial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/>
          <p:cNvSpPr>
            <a:spLocks noChangeArrowheads="1"/>
          </p:cNvSpPr>
          <p:nvPr/>
        </p:nvSpPr>
        <p:spPr bwMode="auto">
          <a:xfrm>
            <a:off x="1281113" y="115888"/>
            <a:ext cx="83200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1" hangingPunct="1"/>
            <a:endParaRPr lang="pl-PL" i="1" baseline="0" dirty="0">
              <a:solidFill>
                <a:srgbClr val="969696"/>
              </a:solidFill>
              <a:cs typeface="Arial" charset="0"/>
            </a:endParaRPr>
          </a:p>
        </p:txBody>
      </p:sp>
      <p:sp>
        <p:nvSpPr>
          <p:cNvPr id="30723" name="Text Box 5"/>
          <p:cNvSpPr txBox="1">
            <a:spLocks noChangeArrowheads="1"/>
          </p:cNvSpPr>
          <p:nvPr/>
        </p:nvSpPr>
        <p:spPr bwMode="auto">
          <a:xfrm>
            <a:off x="1281113" y="981075"/>
            <a:ext cx="51133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  <a:buFontTx/>
              <a:buChar char="■"/>
            </a:pPr>
            <a:r>
              <a:rPr lang="pl-PL" sz="2000" baseline="0" dirty="0">
                <a:solidFill>
                  <a:srgbClr val="969696"/>
                </a:solidFill>
                <a:latin typeface="Helvetica" pitchFamily="34" charset="0"/>
                <a:cs typeface="Arial" charset="0"/>
              </a:rPr>
              <a:t> </a:t>
            </a:r>
            <a:r>
              <a:rPr lang="pl-PL" sz="2000" b="1" baseline="0" dirty="0" err="1">
                <a:solidFill>
                  <a:srgbClr val="969696"/>
                </a:solidFill>
                <a:cs typeface="Arial" charset="0"/>
              </a:rPr>
              <a:t>Masterchef</a:t>
            </a:r>
            <a:r>
              <a:rPr lang="pl-PL" sz="2000" b="1" baseline="0" dirty="0">
                <a:solidFill>
                  <a:srgbClr val="969696"/>
                </a:solidFill>
                <a:cs typeface="Arial" charset="0"/>
              </a:rPr>
              <a:t> </a:t>
            </a: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5000 </a:t>
            </a:r>
            <a:endParaRPr lang="pl-PL" sz="1800" b="1" baseline="0" dirty="0">
              <a:solidFill>
                <a:srgbClr val="969696"/>
              </a:solidFill>
              <a:latin typeface="Arial Rounded MT Bold" pitchFamily="34" charset="0"/>
              <a:cs typeface="Arial" charset="0"/>
            </a:endParaRPr>
          </a:p>
        </p:txBody>
      </p:sp>
      <p:sp>
        <p:nvSpPr>
          <p:cNvPr id="10" name="ZoneTexte 18"/>
          <p:cNvSpPr txBox="1"/>
          <p:nvPr/>
        </p:nvSpPr>
        <p:spPr>
          <a:xfrm>
            <a:off x="6059485" y="5022375"/>
            <a:ext cx="38465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800" b="1" kern="0" baseline="0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+mn-ea"/>
              </a:rPr>
              <a:t>Miejsce na akcesoria wewnątrz misy</a:t>
            </a:r>
            <a:endParaRPr lang="pl-PL" sz="1800" b="1" kern="0" baseline="0" dirty="0">
              <a:solidFill>
                <a:schemeClr val="bg1">
                  <a:lumMod val="65000"/>
                </a:schemeClr>
              </a:solidFill>
              <a:latin typeface="Calibri" pitchFamily="34" charset="0"/>
              <a:ea typeface="+mn-ea"/>
            </a:endParaRPr>
          </a:p>
        </p:txBody>
      </p:sp>
      <p:pic>
        <p:nvPicPr>
          <p:cNvPr id="94210" name="Picture 2" descr="C:\Documents and Settings\mjarzab\Pulpit\FP517\MO-FOOD_PROCESSORS-MASTERCHEF_5000-FP517D-107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3082" y="2674961"/>
            <a:ext cx="2142505" cy="2142505"/>
          </a:xfrm>
          <a:prstGeom prst="rect">
            <a:avLst/>
          </a:prstGeom>
          <a:noFill/>
        </p:spPr>
      </p:pic>
      <p:pic>
        <p:nvPicPr>
          <p:cNvPr id="11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34770" y="2667394"/>
            <a:ext cx="2047161" cy="2012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oneTexte 18"/>
          <p:cNvSpPr txBox="1"/>
          <p:nvPr/>
        </p:nvSpPr>
        <p:spPr>
          <a:xfrm>
            <a:off x="2497539" y="5036023"/>
            <a:ext cx="36166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800" b="1" kern="0" baseline="0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+mn-ea"/>
              </a:rPr>
              <a:t>2 metalowe tarcze +</a:t>
            </a:r>
          </a:p>
          <a:p>
            <a:pPr algn="ctr">
              <a:defRPr/>
            </a:pPr>
            <a:r>
              <a:rPr lang="pl-PL" sz="1800" b="1" kern="0" baseline="0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+mn-ea"/>
              </a:rPr>
              <a:t>Tarcza do frytek i tarcza do ziemniaków </a:t>
            </a:r>
            <a:endParaRPr lang="pl-PL" sz="1800" b="1" kern="0" baseline="0" dirty="0">
              <a:solidFill>
                <a:schemeClr val="bg1">
                  <a:lumMod val="65000"/>
                </a:schemeClr>
              </a:solidFill>
              <a:latin typeface="Calibri" pitchFamily="34" charset="0"/>
              <a:ea typeface="+mn-ea"/>
            </a:endParaRPr>
          </a:p>
        </p:txBody>
      </p:sp>
      <p:pic>
        <p:nvPicPr>
          <p:cNvPr id="14" name="Picture 2" descr="LogoBi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78722" y="191069"/>
            <a:ext cx="2549857" cy="476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" descr="C:\Documents and Settings\mjarzab\Pulpit\FP517\MO-FOOD_PROCESSORS-MASTERCHEF_5000-FP517D-107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42807" y="2429301"/>
            <a:ext cx="2317031" cy="2395181"/>
          </a:xfrm>
          <a:prstGeom prst="rect">
            <a:avLst/>
          </a:prstGeom>
          <a:noFill/>
        </p:spPr>
      </p:pic>
      <p:sp>
        <p:nvSpPr>
          <p:cNvPr id="17" name="ZoneTexte 18"/>
          <p:cNvSpPr txBox="1"/>
          <p:nvPr/>
        </p:nvSpPr>
        <p:spPr>
          <a:xfrm>
            <a:off x="-2085832" y="5135965"/>
            <a:ext cx="70537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800" b="1" kern="0" baseline="0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+mn-ea"/>
              </a:rPr>
              <a:t>2 prędkości + PULSE</a:t>
            </a:r>
            <a:endParaRPr lang="pl-PL" sz="1800" b="1" kern="0" baseline="0" dirty="0">
              <a:solidFill>
                <a:schemeClr val="bg1">
                  <a:lumMod val="65000"/>
                </a:schemeClr>
              </a:solidFill>
              <a:latin typeface="Calibri" pitchFamily="34" charset="0"/>
              <a:ea typeface="+mn-ea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3725839" y="983351"/>
            <a:ext cx="140799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</a:pPr>
            <a:r>
              <a:rPr lang="pl-PL" sz="2000" b="1" baseline="0" dirty="0" smtClean="0">
                <a:solidFill>
                  <a:srgbClr val="969696"/>
                </a:solidFill>
                <a:latin typeface="Helvetica" pitchFamily="34" charset="0"/>
                <a:cs typeface="Arial" charset="0"/>
              </a:rPr>
              <a:t>FP517</a:t>
            </a:r>
            <a:endParaRPr lang="pl-PL" sz="1800" b="1" baseline="0" dirty="0">
              <a:solidFill>
                <a:srgbClr val="C00000"/>
              </a:solidFill>
              <a:latin typeface="Arial Rounded MT Bold" pitchFamily="34" charset="0"/>
              <a:cs typeface="Arial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ChangeArrowheads="1"/>
          </p:cNvSpPr>
          <p:nvPr/>
        </p:nvSpPr>
        <p:spPr bwMode="auto">
          <a:xfrm>
            <a:off x="1281113" y="115888"/>
            <a:ext cx="83200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1" hangingPunct="1"/>
            <a:endParaRPr lang="pl-PL" b="1" i="1" baseline="0" dirty="0">
              <a:solidFill>
                <a:srgbClr val="969696"/>
              </a:solidFill>
              <a:cs typeface="Arial" charset="0"/>
            </a:endParaRPr>
          </a:p>
        </p:txBody>
      </p:sp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1267465" y="680824"/>
            <a:ext cx="58020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  <a:buFontTx/>
              <a:buChar char="■"/>
            </a:pPr>
            <a:r>
              <a:rPr lang="pl-PL" sz="2000" baseline="0" dirty="0">
                <a:solidFill>
                  <a:srgbClr val="969696"/>
                </a:solidFill>
                <a:latin typeface="Helvetica" pitchFamily="34" charset="0"/>
                <a:cs typeface="Arial" charset="0"/>
              </a:rPr>
              <a:t> </a:t>
            </a:r>
            <a:r>
              <a:rPr lang="pl-PL" sz="2000" baseline="0" dirty="0" err="1" smtClean="0">
                <a:solidFill>
                  <a:srgbClr val="969696"/>
                </a:solidFill>
                <a:cs typeface="Arial" charset="0"/>
              </a:rPr>
              <a:t>Masterchef</a:t>
            </a:r>
            <a:r>
              <a:rPr lang="pl-PL" sz="2000" baseline="0" dirty="0" smtClean="0">
                <a:solidFill>
                  <a:srgbClr val="969696"/>
                </a:solidFill>
                <a:cs typeface="Arial" charset="0"/>
              </a:rPr>
              <a:t> 5000</a:t>
            </a:r>
            <a:endParaRPr lang="pl-PL" sz="1800" b="1" baseline="0" dirty="0">
              <a:solidFill>
                <a:srgbClr val="C00000"/>
              </a:solidFill>
              <a:latin typeface="Arial Rounded MT Bold" pitchFamily="34" charset="0"/>
              <a:cs typeface="Arial" charset="0"/>
            </a:endParaRPr>
          </a:p>
        </p:txBody>
      </p:sp>
      <p:pic>
        <p:nvPicPr>
          <p:cNvPr id="6" name="Picture 2" descr="LogoB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78722" y="191069"/>
            <a:ext cx="2549857" cy="476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4" name="Picture 2" descr="C:\Documents and Settings\mjarzab\Pulpit\FP517\MO-FOOD_PROCESSORS-MASTERCHEF_5000-FP517D-107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9245" y="2292824"/>
            <a:ext cx="2761878" cy="3753134"/>
          </a:xfrm>
          <a:prstGeom prst="rect">
            <a:avLst/>
          </a:prstGeom>
          <a:noFill/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3575714" y="3059375"/>
            <a:ext cx="5802575" cy="5847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ts val="2400"/>
              </a:lnSpc>
              <a:spcBef>
                <a:spcPct val="50000"/>
              </a:spcBef>
              <a:buClr>
                <a:srgbClr val="CE1111"/>
              </a:buClr>
              <a:buFontTx/>
              <a:buChar char="■"/>
            </a:pPr>
            <a:r>
              <a:rPr lang="pl-PL" sz="2000" baseline="0" dirty="0" smtClean="0">
                <a:solidFill>
                  <a:srgbClr val="969696"/>
                </a:solidFill>
                <a:cs typeface="Arial" charset="0"/>
              </a:rPr>
              <a:t> </a:t>
            </a:r>
            <a:r>
              <a:rPr lang="pl-PL" sz="1800" baseline="0" dirty="0" smtClean="0">
                <a:solidFill>
                  <a:srgbClr val="969696"/>
                </a:solidFill>
                <a:cs typeface="Arial" charset="0"/>
              </a:rPr>
              <a:t>metalowe noże</a:t>
            </a:r>
          </a:p>
          <a:p>
            <a:pPr algn="l">
              <a:lnSpc>
                <a:spcPts val="2400"/>
              </a:lnSpc>
              <a:spcBef>
                <a:spcPct val="50000"/>
              </a:spcBef>
              <a:buClr>
                <a:srgbClr val="CE1111"/>
              </a:buClr>
              <a:buFontTx/>
              <a:buChar char="■"/>
            </a:pPr>
            <a:r>
              <a:rPr lang="pl-PL" sz="1800" baseline="0" dirty="0" smtClean="0">
                <a:solidFill>
                  <a:srgbClr val="969696"/>
                </a:solidFill>
                <a:cs typeface="Arial" charset="0"/>
              </a:rPr>
              <a:t> 22 funkcje</a:t>
            </a:r>
          </a:p>
          <a:p>
            <a:pPr algn="l">
              <a:lnSpc>
                <a:spcPts val="2400"/>
              </a:lnSpc>
              <a:spcBef>
                <a:spcPct val="50000"/>
              </a:spcBef>
              <a:buClr>
                <a:srgbClr val="CE1111"/>
              </a:buClr>
              <a:buFontTx/>
              <a:buChar char="■"/>
            </a:pPr>
            <a:r>
              <a:rPr lang="pl-PL" sz="1800" baseline="0" dirty="0" smtClean="0">
                <a:solidFill>
                  <a:srgbClr val="969696"/>
                </a:solidFill>
                <a:cs typeface="Arial" charset="0"/>
              </a:rPr>
              <a:t> plastikowy nóż do ciasta</a:t>
            </a:r>
          </a:p>
          <a:p>
            <a:pPr algn="l">
              <a:lnSpc>
                <a:spcPts val="2400"/>
              </a:lnSpc>
              <a:spcBef>
                <a:spcPct val="50000"/>
              </a:spcBef>
              <a:buClr>
                <a:srgbClr val="CE1111"/>
              </a:buClr>
              <a:buFontTx/>
              <a:buChar char="■"/>
            </a:pPr>
            <a:r>
              <a:rPr lang="pl-PL" sz="1800" baseline="0" dirty="0" smtClean="0">
                <a:solidFill>
                  <a:srgbClr val="969696"/>
                </a:solidFill>
                <a:cs typeface="Arial" charset="0"/>
              </a:rPr>
              <a:t> miejsce na przewód sieciowy</a:t>
            </a:r>
          </a:p>
          <a:p>
            <a:pPr algn="l">
              <a:lnSpc>
                <a:spcPts val="2400"/>
              </a:lnSpc>
              <a:spcBef>
                <a:spcPct val="50000"/>
              </a:spcBef>
              <a:buClr>
                <a:srgbClr val="CE1111"/>
              </a:buClr>
              <a:buFontTx/>
              <a:buChar char="■"/>
            </a:pPr>
            <a:r>
              <a:rPr lang="pl-PL" sz="1800" baseline="0" dirty="0" smtClean="0">
                <a:solidFill>
                  <a:srgbClr val="969696"/>
                </a:solidFill>
                <a:cs typeface="Arial" charset="0"/>
              </a:rPr>
              <a:t> plastikowa trzepaczka</a:t>
            </a:r>
          </a:p>
          <a:p>
            <a:pPr algn="l">
              <a:lnSpc>
                <a:spcPts val="2400"/>
              </a:lnSpc>
              <a:spcBef>
                <a:spcPct val="50000"/>
              </a:spcBef>
              <a:buClr>
                <a:srgbClr val="CE1111"/>
              </a:buClr>
              <a:buFontTx/>
              <a:buChar char="■"/>
            </a:pPr>
            <a:r>
              <a:rPr lang="pl-PL" sz="1800" baseline="0" dirty="0" smtClean="0">
                <a:solidFill>
                  <a:srgbClr val="969696"/>
                </a:solidFill>
                <a:cs typeface="Arial" charset="0"/>
              </a:rPr>
              <a:t> metalowy panel w kolorze srebrnym</a:t>
            </a:r>
          </a:p>
          <a:p>
            <a:pPr algn="l">
              <a:lnSpc>
                <a:spcPts val="2400"/>
              </a:lnSpc>
              <a:spcBef>
                <a:spcPct val="50000"/>
              </a:spcBef>
              <a:buClr>
                <a:srgbClr val="CE1111"/>
              </a:buClr>
              <a:buFontTx/>
              <a:buChar char="■"/>
            </a:pPr>
            <a:r>
              <a:rPr lang="pl-PL" sz="1800" baseline="0" dirty="0" smtClean="0">
                <a:solidFill>
                  <a:srgbClr val="969696"/>
                </a:solidFill>
                <a:cs typeface="Arial" charset="0"/>
              </a:rPr>
              <a:t> 750 W</a:t>
            </a:r>
          </a:p>
          <a:p>
            <a:pPr algn="l">
              <a:spcBef>
                <a:spcPct val="50000"/>
              </a:spcBef>
              <a:buClr>
                <a:srgbClr val="CE1111"/>
              </a:buClr>
              <a:buFontTx/>
              <a:buChar char="■"/>
            </a:pPr>
            <a:endParaRPr lang="pl-PL" sz="2000" baseline="0" dirty="0" smtClean="0">
              <a:solidFill>
                <a:srgbClr val="969696"/>
              </a:solidFill>
              <a:cs typeface="Arial" charset="0"/>
            </a:endParaRPr>
          </a:p>
          <a:p>
            <a:pPr algn="l">
              <a:spcBef>
                <a:spcPct val="50000"/>
              </a:spcBef>
              <a:buClr>
                <a:srgbClr val="CE1111"/>
              </a:buClr>
              <a:buFontTx/>
              <a:buChar char="■"/>
            </a:pPr>
            <a:endParaRPr lang="pl-PL" sz="2000" baseline="0" dirty="0" smtClean="0">
              <a:solidFill>
                <a:srgbClr val="969696"/>
              </a:solidFill>
              <a:cs typeface="Arial" charset="0"/>
            </a:endParaRPr>
          </a:p>
          <a:p>
            <a:pPr algn="l">
              <a:spcBef>
                <a:spcPct val="50000"/>
              </a:spcBef>
              <a:buClr>
                <a:srgbClr val="CE1111"/>
              </a:buClr>
              <a:buFontTx/>
              <a:buChar char="■"/>
            </a:pPr>
            <a:endParaRPr lang="pl-PL" sz="2000" baseline="0" dirty="0" smtClean="0">
              <a:solidFill>
                <a:srgbClr val="969696"/>
              </a:solidFill>
              <a:cs typeface="Arial" charset="0"/>
            </a:endParaRPr>
          </a:p>
          <a:p>
            <a:pPr algn="l">
              <a:spcBef>
                <a:spcPct val="50000"/>
              </a:spcBef>
              <a:buClr>
                <a:srgbClr val="CE1111"/>
              </a:buClr>
              <a:buFontTx/>
              <a:buChar char="■"/>
            </a:pPr>
            <a:endParaRPr lang="pl-PL" sz="2000" baseline="0" dirty="0" smtClean="0">
              <a:solidFill>
                <a:srgbClr val="969696"/>
              </a:solidFill>
              <a:cs typeface="Arial" charset="0"/>
            </a:endParaRPr>
          </a:p>
          <a:p>
            <a:pPr algn="l">
              <a:spcBef>
                <a:spcPct val="50000"/>
              </a:spcBef>
              <a:buClr>
                <a:srgbClr val="CE1111"/>
              </a:buClr>
              <a:buFontTx/>
              <a:buChar char="■"/>
            </a:pPr>
            <a:endParaRPr lang="pl-PL" sz="2000" baseline="0" dirty="0" smtClean="0">
              <a:solidFill>
                <a:srgbClr val="969696"/>
              </a:solidFill>
              <a:cs typeface="Arial" charset="0"/>
            </a:endParaRPr>
          </a:p>
          <a:p>
            <a:pPr algn="l">
              <a:spcBef>
                <a:spcPct val="50000"/>
              </a:spcBef>
              <a:buClr>
                <a:srgbClr val="CE1111"/>
              </a:buClr>
              <a:buFontTx/>
              <a:buChar char="■"/>
            </a:pPr>
            <a:endParaRPr lang="pl-PL" sz="2000" baseline="0" dirty="0" smtClean="0">
              <a:solidFill>
                <a:srgbClr val="969696"/>
              </a:solidFill>
              <a:cs typeface="Arial" charset="0"/>
            </a:endParaRPr>
          </a:p>
        </p:txBody>
      </p:sp>
      <p:sp>
        <p:nvSpPr>
          <p:cNvPr id="8" name="ZoneTexte 18"/>
          <p:cNvSpPr txBox="1"/>
          <p:nvPr/>
        </p:nvSpPr>
        <p:spPr>
          <a:xfrm>
            <a:off x="1446544" y="1899169"/>
            <a:ext cx="6931025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000" baseline="0" dirty="0" smtClean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Dodatkowe funkcje</a:t>
            </a:r>
            <a:r>
              <a:rPr lang="pl-PL" sz="1800" baseline="0" dirty="0" smtClean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:</a:t>
            </a:r>
            <a:endParaRPr lang="pl-PL" sz="1800" baseline="0" dirty="0">
              <a:solidFill>
                <a:schemeClr val="bg1">
                  <a:lumMod val="50000"/>
                </a:schemeClr>
              </a:solidFill>
              <a:cs typeface="Arial" charset="0"/>
            </a:endParaRPr>
          </a:p>
          <a:p>
            <a:pPr algn="ctr">
              <a:defRPr/>
            </a:pPr>
            <a:endParaRPr lang="pl-PL" sz="2000" b="1" kern="0" baseline="0" dirty="0">
              <a:solidFill>
                <a:srgbClr val="CE1111"/>
              </a:solidFill>
              <a:latin typeface="Calibri" pitchFamily="34" charset="0"/>
              <a:ea typeface="+mn-ea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657600" y="724044"/>
            <a:ext cx="140799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</a:pPr>
            <a:r>
              <a:rPr lang="pl-PL" sz="2000" b="1" baseline="0" dirty="0" smtClean="0">
                <a:solidFill>
                  <a:srgbClr val="969696"/>
                </a:solidFill>
                <a:latin typeface="Helvetica" pitchFamily="34" charset="0"/>
                <a:cs typeface="Arial" charset="0"/>
              </a:rPr>
              <a:t>FP517</a:t>
            </a:r>
            <a:endParaRPr lang="pl-PL" sz="1800" b="1" baseline="0" dirty="0">
              <a:solidFill>
                <a:srgbClr val="C00000"/>
              </a:solidFill>
              <a:latin typeface="Arial Rounded MT Bold" pitchFamily="34" charset="0"/>
              <a:cs typeface="Arial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490383" y="2304543"/>
            <a:ext cx="6415617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000" b="1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700" b="1" baseline="0" dirty="0" smtClean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700" b="1" baseline="0" dirty="0" smtClean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700" baseline="0" dirty="0" smtClean="0">
                <a:solidFill>
                  <a:srgbClr val="8E8581"/>
                </a:solidFill>
              </a:rPr>
              <a:t>Kompaktowy robot kuchenny w wersji </a:t>
            </a:r>
            <a:r>
              <a:rPr lang="pl-PL" sz="1700" baseline="0" dirty="0" err="1" smtClean="0">
                <a:solidFill>
                  <a:srgbClr val="8E8581"/>
                </a:solidFill>
              </a:rPr>
              <a:t>Direct</a:t>
            </a:r>
            <a:r>
              <a:rPr lang="pl-PL" sz="1700" baseline="0" dirty="0" smtClean="0">
                <a:solidFill>
                  <a:srgbClr val="8E8581"/>
                </a:solidFill>
              </a:rPr>
              <a:t> </a:t>
            </a:r>
            <a:r>
              <a:rPr lang="pl-PL" sz="1700" baseline="0" dirty="0" err="1" smtClean="0">
                <a:solidFill>
                  <a:srgbClr val="8E8581"/>
                </a:solidFill>
              </a:rPr>
              <a:t>Drive</a:t>
            </a:r>
            <a:r>
              <a:rPr lang="pl-PL" sz="1700" baseline="0" dirty="0" smtClean="0">
                <a:solidFill>
                  <a:srgbClr val="8E8581"/>
                </a:solidFill>
              </a:rPr>
              <a:t> z maszynką do mięsa</a:t>
            </a:r>
            <a:endParaRPr lang="pl-PL" sz="1700" baseline="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700" b="1" baseline="0" dirty="0" smtClean="0">
                <a:solidFill>
                  <a:srgbClr val="8E8581"/>
                </a:solidFill>
              </a:rPr>
              <a:t>Cena: 699,99 PLN</a:t>
            </a: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700" baseline="0" dirty="0" smtClean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700" baseline="0" dirty="0" smtClean="0">
                <a:solidFill>
                  <a:srgbClr val="8E8581"/>
                </a:solidFill>
              </a:rPr>
              <a:t>Dostępność:  Marzec 2011</a:t>
            </a: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Char char="¡"/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r>
              <a:rPr lang="pl-PL" sz="1700" baseline="0" dirty="0">
                <a:solidFill>
                  <a:srgbClr val="8E8581"/>
                </a:solidFill>
              </a:rPr>
              <a:t> </a:t>
            </a:r>
          </a:p>
          <a:p>
            <a:pPr marL="723900" lvl="2" indent="-27940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1200150" lvl="2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None/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None/>
              <a:defRPr/>
            </a:pPr>
            <a:endParaRPr lang="pl-PL" sz="1700" b="1" baseline="0" dirty="0">
              <a:solidFill>
                <a:srgbClr val="8E8581"/>
              </a:solidFill>
            </a:endParaRPr>
          </a:p>
        </p:txBody>
      </p:sp>
      <p:pic>
        <p:nvPicPr>
          <p:cNvPr id="6" name="Picture 6" descr="mouline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0985" y="357166"/>
            <a:ext cx="2004531" cy="387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090043" y="298689"/>
            <a:ext cx="83951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</a:pPr>
            <a:r>
              <a:rPr lang="pl-PL" sz="2000" b="1" baseline="0" dirty="0" err="1" smtClean="0">
                <a:solidFill>
                  <a:srgbClr val="969696"/>
                </a:solidFill>
                <a:cs typeface="Arial" charset="0"/>
              </a:rPr>
              <a:t>Masterchef</a:t>
            </a: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 5000</a:t>
            </a:r>
            <a:endParaRPr lang="pl-PL" sz="2000" b="1" baseline="0" dirty="0">
              <a:solidFill>
                <a:srgbClr val="969696"/>
              </a:solidFill>
              <a:cs typeface="Arial" charset="0"/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1104260" y="727922"/>
            <a:ext cx="9412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</a:pP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FP517</a:t>
            </a:r>
            <a:endParaRPr lang="pl-PL" sz="2000" b="1" baseline="0" dirty="0">
              <a:solidFill>
                <a:srgbClr val="969696"/>
              </a:solidFill>
              <a:cs typeface="Arial" charset="0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4204576" y="2422519"/>
            <a:ext cx="21515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</a:pP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Podsumowanie:</a:t>
            </a:r>
            <a:endParaRPr lang="pl-PL" sz="2000" b="1" baseline="0" dirty="0">
              <a:solidFill>
                <a:srgbClr val="969696"/>
              </a:solidFill>
              <a:cs typeface="Arial" charset="0"/>
            </a:endParaRPr>
          </a:p>
        </p:txBody>
      </p:sp>
      <p:pic>
        <p:nvPicPr>
          <p:cNvPr id="8" name="Picture 2" descr="C:\Documents and Settings\mjarzab\Pulpit\FP517\MO-FOOD_PROCESSORS-MASTERCHEF_5000-FP517D-107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5723" y="1760561"/>
            <a:ext cx="2761878" cy="37531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564" name="Group 156"/>
          <p:cNvGraphicFramePr>
            <a:graphicFrameLocks noGrp="1"/>
          </p:cNvGraphicFramePr>
          <p:nvPr/>
        </p:nvGraphicFramePr>
        <p:xfrm>
          <a:off x="928048" y="674199"/>
          <a:ext cx="7301552" cy="5747982"/>
        </p:xfrm>
        <a:graphic>
          <a:graphicData uri="http://schemas.openxmlformats.org/drawingml/2006/table">
            <a:tbl>
              <a:tblPr/>
              <a:tblGrid>
                <a:gridCol w="2012347"/>
                <a:gridCol w="1604937"/>
                <a:gridCol w="1842134"/>
                <a:gridCol w="1842134"/>
              </a:tblGrid>
              <a:tr h="2266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fr-F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FP</a:t>
                      </a: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517</a:t>
                      </a:r>
                      <a:endParaRPr kumimoji="0" lang="fr-F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21E1B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Philips HR7772/00</a:t>
                      </a:r>
                      <a:endParaRPr kumimoji="0" lang="fr-F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21E1B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Zelmer Prymus 881/811.2 (No5 </a:t>
                      </a:r>
                      <a:r>
                        <a:rPr kumimoji="0" lang="pl-PL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in</a:t>
                      </a: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 GFK)</a:t>
                      </a:r>
                      <a:endParaRPr kumimoji="0" lang="fr-F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21E1B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6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Moc</a:t>
                      </a:r>
                      <a:endParaRPr kumimoji="0" lang="fr-F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21E1B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750 W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700 W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900 W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6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Wykończenie</a:t>
                      </a:r>
                      <a:endParaRPr kumimoji="0" lang="fr-F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21E1B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Metalowy panel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Plastikowy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Srebrny plastik/ biały plastik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6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Pojemność misy</a:t>
                      </a:r>
                      <a:endParaRPr kumimoji="0" lang="fr-F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21E1B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2,2L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3,4L 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3L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6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Prędkość</a:t>
                      </a:r>
                      <a:endParaRPr kumimoji="0" lang="fr-F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21E1B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2 + </a:t>
                      </a:r>
                      <a:r>
                        <a:rPr kumimoji="0" lang="pl-PL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Pulse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3 + </a:t>
                      </a:r>
                      <a:r>
                        <a:rPr kumimoji="0" lang="pl-PL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Pulse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Zmienne ustawienie prędkości+ </a:t>
                      </a:r>
                      <a:r>
                        <a:rPr kumimoji="0" lang="pl-PL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Pulse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6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Blender</a:t>
                      </a: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1,25 L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1,5L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nie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6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Komin</a:t>
                      </a:r>
                      <a:endParaRPr kumimoji="0" lang="fr-F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21E1B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okrągły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okrągły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połówkowy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6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Metalowe noże</a:t>
                      </a:r>
                      <a:endParaRPr kumimoji="0" lang="fr-F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21E1B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nie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9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Plastikowy nóż do ciasta</a:t>
                      </a:r>
                      <a:endParaRPr kumimoji="0" lang="fr-F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21E1B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6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Metal</a:t>
                      </a: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owa trzepaczka</a:t>
                      </a:r>
                      <a:endParaRPr kumimoji="0" lang="fr-F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21E1B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plastikowa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6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Tarcze do tarcia i siekania</a:t>
                      </a:r>
                      <a:endParaRPr kumimoji="0" lang="fr-F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21E1B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6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Tarcza do frytek</a:t>
                      </a:r>
                      <a:endParaRPr kumimoji="0" lang="fr-F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21E1B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6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Tarcza do ziemniaków</a:t>
                      </a:r>
                      <a:endParaRPr kumimoji="0" lang="fr-F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21E1B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6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Wyciskarka do cytrusów</a:t>
                      </a:r>
                      <a:endParaRPr kumimoji="0" lang="fr-F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21E1B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nie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6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Sokowirówka</a:t>
                      </a:r>
                      <a:endParaRPr kumimoji="0" lang="fr-F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21E1B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nie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nie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nie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1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Maszynka do mięsa</a:t>
                      </a:r>
                      <a:endParaRPr kumimoji="0" lang="fr-F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21E1B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nie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nie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6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Miejsce na przewód sieciowy</a:t>
                      </a:r>
                      <a:endParaRPr kumimoji="0" lang="fr-F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21E1B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6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Miejsce na akcesoria</a:t>
                      </a:r>
                      <a:endParaRPr kumimoji="0" lang="fr-F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21E1B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6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Cena</a:t>
                      </a:r>
                      <a:endParaRPr kumimoji="0" lang="fr-F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21E1B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699,99 PLN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649,99 PLN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659 PLN/ 469 PLN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" name="Picture 2" descr="LogoB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6645" y="166880"/>
            <a:ext cx="1949355" cy="364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090043" y="298689"/>
            <a:ext cx="83951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</a:pPr>
            <a:r>
              <a:rPr lang="pl-PL" sz="2000" b="1" baseline="0" dirty="0" err="1" smtClean="0">
                <a:solidFill>
                  <a:srgbClr val="C00000"/>
                </a:solidFill>
                <a:cs typeface="Arial" charset="0"/>
              </a:rPr>
              <a:t>Food</a:t>
            </a:r>
            <a:r>
              <a:rPr lang="pl-PL" sz="2000" b="1" baseline="0" dirty="0" smtClean="0">
                <a:solidFill>
                  <a:srgbClr val="C00000"/>
                </a:solidFill>
                <a:cs typeface="Arial" charset="0"/>
              </a:rPr>
              <a:t> </a:t>
            </a:r>
            <a:r>
              <a:rPr lang="pl-PL" sz="2000" b="1" baseline="0" dirty="0" err="1" smtClean="0">
                <a:solidFill>
                  <a:srgbClr val="C00000"/>
                </a:solidFill>
                <a:cs typeface="Arial" charset="0"/>
              </a:rPr>
              <a:t>processor</a:t>
            </a:r>
            <a:r>
              <a:rPr lang="pl-PL" sz="2000" b="1" baseline="0" dirty="0" smtClean="0">
                <a:solidFill>
                  <a:srgbClr val="C00000"/>
                </a:solidFill>
                <a:cs typeface="Arial" charset="0"/>
              </a:rPr>
              <a:t> </a:t>
            </a:r>
            <a:r>
              <a:rPr lang="pl-PL" sz="2000" b="1" baseline="0" dirty="0" err="1" smtClean="0">
                <a:solidFill>
                  <a:srgbClr val="C00000"/>
                </a:solidFill>
                <a:cs typeface="Arial" charset="0"/>
              </a:rPr>
              <a:t>Masterchef</a:t>
            </a:r>
            <a:r>
              <a:rPr lang="pl-PL" sz="2000" b="1" baseline="0" dirty="0" smtClean="0">
                <a:solidFill>
                  <a:srgbClr val="C00000"/>
                </a:solidFill>
                <a:cs typeface="Arial" charset="0"/>
              </a:rPr>
              <a:t> FP517 </a:t>
            </a:r>
            <a:r>
              <a:rPr lang="pl-PL" sz="2000" b="1" baseline="0" dirty="0" err="1" smtClean="0">
                <a:solidFill>
                  <a:srgbClr val="C00000"/>
                </a:solidFill>
                <a:cs typeface="Arial" charset="0"/>
              </a:rPr>
              <a:t>vs</a:t>
            </a:r>
            <a:r>
              <a:rPr lang="pl-PL" sz="2000" b="1" baseline="0" dirty="0" smtClean="0">
                <a:solidFill>
                  <a:srgbClr val="C00000"/>
                </a:solidFill>
                <a:cs typeface="Arial" charset="0"/>
              </a:rPr>
              <a:t> konkurencja</a:t>
            </a:r>
            <a:endParaRPr lang="pl-PL" sz="2000" b="1" baseline="0" dirty="0">
              <a:solidFill>
                <a:srgbClr val="C00000"/>
              </a:solidFill>
              <a:cs typeface="Arial" charset="0"/>
            </a:endParaRPr>
          </a:p>
        </p:txBody>
      </p:sp>
      <p:pic>
        <p:nvPicPr>
          <p:cNvPr id="95234" name="Picture 2" descr="Zelmer Talent 881.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73877" y="5268035"/>
            <a:ext cx="1037285" cy="891417"/>
          </a:xfrm>
          <a:prstGeom prst="rect">
            <a:avLst/>
          </a:prstGeom>
          <a:noFill/>
        </p:spPr>
      </p:pic>
      <p:pic>
        <p:nvPicPr>
          <p:cNvPr id="6" name="Picture 2" descr="bez tytułu"/>
          <p:cNvPicPr>
            <a:picLocks noChangeAspect="1" noChangeArrowheads="1"/>
          </p:cNvPicPr>
          <p:nvPr/>
        </p:nvPicPr>
        <p:blipFill>
          <a:blip r:embed="rId4" cstate="print">
            <a:grayscl/>
            <a:biLevel thresh="50000"/>
          </a:blip>
          <a:srcRect/>
          <a:stretch>
            <a:fillRect/>
          </a:stretch>
        </p:blipFill>
        <p:spPr bwMode="auto">
          <a:xfrm>
            <a:off x="8240048" y="3585376"/>
            <a:ext cx="1665952" cy="287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" descr="Philips 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78726" y="1555844"/>
            <a:ext cx="1195264" cy="357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6" name="Picture 4" descr="Zelmer Talent 881.2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45499" y="3801517"/>
            <a:ext cx="1238250" cy="1047750"/>
          </a:xfrm>
          <a:prstGeom prst="rect">
            <a:avLst/>
          </a:prstGeom>
          <a:noFill/>
        </p:spPr>
      </p:pic>
      <p:pic>
        <p:nvPicPr>
          <p:cNvPr id="95238" name="Picture 6" descr="Philips HR 777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55736" y="1918127"/>
            <a:ext cx="1047750" cy="1047750"/>
          </a:xfrm>
          <a:prstGeom prst="rect">
            <a:avLst/>
          </a:prstGeom>
          <a:noFill/>
        </p:spPr>
      </p:pic>
      <p:pic>
        <p:nvPicPr>
          <p:cNvPr id="10" name="Picture 2" descr="bez tytułu"/>
          <p:cNvPicPr>
            <a:picLocks noChangeAspect="1" noChangeArrowheads="1"/>
          </p:cNvPicPr>
          <p:nvPr/>
        </p:nvPicPr>
        <p:blipFill>
          <a:blip r:embed="rId4" cstate="print">
            <a:grayscl/>
            <a:biLevel thresh="50000"/>
          </a:blip>
          <a:srcRect/>
          <a:stretch>
            <a:fillRect/>
          </a:stretch>
        </p:blipFill>
        <p:spPr bwMode="auto">
          <a:xfrm>
            <a:off x="8240048" y="5047962"/>
            <a:ext cx="1665952" cy="287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1948230" y="1861678"/>
            <a:ext cx="65008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fr-FR" sz="7200" b="1" kern="1200" dirty="0">
                <a:solidFill>
                  <a:srgbClr val="F0F0F0"/>
                </a:solidFill>
                <a:latin typeface="Calibri"/>
                <a:ea typeface="+mn-ea"/>
                <a:cs typeface="+mn-cs"/>
              </a:rPr>
              <a:t>masterchef </a:t>
            </a:r>
            <a:r>
              <a:rPr lang="pl-PL" sz="7200" b="1" kern="1200" dirty="0" smtClean="0">
                <a:solidFill>
                  <a:srgbClr val="F0F0F0"/>
                </a:solidFill>
                <a:latin typeface="Calibri"/>
                <a:ea typeface="+mn-ea"/>
                <a:cs typeface="+mn-cs"/>
              </a:rPr>
              <a:t>8</a:t>
            </a:r>
            <a:r>
              <a:rPr lang="fr-FR" sz="7200" b="1" kern="1200" dirty="0" smtClean="0">
                <a:solidFill>
                  <a:srgbClr val="F0F0F0"/>
                </a:solidFill>
                <a:latin typeface="Calibri"/>
                <a:ea typeface="+mn-ea"/>
                <a:cs typeface="+mn-cs"/>
              </a:rPr>
              <a:t>000</a:t>
            </a:r>
            <a:endParaRPr lang="fr-FR" sz="7200" b="1" kern="1200" dirty="0">
              <a:solidFill>
                <a:srgbClr val="F0F0F0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43386" y="272956"/>
            <a:ext cx="2651499" cy="504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199225" y="517053"/>
            <a:ext cx="83951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</a:pP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Roboty kuchenne</a:t>
            </a:r>
            <a:endParaRPr lang="pl-PL" sz="2000" b="1" baseline="0" dirty="0">
              <a:solidFill>
                <a:srgbClr val="969696"/>
              </a:solidFill>
              <a:cs typeface="Arial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715" y="2395064"/>
            <a:ext cx="5234363" cy="842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0" descr="Moussak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15406" y="3434403"/>
            <a:ext cx="2048666" cy="2817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5" cstate="print"/>
          <a:srcRect l="57071" t="54637" r="14324" b="23589"/>
          <a:stretch>
            <a:fillRect/>
          </a:stretch>
        </p:blipFill>
        <p:spPr bwMode="auto">
          <a:xfrm>
            <a:off x="7014949" y="3150194"/>
            <a:ext cx="1403356" cy="55517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178" y="320604"/>
            <a:ext cx="5234363" cy="842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7851" y="2649893"/>
            <a:ext cx="2638160" cy="349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678517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LogoBi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78722" y="191069"/>
            <a:ext cx="2549857" cy="476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628528" y="3275462"/>
            <a:ext cx="573383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</a:pPr>
            <a:r>
              <a:rPr lang="pl-PL" sz="2000" baseline="0" dirty="0" smtClean="0">
                <a:solidFill>
                  <a:srgbClr val="969696"/>
                </a:solidFill>
                <a:cs typeface="Arial" charset="0"/>
              </a:rPr>
              <a:t>Robot kuchenny </a:t>
            </a:r>
            <a:r>
              <a:rPr lang="pl-PL" sz="2000" baseline="0" dirty="0" err="1" smtClean="0">
                <a:solidFill>
                  <a:srgbClr val="969696"/>
                </a:solidFill>
                <a:cs typeface="Arial" charset="0"/>
              </a:rPr>
              <a:t>Masterchef</a:t>
            </a:r>
            <a:r>
              <a:rPr lang="pl-PL" sz="2000" baseline="0" dirty="0" smtClean="0">
                <a:solidFill>
                  <a:srgbClr val="969696"/>
                </a:solidFill>
                <a:cs typeface="Arial" charset="0"/>
              </a:rPr>
              <a:t> 8000 w systemie </a:t>
            </a:r>
            <a:r>
              <a:rPr lang="pl-PL" sz="2000" baseline="0" dirty="0" err="1" smtClean="0">
                <a:solidFill>
                  <a:srgbClr val="969696"/>
                </a:solidFill>
                <a:cs typeface="Arial" charset="0"/>
              </a:rPr>
              <a:t>Direct</a:t>
            </a:r>
            <a:r>
              <a:rPr lang="pl-PL" sz="2000" baseline="0" dirty="0" smtClean="0">
                <a:solidFill>
                  <a:srgbClr val="969696"/>
                </a:solidFill>
                <a:cs typeface="Arial" charset="0"/>
              </a:rPr>
              <a:t> </a:t>
            </a:r>
            <a:r>
              <a:rPr lang="pl-PL" sz="2000" baseline="0" dirty="0" err="1" smtClean="0">
                <a:solidFill>
                  <a:srgbClr val="969696"/>
                </a:solidFill>
                <a:cs typeface="Arial" charset="0"/>
              </a:rPr>
              <a:t>Drive</a:t>
            </a:r>
            <a:r>
              <a:rPr lang="pl-PL" sz="2000" baseline="0" dirty="0" smtClean="0">
                <a:solidFill>
                  <a:srgbClr val="969696"/>
                </a:solidFill>
                <a:cs typeface="Arial" charset="0"/>
              </a:rPr>
              <a:t> z </a:t>
            </a:r>
            <a:r>
              <a:rPr lang="pl-PL" sz="2000" baseline="0" dirty="0" smtClean="0">
                <a:solidFill>
                  <a:srgbClr val="C00000"/>
                </a:solidFill>
                <a:cs typeface="Arial" charset="0"/>
              </a:rPr>
              <a:t>maszynką do mięsa!</a:t>
            </a:r>
            <a:endParaRPr lang="pl-PL" sz="2000" baseline="0" dirty="0">
              <a:solidFill>
                <a:srgbClr val="C00000"/>
              </a:solidFill>
              <a:cs typeface="Arial" charset="0"/>
            </a:endParaRPr>
          </a:p>
        </p:txBody>
      </p:sp>
      <p:pic>
        <p:nvPicPr>
          <p:cNvPr id="10" name="Picture 20" descr="Moussak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91620" y="4362450"/>
            <a:ext cx="1814380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3603507" y="2308746"/>
            <a:ext cx="57338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</a:pPr>
            <a:r>
              <a:rPr lang="pl-PL" sz="2000" b="1" baseline="0" dirty="0" smtClean="0">
                <a:solidFill>
                  <a:srgbClr val="FF0000"/>
                </a:solidFill>
                <a:cs typeface="Arial" charset="0"/>
              </a:rPr>
              <a:t>FP656 (FP653 + maszynka do mięsa!!)</a:t>
            </a:r>
            <a:endParaRPr lang="pl-PL" sz="2000" b="1" baseline="0" dirty="0">
              <a:solidFill>
                <a:srgbClr val="FF0000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439235" y="814312"/>
            <a:ext cx="6685129" cy="4808566"/>
          </a:xfrm>
          <a:noFill/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endParaRPr lang="pl-PL" sz="1800" b="1" u="sng" dirty="0" smtClean="0">
              <a:solidFill>
                <a:srgbClr val="C000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pl-PL" sz="1800" b="1" dirty="0" smtClean="0">
                <a:solidFill>
                  <a:schemeClr val="bg1">
                    <a:lumMod val="65000"/>
                  </a:schemeClr>
                </a:solidFill>
              </a:rPr>
              <a:t>Główne cechy: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pl-PL" b="1" dirty="0" smtClean="0"/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pl-PL" sz="1800" b="0" dirty="0" smtClean="0">
                <a:sym typeface="Wingdings" pitchFamily="2" charset="2"/>
              </a:rPr>
              <a:t>Misa o pojemności 3l</a:t>
            </a: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pl-PL" sz="1800" b="0" dirty="0" err="1" smtClean="0">
                <a:sym typeface="Wingdings" pitchFamily="2" charset="2"/>
              </a:rPr>
              <a:t>Blender</a:t>
            </a:r>
            <a:r>
              <a:rPr lang="pl-PL" sz="1800" b="0" dirty="0" smtClean="0">
                <a:sym typeface="Wingdings" pitchFamily="2" charset="2"/>
              </a:rPr>
              <a:t> o pojemności 1,5l </a:t>
            </a: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pl-PL" sz="1800" dirty="0" smtClean="0">
                <a:solidFill>
                  <a:srgbClr val="C00000"/>
                </a:solidFill>
                <a:sym typeface="Wingdings" pitchFamily="2" charset="2"/>
              </a:rPr>
              <a:t>2 prędkości + </a:t>
            </a:r>
            <a:r>
              <a:rPr lang="pl-PL" sz="1800" dirty="0" err="1" smtClean="0">
                <a:solidFill>
                  <a:srgbClr val="C00000"/>
                </a:solidFill>
                <a:sym typeface="Wingdings" pitchFamily="2" charset="2"/>
              </a:rPr>
              <a:t>Pulse</a:t>
            </a:r>
            <a:endParaRPr lang="pl-PL" sz="1800" dirty="0" smtClean="0">
              <a:solidFill>
                <a:srgbClr val="C00000"/>
              </a:solidFill>
              <a:sym typeface="Wingdings" pitchFamily="2" charset="2"/>
            </a:endParaRP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pl-PL" sz="1800" dirty="0" smtClean="0">
                <a:solidFill>
                  <a:srgbClr val="C00000"/>
                </a:solidFill>
                <a:sym typeface="Wingdings" pitchFamily="2" charset="2"/>
              </a:rPr>
              <a:t>Dwie dwustronne metalowe tarcze +tarcza do ziemniaków</a:t>
            </a:r>
            <a:endParaRPr lang="en-US" sz="1800" dirty="0" smtClean="0">
              <a:solidFill>
                <a:srgbClr val="C00000"/>
              </a:solidFill>
              <a:sym typeface="Wingdings" pitchFamily="2" charset="2"/>
            </a:endParaRP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pl-PL" sz="1800" dirty="0" smtClean="0">
                <a:solidFill>
                  <a:srgbClr val="C00000"/>
                </a:solidFill>
              </a:rPr>
              <a:t>Maszynka do mięsa</a:t>
            </a: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pl-PL" sz="1800" dirty="0" smtClean="0">
                <a:solidFill>
                  <a:srgbClr val="C00000"/>
                </a:solidFill>
              </a:rPr>
              <a:t>Sokowirówka</a:t>
            </a: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pl-PL" sz="1800" dirty="0" smtClean="0">
                <a:solidFill>
                  <a:srgbClr val="C00000"/>
                </a:solidFill>
                <a:sym typeface="Wingdings" pitchFamily="2" charset="2"/>
              </a:rPr>
              <a:t>Wyciskarka do cytrusów</a:t>
            </a: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pl-PL" sz="1800" dirty="0" smtClean="0">
                <a:solidFill>
                  <a:srgbClr val="C00000"/>
                </a:solidFill>
              </a:rPr>
              <a:t>Książka z przepisami</a:t>
            </a: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pl-PL" sz="1800" b="0" dirty="0" smtClean="0"/>
              <a:t>850 W</a:t>
            </a:r>
          </a:p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endParaRPr lang="pl-PL" sz="1800" b="0" dirty="0" smtClean="0"/>
          </a:p>
          <a:p>
            <a:pPr>
              <a:lnSpc>
                <a:spcPct val="150000"/>
              </a:lnSpc>
              <a:spcBef>
                <a:spcPct val="50000"/>
              </a:spcBef>
            </a:pPr>
            <a:endParaRPr lang="en-US" sz="1800" b="0" dirty="0" smtClean="0"/>
          </a:p>
        </p:txBody>
      </p:sp>
      <p:pic>
        <p:nvPicPr>
          <p:cNvPr id="9" name="Picture 2" descr="LogoB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5075" y="365078"/>
            <a:ext cx="2538483" cy="474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3" cstate="print"/>
          <a:srcRect l="57071" t="54637" r="14324" b="23589"/>
          <a:stretch>
            <a:fillRect/>
          </a:stretch>
        </p:blipFill>
        <p:spPr bwMode="auto">
          <a:xfrm>
            <a:off x="955343" y="5934337"/>
            <a:ext cx="1403356" cy="55517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3" name="Prostokąt 12"/>
          <p:cNvSpPr/>
          <p:nvPr/>
        </p:nvSpPr>
        <p:spPr>
          <a:xfrm>
            <a:off x="1227090" y="987230"/>
            <a:ext cx="10919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</a:pPr>
            <a:r>
              <a:rPr lang="pl-PL" b="1" baseline="0" dirty="0" smtClean="0">
                <a:solidFill>
                  <a:srgbClr val="969696"/>
                </a:solidFill>
                <a:cs typeface="Arial" charset="0"/>
              </a:rPr>
              <a:t>FP656</a:t>
            </a:r>
            <a:endParaRPr lang="pl-PL" b="1" baseline="0" dirty="0">
              <a:solidFill>
                <a:srgbClr val="969696"/>
              </a:solidFill>
              <a:cs typeface="Arial" charset="0"/>
            </a:endParaRPr>
          </a:p>
        </p:txBody>
      </p:sp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194" y="1843009"/>
            <a:ext cx="2783748" cy="3685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50878" y="190488"/>
            <a:ext cx="4940490" cy="795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0609" y="214930"/>
            <a:ext cx="421349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7429" name="Text Box 5"/>
          <p:cNvSpPr txBox="1">
            <a:spLocks noChangeArrowheads="1"/>
          </p:cNvSpPr>
          <p:nvPr/>
        </p:nvSpPr>
        <p:spPr bwMode="auto">
          <a:xfrm>
            <a:off x="4555999" y="830263"/>
            <a:ext cx="78739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FP656</a:t>
            </a:r>
          </a:p>
        </p:txBody>
      </p:sp>
      <p:pic>
        <p:nvPicPr>
          <p:cNvPr id="7174" name="Picture 6" descr="Vign1 Viande Rob rou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00549" y="2123430"/>
            <a:ext cx="3251287" cy="369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8" descr="PS SIROCCO hachoir rge"/>
          <p:cNvPicPr>
            <a:picLocks noChangeAspect="1" noChangeArrowheads="1"/>
          </p:cNvPicPr>
          <p:nvPr/>
        </p:nvPicPr>
        <p:blipFill>
          <a:blip r:embed="rId4" cstate="print"/>
          <a:srcRect l="11836" r="2380" b="44824"/>
          <a:stretch>
            <a:fillRect/>
          </a:stretch>
        </p:blipFill>
        <p:spPr bwMode="auto">
          <a:xfrm>
            <a:off x="1289918" y="2106613"/>
            <a:ext cx="3276203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9" name="Text Box 4"/>
          <p:cNvSpPr txBox="1">
            <a:spLocks noChangeArrowheads="1"/>
          </p:cNvSpPr>
          <p:nvPr/>
        </p:nvSpPr>
        <p:spPr bwMode="auto">
          <a:xfrm>
            <a:off x="5185422" y="6092826"/>
            <a:ext cx="928439" cy="297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6" rIns="91430" bIns="45716">
            <a:spAutoFit/>
          </a:bodyPr>
          <a:lstStyle/>
          <a:p>
            <a:r>
              <a:rPr lang="fr-FR" sz="2000" b="1" i="1" dirty="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rPr>
              <a:t>product</a:t>
            </a:r>
          </a:p>
        </p:txBody>
      </p:sp>
      <p:pic>
        <p:nvPicPr>
          <p:cNvPr id="7183" name="Picture 15" descr="robot2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"/>
            <a:ext cx="1205575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564204" y="1376175"/>
            <a:ext cx="4132899" cy="379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chemeClr val="bg1">
                    <a:lumMod val="75000"/>
                  </a:schemeClr>
                </a:solidFill>
              </a:rPr>
              <a:t>+ </a:t>
            </a:r>
            <a:r>
              <a:rPr lang="pl-PL" sz="2800" b="1" dirty="0" smtClean="0">
                <a:solidFill>
                  <a:schemeClr val="bg1">
                    <a:lumMod val="75000"/>
                  </a:schemeClr>
                </a:solidFill>
              </a:rPr>
              <a:t>funkcja maszynki do mięsa</a:t>
            </a:r>
            <a:endParaRPr lang="fr-FR" sz="2800" b="1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7" name="Picture 2" descr="LogoBi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78722" y="191069"/>
            <a:ext cx="2549857" cy="476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5520616" y="1433040"/>
            <a:ext cx="4132899" cy="379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2800" b="1" dirty="0" smtClean="0">
                <a:solidFill>
                  <a:schemeClr val="bg1">
                    <a:lumMod val="75000"/>
                  </a:schemeClr>
                </a:solidFill>
              </a:rPr>
              <a:t>1,3 kg/min</a:t>
            </a:r>
            <a:endParaRPr lang="fr-FR" sz="280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136710" y="190500"/>
            <a:ext cx="6477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pl-PL" sz="2800" b="1" dirty="0">
              <a:solidFill>
                <a:srgbClr val="CC0000"/>
              </a:solidFill>
            </a:endParaRPr>
          </a:p>
        </p:txBody>
      </p:sp>
      <p:pic>
        <p:nvPicPr>
          <p:cNvPr id="8" name="Picture 2" descr="LogoB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80369" y="27296"/>
            <a:ext cx="2384687" cy="445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1226522" y="409435"/>
            <a:ext cx="8320087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800" b="1" i="0" u="none" strike="noStrike" kern="120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+mj-lt"/>
              <a:ea typeface="ＭＳ Ｐゴシック" pitchFamily="34" charset="-128"/>
              <a:cs typeface="Arial" charset="0"/>
            </a:endParaRP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1199225" y="517053"/>
            <a:ext cx="83951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  <a:buFontTx/>
              <a:buChar char="■"/>
            </a:pP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 Nowości Marzec 2011</a:t>
            </a:r>
            <a:endParaRPr lang="pl-PL" sz="2000" b="1" baseline="0" dirty="0">
              <a:solidFill>
                <a:srgbClr val="969696"/>
              </a:solidFill>
              <a:cs typeface="Arial" charset="0"/>
            </a:endParaRPr>
          </a:p>
        </p:txBody>
      </p:sp>
      <p:sp>
        <p:nvSpPr>
          <p:cNvPr id="9" name="AutoShape 11"/>
          <p:cNvSpPr>
            <a:spLocks noChangeArrowheads="1"/>
          </p:cNvSpPr>
          <p:nvPr/>
        </p:nvSpPr>
        <p:spPr bwMode="auto">
          <a:xfrm>
            <a:off x="2702257" y="1349993"/>
            <a:ext cx="4684216" cy="137956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>
            <a:solidFill>
              <a:srgbClr val="7B726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pl-PL">
              <a:solidFill>
                <a:srgbClr val="7B7261"/>
              </a:solidFill>
              <a:latin typeface="Univers (W1)" pitchFamily="34" charset="0"/>
            </a:endParaRPr>
          </a:p>
        </p:txBody>
      </p:sp>
      <p:sp>
        <p:nvSpPr>
          <p:cNvPr id="13" name="Rectangle 12"/>
          <p:cNvSpPr txBox="1">
            <a:spLocks noChangeArrowheads="1"/>
          </p:cNvSpPr>
          <p:nvPr/>
        </p:nvSpPr>
        <p:spPr>
          <a:xfrm>
            <a:off x="2402161" y="1814019"/>
            <a:ext cx="5262278" cy="1019033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Roboty Kuchenne</a:t>
            </a:r>
            <a:endParaRPr kumimoji="0" lang="fr-FR" sz="3200" b="1" i="0" u="none" strike="noStrike" kern="0" cap="none" spc="0" normalizeH="0" baseline="0" noProof="0" dirty="0" smtClean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Verdana" pitchFamily="34" charset="0"/>
              <a:ea typeface="+mj-ea"/>
              <a:cs typeface="+mj-cs"/>
            </a:endParaRPr>
          </a:p>
        </p:txBody>
      </p:sp>
      <p:pic>
        <p:nvPicPr>
          <p:cNvPr id="15" name="Picture 4" descr="93909476, JGI/Jamie Grill /Blend Images"/>
          <p:cNvPicPr>
            <a:picLocks noChangeAspect="1" noChangeArrowheads="1"/>
          </p:cNvPicPr>
          <p:nvPr/>
        </p:nvPicPr>
        <p:blipFill>
          <a:blip r:embed="rId3" cstate="print"/>
          <a:srcRect t="4979" b="-72"/>
          <a:stretch>
            <a:fillRect/>
          </a:stretch>
        </p:blipFill>
        <p:spPr bwMode="auto">
          <a:xfrm>
            <a:off x="3567787" y="3377268"/>
            <a:ext cx="2412469" cy="314972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18" name="Picture 6" descr="200136993-001, Mike Powell /Stone+"/>
          <p:cNvPicPr>
            <a:picLocks noChangeAspect="1" noChangeArrowheads="1"/>
          </p:cNvPicPr>
          <p:nvPr/>
        </p:nvPicPr>
        <p:blipFill>
          <a:blip r:embed="rId4" cstate="print"/>
          <a:srcRect t="6122"/>
          <a:stretch>
            <a:fillRect/>
          </a:stretch>
        </p:blipFill>
        <p:spPr bwMode="auto">
          <a:xfrm>
            <a:off x="641445" y="3038946"/>
            <a:ext cx="1897039" cy="217705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22" name="Picture 2" descr="200498080-017, CO2 /Taxi"/>
          <p:cNvPicPr>
            <a:picLocks noChangeAspect="1" noChangeArrowheads="1"/>
          </p:cNvPicPr>
          <p:nvPr/>
        </p:nvPicPr>
        <p:blipFill>
          <a:blip r:embed="rId5" cstate="print"/>
          <a:srcRect l="4330" t="3893" r="2597" b="15080"/>
          <a:stretch>
            <a:fillRect/>
          </a:stretch>
        </p:blipFill>
        <p:spPr bwMode="auto">
          <a:xfrm>
            <a:off x="6635908" y="3203545"/>
            <a:ext cx="2786082" cy="179303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490383" y="2304543"/>
            <a:ext cx="6415617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000" b="1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700" b="1" baseline="0" dirty="0" smtClean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700" b="1" baseline="0" dirty="0" smtClean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700" baseline="0" dirty="0" smtClean="0">
                <a:solidFill>
                  <a:srgbClr val="8E8581"/>
                </a:solidFill>
              </a:rPr>
              <a:t>W pełni wyposażony robot kuchenny w systemie </a:t>
            </a:r>
            <a:r>
              <a:rPr lang="pl-PL" sz="1700" baseline="0" dirty="0" err="1" smtClean="0">
                <a:solidFill>
                  <a:srgbClr val="8E8581"/>
                </a:solidFill>
              </a:rPr>
              <a:t>Direct</a:t>
            </a:r>
            <a:r>
              <a:rPr lang="pl-PL" sz="1700" baseline="0" dirty="0" smtClean="0">
                <a:solidFill>
                  <a:srgbClr val="8E8581"/>
                </a:solidFill>
              </a:rPr>
              <a:t> </a:t>
            </a:r>
            <a:r>
              <a:rPr lang="pl-PL" sz="1700" baseline="0" dirty="0" err="1" smtClean="0">
                <a:solidFill>
                  <a:srgbClr val="8E8581"/>
                </a:solidFill>
              </a:rPr>
              <a:t>Drive</a:t>
            </a:r>
            <a:endParaRPr lang="pl-PL" sz="1700" baseline="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700" b="1" baseline="0" dirty="0" smtClean="0">
                <a:solidFill>
                  <a:srgbClr val="8E8581"/>
                </a:solidFill>
              </a:rPr>
              <a:t>Cena : 899,99 PLN (jeszcze do potwierdzenia)</a:t>
            </a: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700" baseline="0" dirty="0" smtClean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700" baseline="0" dirty="0" smtClean="0">
                <a:solidFill>
                  <a:srgbClr val="8E8581"/>
                </a:solidFill>
              </a:rPr>
              <a:t>Dostępność:  Marzec 2011</a:t>
            </a: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Char char="¡"/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r>
              <a:rPr lang="pl-PL" sz="1700" baseline="0" dirty="0">
                <a:solidFill>
                  <a:srgbClr val="8E8581"/>
                </a:solidFill>
              </a:rPr>
              <a:t> </a:t>
            </a:r>
          </a:p>
          <a:p>
            <a:pPr marL="723900" lvl="2" indent="-27940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1200150" lvl="2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None/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None/>
              <a:defRPr/>
            </a:pPr>
            <a:endParaRPr lang="pl-PL" sz="1700" b="1" baseline="0" dirty="0">
              <a:solidFill>
                <a:srgbClr val="8E8581"/>
              </a:solidFill>
            </a:endParaRPr>
          </a:p>
        </p:txBody>
      </p:sp>
      <p:pic>
        <p:nvPicPr>
          <p:cNvPr id="6" name="Picture 6" descr="mouline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0985" y="357166"/>
            <a:ext cx="2004531" cy="387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Prostokąt 11"/>
          <p:cNvSpPr/>
          <p:nvPr/>
        </p:nvSpPr>
        <p:spPr>
          <a:xfrm>
            <a:off x="4584440" y="1151002"/>
            <a:ext cx="9412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</a:pPr>
            <a:r>
              <a:rPr lang="pl-PL" sz="2000" b="1" baseline="0" dirty="0" smtClean="0">
                <a:solidFill>
                  <a:schemeClr val="bg1">
                    <a:lumMod val="75000"/>
                  </a:schemeClr>
                </a:solidFill>
                <a:cs typeface="Arial" charset="0"/>
              </a:rPr>
              <a:t>FP656</a:t>
            </a:r>
            <a:endParaRPr lang="pl-PL" sz="2000" b="1" baseline="0" dirty="0">
              <a:solidFill>
                <a:schemeClr val="bg1">
                  <a:lumMod val="75000"/>
                </a:schemeClr>
              </a:solidFill>
              <a:cs typeface="Arial" charset="0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4204576" y="2422519"/>
            <a:ext cx="21515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</a:pP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Podsumowanie:</a:t>
            </a:r>
            <a:endParaRPr lang="pl-PL" sz="2000" b="1" baseline="0" dirty="0">
              <a:solidFill>
                <a:srgbClr val="969696"/>
              </a:solidFill>
              <a:cs typeface="Arial" charset="0"/>
            </a:endParaRPr>
          </a:p>
        </p:txBody>
      </p:sp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8874" y="2224585"/>
            <a:ext cx="2632807" cy="3486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65277" y="628948"/>
            <a:ext cx="3759764" cy="603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564" name="Group 156"/>
          <p:cNvGraphicFramePr>
            <a:graphicFrameLocks noGrp="1"/>
          </p:cNvGraphicFramePr>
          <p:nvPr/>
        </p:nvGraphicFramePr>
        <p:xfrm>
          <a:off x="1392071" y="415484"/>
          <a:ext cx="6741994" cy="5992368"/>
        </p:xfrm>
        <a:graphic>
          <a:graphicData uri="http://schemas.openxmlformats.org/drawingml/2006/table">
            <a:tbl>
              <a:tblPr/>
              <a:tblGrid>
                <a:gridCol w="1685499"/>
                <a:gridCol w="1687621"/>
                <a:gridCol w="1684437"/>
                <a:gridCol w="1684437"/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fr-F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FP65</a:t>
                      </a: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6 </a:t>
                      </a:r>
                      <a:endParaRPr kumimoji="0" lang="fr-F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21E1B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Philips HR7775/00</a:t>
                      </a:r>
                      <a:endParaRPr kumimoji="0" lang="fr-F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21E1B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Zelmer 880 (No 2 </a:t>
                      </a:r>
                      <a:r>
                        <a:rPr kumimoji="0" lang="pl-PL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in</a:t>
                      </a: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 GFK)</a:t>
                      </a:r>
                      <a:endParaRPr kumimoji="0" lang="fr-F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21E1B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Moc</a:t>
                      </a:r>
                      <a:endParaRPr kumimoji="0" lang="fr-F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21E1B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850 W</a:t>
                      </a: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1000 W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1000 W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1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Wykończenie</a:t>
                      </a:r>
                      <a:endParaRPr kumimoji="0" lang="fr-F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21E1B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metalowy panel  rubinowy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metalowy panel  srebrny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metalowy panel  srebrny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Pojemność misy</a:t>
                      </a:r>
                      <a:endParaRPr kumimoji="0" lang="fr-F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21E1B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3L</a:t>
                      </a: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2L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3L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Prędkość</a:t>
                      </a:r>
                      <a:endParaRPr kumimoji="0" lang="fr-F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21E1B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2 + P</a:t>
                      </a: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automatyczna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12+Pulse+Turbo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Blender</a:t>
                      </a: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1.5L</a:t>
                      </a: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1,5L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1L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Komin</a:t>
                      </a:r>
                      <a:endParaRPr kumimoji="0" lang="fr-F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21E1B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okrągły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okrągły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połówkowy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Metalowe noże</a:t>
                      </a:r>
                      <a:endParaRPr kumimoji="0" lang="fr-F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21E1B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Plastikowy nóż do ciasta</a:t>
                      </a:r>
                      <a:endParaRPr kumimoji="0" lang="fr-F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21E1B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Metal</a:t>
                      </a: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owa trzepaczka</a:t>
                      </a:r>
                      <a:endParaRPr kumimoji="0" lang="fr-F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21E1B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Tarcze do tarcia i siekania</a:t>
                      </a:r>
                      <a:endParaRPr kumimoji="0" lang="fr-F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21E1B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2 dwustronne tarcze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2 dwustronne tarcze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2 dwustronne tarcze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Tarcza do frytek</a:t>
                      </a:r>
                      <a:endParaRPr kumimoji="0" lang="fr-F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21E1B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Tarcza do ziemniaków</a:t>
                      </a:r>
                      <a:endParaRPr kumimoji="0" lang="fr-F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21E1B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Wyciskarka do cytrusów</a:t>
                      </a:r>
                      <a:endParaRPr kumimoji="0" lang="fr-F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21E1B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X  z systemem  </a:t>
                      </a:r>
                      <a:r>
                        <a:rPr kumimoji="0" lang="pl-PL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Direct</a:t>
                      </a: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pl-PL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Serve</a:t>
                      </a: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 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Sokowirówka</a:t>
                      </a:r>
                      <a:endParaRPr kumimoji="0" lang="fr-F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21E1B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Maszynka do mięsa</a:t>
                      </a:r>
                      <a:endParaRPr kumimoji="0" lang="fr-F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21E1B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nie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Miejsce na przewód sieciowy</a:t>
                      </a:r>
                      <a:endParaRPr kumimoji="0" lang="fr-F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21E1B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Miejsce na akcesoria</a:t>
                      </a:r>
                      <a:endParaRPr kumimoji="0" lang="fr-F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21E1B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nie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nie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Cena</a:t>
                      </a:r>
                      <a:endParaRPr kumimoji="0" lang="fr-F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21E1B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899,99 PLN</a:t>
                      </a:r>
                      <a:endParaRPr kumimoji="0" lang="fr-F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999,99 PLN</a:t>
                      </a:r>
                      <a:endParaRPr kumimoji="0" lang="fr-F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849 PLN</a:t>
                      </a:r>
                      <a:endParaRPr kumimoji="0" lang="fr-F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300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07271" y="2197290"/>
            <a:ext cx="686196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688271" y="0"/>
            <a:ext cx="83951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</a:pPr>
            <a:r>
              <a:rPr lang="pl-PL" sz="2000" b="1" baseline="0" dirty="0" err="1" smtClean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Masterchef</a:t>
            </a:r>
            <a:r>
              <a:rPr lang="pl-PL" sz="2000" b="1" baseline="0" dirty="0" smtClean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  FP656 </a:t>
            </a:r>
            <a:r>
              <a:rPr lang="pl-PL" sz="2000" b="1" baseline="0" dirty="0" err="1" smtClean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vs</a:t>
            </a:r>
            <a:r>
              <a:rPr lang="pl-PL" sz="2000" b="1" baseline="0" dirty="0" smtClean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 Philips &amp; Zelmer</a:t>
            </a:r>
            <a:endParaRPr lang="pl-PL" sz="2000" b="1" baseline="0" dirty="0">
              <a:solidFill>
                <a:schemeClr val="bg1">
                  <a:lumMod val="50000"/>
                </a:schemeClr>
              </a:solidFill>
              <a:cs typeface="Arial" charset="0"/>
            </a:endParaRPr>
          </a:p>
        </p:txBody>
      </p:sp>
      <p:pic>
        <p:nvPicPr>
          <p:cNvPr id="12" name="Picture 2" descr="LogoB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88907" y="1903917"/>
            <a:ext cx="1057993" cy="197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" descr="Philips 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33317" y="3452883"/>
            <a:ext cx="1195264" cy="357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 descr="HR7775_00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69864" y="3791700"/>
            <a:ext cx="806146" cy="807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18" name="Picture 2" descr="Zelmer FENOMEN 880.0SL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58189" y="5195839"/>
            <a:ext cx="1333500" cy="876301"/>
          </a:xfrm>
          <a:prstGeom prst="rect">
            <a:avLst/>
          </a:prstGeom>
          <a:noFill/>
        </p:spPr>
      </p:pic>
      <p:pic>
        <p:nvPicPr>
          <p:cNvPr id="15" name="Picture 2" descr="bez tytułu"/>
          <p:cNvPicPr>
            <a:picLocks noChangeAspect="1" noChangeArrowheads="1"/>
          </p:cNvPicPr>
          <p:nvPr/>
        </p:nvPicPr>
        <p:blipFill>
          <a:blip r:embed="rId8" cstate="print">
            <a:grayscl/>
            <a:biLevel thresh="50000"/>
          </a:blip>
          <a:srcRect/>
          <a:stretch>
            <a:fillRect/>
          </a:stretch>
        </p:blipFill>
        <p:spPr bwMode="auto">
          <a:xfrm>
            <a:off x="8379725" y="5001550"/>
            <a:ext cx="1526275" cy="263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Connecteur droit 33"/>
          <p:cNvCxnSpPr/>
          <p:nvPr/>
        </p:nvCxnSpPr>
        <p:spPr>
          <a:xfrm rot="10800000" flipV="1">
            <a:off x="313902" y="1828800"/>
            <a:ext cx="9592099" cy="3698542"/>
          </a:xfrm>
          <a:prstGeom prst="line">
            <a:avLst/>
          </a:prstGeom>
          <a:ln w="60325">
            <a:solidFill>
              <a:srgbClr val="C00000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age 22" descr="mc3000.jpg"/>
          <p:cNvPicPr>
            <a:picLocks noChangeAspect="1"/>
          </p:cNvPicPr>
          <p:nvPr/>
        </p:nvPicPr>
        <p:blipFill>
          <a:blip r:embed="rId2" cstate="print"/>
          <a:srcRect l="7407" t="16666" r="7407" b="16667"/>
          <a:stretch>
            <a:fillRect/>
          </a:stretch>
        </p:blipFill>
        <p:spPr>
          <a:xfrm>
            <a:off x="316288" y="3975337"/>
            <a:ext cx="1294148" cy="1662048"/>
          </a:xfrm>
          <a:prstGeom prst="rect">
            <a:avLst/>
          </a:prstGeom>
        </p:spPr>
      </p:pic>
      <p:sp>
        <p:nvSpPr>
          <p:cNvPr id="15" name="Text Box 28"/>
          <p:cNvSpPr txBox="1">
            <a:spLocks noChangeArrowheads="1"/>
          </p:cNvSpPr>
          <p:nvPr/>
        </p:nvSpPr>
        <p:spPr bwMode="auto">
          <a:xfrm>
            <a:off x="0" y="5695173"/>
            <a:ext cx="1625215" cy="810478"/>
          </a:xfrm>
          <a:prstGeom prst="rect">
            <a:avLst/>
          </a:prstGeom>
          <a:gradFill rotWithShape="1">
            <a:gsLst>
              <a:gs pos="0">
                <a:srgbClr val="E20000"/>
              </a:gs>
              <a:gs pos="80000">
                <a:srgbClr val="FFFFFF">
                  <a:shade val="93000"/>
                  <a:satMod val="130000"/>
                </a:srgbClr>
              </a:gs>
              <a:gs pos="100000">
                <a:srgbClr val="FFFFFF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FFFFFF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square">
            <a:spAutoFit/>
          </a:bodyPr>
          <a:lstStyle/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b="1" kern="1200" dirty="0">
                <a:solidFill>
                  <a:srgbClr val="333333"/>
                </a:solidFill>
                <a:latin typeface="Verdana"/>
                <a:ea typeface="+mn-ea"/>
                <a:cs typeface="+mn-cs"/>
              </a:rPr>
              <a:t>Masterchef</a:t>
            </a:r>
            <a:br>
              <a:rPr lang="en-US" sz="1400" b="1" kern="1200" dirty="0">
                <a:solidFill>
                  <a:srgbClr val="333333"/>
                </a:solidFill>
                <a:latin typeface="Verdana"/>
                <a:ea typeface="+mn-ea"/>
                <a:cs typeface="+mn-cs"/>
              </a:rPr>
            </a:br>
            <a:r>
              <a:rPr lang="en-US" sz="1400" b="1" kern="1200" dirty="0" smtClean="0">
                <a:solidFill>
                  <a:srgbClr val="333333"/>
                </a:solidFill>
                <a:latin typeface="Verdana"/>
                <a:ea typeface="+mn-ea"/>
                <a:cs typeface="+mn-cs"/>
              </a:rPr>
              <a:t>3000</a:t>
            </a:r>
            <a:endParaRPr lang="pl-PL" sz="1400" b="1" kern="1200" dirty="0" smtClean="0">
              <a:solidFill>
                <a:srgbClr val="333333"/>
              </a:solidFill>
              <a:latin typeface="Verdana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pl-PL" sz="1400" b="1" dirty="0" smtClean="0">
                <a:solidFill>
                  <a:srgbClr val="333333"/>
                </a:solidFill>
                <a:latin typeface="Verdana"/>
                <a:ea typeface="+mn-ea"/>
              </a:rPr>
              <a:t>FP312</a:t>
            </a:r>
          </a:p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pl-PL" sz="1400" b="1" kern="1200" dirty="0" smtClean="0">
                <a:solidFill>
                  <a:srgbClr val="333333"/>
                </a:solidFill>
                <a:latin typeface="Verdana"/>
                <a:ea typeface="+mn-ea"/>
                <a:cs typeface="+mn-cs"/>
              </a:rPr>
              <a:t>399,99 PLN</a:t>
            </a:r>
            <a:endParaRPr lang="en-US" sz="1000" kern="1200" dirty="0">
              <a:solidFill>
                <a:srgbClr val="333333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21" name="ZoneTexte 3"/>
          <p:cNvSpPr txBox="1">
            <a:spLocks noChangeArrowheads="1"/>
          </p:cNvSpPr>
          <p:nvPr/>
        </p:nvSpPr>
        <p:spPr bwMode="auto">
          <a:xfrm>
            <a:off x="955954" y="423080"/>
            <a:ext cx="8126073" cy="543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pl-PL" sz="4400" b="1" dirty="0" smtClean="0">
                <a:ln>
                  <a:prstDash val="solid"/>
                </a:ln>
                <a:gradFill rotWithShape="1">
                  <a:gsLst>
                    <a:gs pos="0">
                      <a:srgbClr val="000000">
                        <a:tint val="70000"/>
                        <a:satMod val="200000"/>
                      </a:srgbClr>
                    </a:gs>
                    <a:gs pos="40000">
                      <a:srgbClr val="000000">
                        <a:tint val="90000"/>
                        <a:satMod val="130000"/>
                      </a:srgbClr>
                    </a:gs>
                    <a:gs pos="50000">
                      <a:srgbClr val="000000">
                        <a:tint val="90000"/>
                        <a:satMod val="130000"/>
                      </a:srgbClr>
                    </a:gs>
                    <a:gs pos="68000">
                      <a:srgbClr val="000000">
                        <a:tint val="90000"/>
                        <a:satMod val="130000"/>
                      </a:srgbClr>
                    </a:gs>
                    <a:gs pos="100000">
                      <a:srgbClr val="000000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000000">
                      <a:tint val="80000"/>
                      <a:satMod val="250000"/>
                      <a:alpha val="45000"/>
                    </a:srgbClr>
                  </a:outerShdw>
                </a:effectLst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Roboty kuchenne</a:t>
            </a:r>
            <a:endParaRPr lang="en-US" sz="4400" b="1" kern="1200" dirty="0">
              <a:ln>
                <a:prstDash val="solid"/>
              </a:ln>
              <a:gradFill rotWithShape="1">
                <a:gsLst>
                  <a:gs pos="0">
                    <a:srgbClr val="000000">
                      <a:tint val="70000"/>
                      <a:satMod val="200000"/>
                    </a:srgbClr>
                  </a:gs>
                  <a:gs pos="40000">
                    <a:srgbClr val="000000">
                      <a:tint val="90000"/>
                      <a:satMod val="130000"/>
                    </a:srgbClr>
                  </a:gs>
                  <a:gs pos="50000">
                    <a:srgbClr val="000000">
                      <a:tint val="90000"/>
                      <a:satMod val="130000"/>
                    </a:srgbClr>
                  </a:gs>
                  <a:gs pos="68000">
                    <a:srgbClr val="000000">
                      <a:tint val="90000"/>
                      <a:satMod val="130000"/>
                    </a:srgbClr>
                  </a:gs>
                  <a:gs pos="100000">
                    <a:srgbClr val="000000">
                      <a:tint val="70000"/>
                      <a:satMod val="200000"/>
                    </a:srgbClr>
                  </a:gs>
                </a:gsLst>
                <a:lin ang="5400000"/>
              </a:gradFill>
              <a:effectLst>
                <a:outerShdw blurRad="88000" dist="50800" dir="5040000" algn="tl">
                  <a:srgbClr val="000000">
                    <a:tint val="80000"/>
                    <a:satMod val="250000"/>
                    <a:alpha val="45000"/>
                  </a:srgbClr>
                </a:outerShdw>
              </a:effectLst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2553874" y="6113464"/>
            <a:ext cx="607839" cy="215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6" rIns="91430" bIns="45716">
            <a:spAutoFit/>
          </a:bodyPr>
          <a:lstStyle/>
          <a:p>
            <a:pPr algn="l" rtl="0"/>
            <a:r>
              <a:rPr lang="en-US" sz="1200" i="1" kern="1200" dirty="0">
                <a:solidFill>
                  <a:prstClr val="white"/>
                </a:solidFill>
                <a:latin typeface="Verdana" pitchFamily="34" charset="0"/>
                <a:ea typeface="+mn-ea"/>
                <a:cs typeface="+mn-cs"/>
              </a:rPr>
              <a:t>strategy</a:t>
            </a:r>
          </a:p>
        </p:txBody>
      </p:sp>
      <p:sp>
        <p:nvSpPr>
          <p:cNvPr id="33" name="Text Box 6"/>
          <p:cNvSpPr txBox="1">
            <a:spLocks noChangeArrowheads="1"/>
          </p:cNvSpPr>
          <p:nvPr/>
        </p:nvSpPr>
        <p:spPr bwMode="auto">
          <a:xfrm>
            <a:off x="6887780" y="6072207"/>
            <a:ext cx="811420" cy="215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6" rIns="91430" bIns="45716">
            <a:spAutoFit/>
          </a:bodyPr>
          <a:lstStyle/>
          <a:p>
            <a:pPr algn="l" rtl="0"/>
            <a:r>
              <a:rPr lang="en-US" sz="1200" i="1" dirty="0">
                <a:solidFill>
                  <a:prstClr val="white"/>
                </a:solidFill>
                <a:latin typeface="Verdana" pitchFamily="34" charset="0"/>
              </a:rPr>
              <a:t>C</a:t>
            </a:r>
            <a:r>
              <a:rPr lang="en-US" sz="1200" i="1" kern="1200" dirty="0" smtClean="0">
                <a:solidFill>
                  <a:prstClr val="white"/>
                </a:solidFill>
                <a:latin typeface="Verdana" pitchFamily="34" charset="0"/>
                <a:ea typeface="+mn-ea"/>
                <a:cs typeface="+mn-cs"/>
              </a:rPr>
              <a:t>ompetitors</a:t>
            </a:r>
            <a:endParaRPr lang="en-US" sz="1200" i="1" kern="1200" dirty="0">
              <a:solidFill>
                <a:prstClr val="white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5" name="Image 30" descr="masterchef 5000.jpg"/>
          <p:cNvPicPr>
            <a:picLocks noChangeAspect="1"/>
          </p:cNvPicPr>
          <p:nvPr/>
        </p:nvPicPr>
        <p:blipFill>
          <a:blip r:embed="rId3" cstate="print"/>
          <a:srcRect l="12685" r="8044" b="7416"/>
          <a:stretch>
            <a:fillRect/>
          </a:stretch>
        </p:blipFill>
        <p:spPr bwMode="auto">
          <a:xfrm>
            <a:off x="1718805" y="3234521"/>
            <a:ext cx="1543012" cy="211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2" descr="LogoBi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56143" y="0"/>
            <a:ext cx="2549857" cy="476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20417" y="1266457"/>
            <a:ext cx="1528549" cy="2023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 Box 29"/>
          <p:cNvSpPr txBox="1">
            <a:spLocks noChangeArrowheads="1"/>
          </p:cNvSpPr>
          <p:nvPr/>
        </p:nvSpPr>
        <p:spPr bwMode="auto">
          <a:xfrm>
            <a:off x="4694830" y="4471058"/>
            <a:ext cx="1691712" cy="666849"/>
          </a:xfrm>
          <a:prstGeom prst="rect">
            <a:avLst/>
          </a:prstGeom>
          <a:gradFill rotWithShape="1">
            <a:gsLst>
              <a:gs pos="0">
                <a:srgbClr val="FFFFFF">
                  <a:shade val="51000"/>
                  <a:satMod val="130000"/>
                </a:srgbClr>
              </a:gs>
              <a:gs pos="80000">
                <a:srgbClr val="FFFFFF">
                  <a:shade val="93000"/>
                  <a:satMod val="130000"/>
                </a:srgbClr>
              </a:gs>
              <a:gs pos="100000">
                <a:srgbClr val="FFFFFF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FFFFFF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square">
            <a:spAutoFit/>
          </a:bodyPr>
          <a:lstStyle/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b="1" kern="1200" dirty="0" err="1">
                <a:solidFill>
                  <a:srgbClr val="333333"/>
                </a:solidFill>
                <a:latin typeface="Verdana"/>
                <a:ea typeface="+mn-ea"/>
                <a:cs typeface="+mn-cs"/>
              </a:rPr>
              <a:t>Masterchef</a:t>
            </a:r>
            <a:r>
              <a:rPr lang="en-US" sz="1400" b="1" kern="1200" dirty="0">
                <a:solidFill>
                  <a:srgbClr val="333333"/>
                </a:solidFill>
                <a:latin typeface="Verdana"/>
                <a:ea typeface="+mn-ea"/>
                <a:cs typeface="+mn-cs"/>
              </a:rPr>
              <a:t> </a:t>
            </a:r>
            <a:r>
              <a:rPr lang="en-US" sz="1400" b="1" kern="1200" dirty="0" smtClean="0">
                <a:solidFill>
                  <a:srgbClr val="333333"/>
                </a:solidFill>
                <a:latin typeface="Verdana"/>
                <a:ea typeface="+mn-ea"/>
                <a:cs typeface="+mn-cs"/>
              </a:rPr>
              <a:t>8000</a:t>
            </a:r>
            <a:endParaRPr lang="pl-PL" sz="1400" b="1" kern="1200" dirty="0" smtClean="0">
              <a:solidFill>
                <a:srgbClr val="333333"/>
              </a:solidFill>
              <a:latin typeface="Verdana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pl-PL" sz="1400" b="1" dirty="0" smtClean="0">
                <a:solidFill>
                  <a:srgbClr val="333333"/>
                </a:solidFill>
                <a:latin typeface="Verdana"/>
                <a:ea typeface="+mn-ea"/>
              </a:rPr>
              <a:t>FP652</a:t>
            </a:r>
          </a:p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pl-PL" sz="1400" b="1" kern="1200" dirty="0" smtClean="0">
                <a:solidFill>
                  <a:srgbClr val="333333"/>
                </a:solidFill>
                <a:latin typeface="Verdana"/>
                <a:ea typeface="+mn-ea"/>
                <a:cs typeface="+mn-cs"/>
              </a:rPr>
              <a:t>699,99 PLN</a:t>
            </a:r>
            <a:endParaRPr lang="en-US" sz="1000" kern="1200" dirty="0">
              <a:solidFill>
                <a:srgbClr val="333333"/>
              </a:solidFill>
              <a:latin typeface="Verdana"/>
              <a:ea typeface="+mn-ea"/>
              <a:cs typeface="+mn-cs"/>
            </a:endParaRPr>
          </a:p>
        </p:txBody>
      </p:sp>
      <p:pic>
        <p:nvPicPr>
          <p:cNvPr id="40" name="Picture 2" descr="C:\Documents and Settings\mjarzab\Pulpit\FP517\MO-FOOD_PROCESSORS-MASTERCHEF_5000-FP517D-1074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18822" y="2825088"/>
            <a:ext cx="1616952" cy="2197288"/>
          </a:xfrm>
          <a:prstGeom prst="rect">
            <a:avLst/>
          </a:prstGeom>
          <a:noFill/>
        </p:spPr>
      </p:pic>
      <p:sp>
        <p:nvSpPr>
          <p:cNvPr id="44" name="Text Box 28"/>
          <p:cNvSpPr txBox="1">
            <a:spLocks noChangeArrowheads="1"/>
          </p:cNvSpPr>
          <p:nvPr/>
        </p:nvSpPr>
        <p:spPr bwMode="auto">
          <a:xfrm>
            <a:off x="3090350" y="4938926"/>
            <a:ext cx="1547823" cy="666849"/>
          </a:xfrm>
          <a:prstGeom prst="rect">
            <a:avLst/>
          </a:prstGeom>
          <a:gradFill rotWithShape="1">
            <a:gsLst>
              <a:gs pos="0">
                <a:srgbClr val="FFFFFF">
                  <a:shade val="51000"/>
                  <a:satMod val="130000"/>
                </a:srgbClr>
              </a:gs>
              <a:gs pos="80000">
                <a:srgbClr val="FFFFFF">
                  <a:shade val="93000"/>
                  <a:satMod val="130000"/>
                </a:srgbClr>
              </a:gs>
              <a:gs pos="100000">
                <a:srgbClr val="FFFFFF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FFFFFF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square">
            <a:spAutoFit/>
          </a:bodyPr>
          <a:lstStyle/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b="1" kern="1200" dirty="0" err="1" smtClean="0">
                <a:solidFill>
                  <a:srgbClr val="333333"/>
                </a:solidFill>
                <a:latin typeface="Verdana"/>
                <a:ea typeface="+mn-ea"/>
                <a:cs typeface="+mn-cs"/>
              </a:rPr>
              <a:t>Masterchef</a:t>
            </a:r>
            <a:r>
              <a:rPr lang="pl-PL" sz="1400" b="1" baseline="0" dirty="0" smtClean="0">
                <a:solidFill>
                  <a:srgbClr val="333333"/>
                </a:solidFill>
                <a:latin typeface="Verdana"/>
                <a:ea typeface="+mn-ea"/>
              </a:rPr>
              <a:t> </a:t>
            </a:r>
            <a:r>
              <a:rPr lang="en-US" sz="1400" b="1" kern="1200" dirty="0" smtClean="0">
                <a:solidFill>
                  <a:srgbClr val="333333"/>
                </a:solidFill>
                <a:latin typeface="Verdana"/>
                <a:ea typeface="+mn-ea"/>
                <a:cs typeface="+mn-cs"/>
              </a:rPr>
              <a:t>5000</a:t>
            </a:r>
            <a:r>
              <a:rPr lang="pl-PL" sz="1400" b="1" kern="1200" dirty="0" smtClean="0">
                <a:solidFill>
                  <a:srgbClr val="333333"/>
                </a:solidFill>
                <a:latin typeface="Verdana"/>
                <a:ea typeface="+mn-ea"/>
                <a:cs typeface="+mn-cs"/>
              </a:rPr>
              <a:t>  FP517</a:t>
            </a:r>
          </a:p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pl-PL" sz="1400" b="1" dirty="0" smtClean="0">
                <a:solidFill>
                  <a:srgbClr val="333333"/>
                </a:solidFill>
                <a:latin typeface="Verdana"/>
                <a:ea typeface="+mn-ea"/>
              </a:rPr>
              <a:t>699,99 PLN</a:t>
            </a:r>
            <a:endParaRPr lang="en-US" sz="1000" kern="1200" dirty="0">
              <a:solidFill>
                <a:srgbClr val="333333"/>
              </a:solidFill>
              <a:latin typeface="Verdana"/>
              <a:ea typeface="+mn-ea"/>
              <a:cs typeface="+mn-cs"/>
            </a:endParaRPr>
          </a:p>
        </p:txBody>
      </p:sp>
      <p:pic>
        <p:nvPicPr>
          <p:cNvPr id="112642" name="Picture 2" descr="C:\Documents and Settings\mjarzab\Pulpit\FP653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00799" y="1624848"/>
            <a:ext cx="1516037" cy="2289216"/>
          </a:xfrm>
          <a:prstGeom prst="rect">
            <a:avLst/>
          </a:prstGeom>
          <a:noFill/>
        </p:spPr>
      </p:pic>
      <p:pic>
        <p:nvPicPr>
          <p:cNvPr id="112643" name="Picture 3" descr="C:\Documents and Settings\mjarzab\Pulpit\FP65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31564" y="2101755"/>
            <a:ext cx="1535032" cy="2325806"/>
          </a:xfrm>
          <a:prstGeom prst="rect">
            <a:avLst/>
          </a:prstGeom>
          <a:noFill/>
        </p:spPr>
      </p:pic>
      <p:sp>
        <p:nvSpPr>
          <p:cNvPr id="22" name="Text Box 28"/>
          <p:cNvSpPr txBox="1">
            <a:spLocks noChangeArrowheads="1"/>
          </p:cNvSpPr>
          <p:nvPr/>
        </p:nvSpPr>
        <p:spPr bwMode="auto">
          <a:xfrm>
            <a:off x="1667301" y="5397196"/>
            <a:ext cx="1625215" cy="810478"/>
          </a:xfrm>
          <a:prstGeom prst="rect">
            <a:avLst/>
          </a:prstGeom>
          <a:gradFill rotWithShape="1">
            <a:gsLst>
              <a:gs pos="0">
                <a:srgbClr val="E20000"/>
              </a:gs>
              <a:gs pos="80000">
                <a:srgbClr val="FFFFFF">
                  <a:shade val="93000"/>
                  <a:satMod val="130000"/>
                </a:srgbClr>
              </a:gs>
              <a:gs pos="100000">
                <a:srgbClr val="FFFFFF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FFFFFF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square">
            <a:spAutoFit/>
          </a:bodyPr>
          <a:lstStyle/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b="1" kern="1200" dirty="0">
                <a:solidFill>
                  <a:srgbClr val="333333"/>
                </a:solidFill>
                <a:latin typeface="Verdana"/>
                <a:ea typeface="+mn-ea"/>
                <a:cs typeface="+mn-cs"/>
              </a:rPr>
              <a:t>Masterchef</a:t>
            </a:r>
            <a:br>
              <a:rPr lang="en-US" sz="1400" b="1" kern="1200" dirty="0">
                <a:solidFill>
                  <a:srgbClr val="333333"/>
                </a:solidFill>
                <a:latin typeface="Verdana"/>
                <a:ea typeface="+mn-ea"/>
                <a:cs typeface="+mn-cs"/>
              </a:rPr>
            </a:br>
            <a:r>
              <a:rPr lang="pl-PL" sz="1400" b="1" dirty="0" smtClean="0">
                <a:solidFill>
                  <a:srgbClr val="333333"/>
                </a:solidFill>
                <a:latin typeface="Verdana"/>
                <a:ea typeface="+mn-ea"/>
              </a:rPr>
              <a:t>5</a:t>
            </a:r>
            <a:r>
              <a:rPr lang="en-US" sz="1400" b="1" kern="1200" dirty="0" smtClean="0">
                <a:solidFill>
                  <a:srgbClr val="333333"/>
                </a:solidFill>
                <a:latin typeface="Verdana"/>
                <a:ea typeface="+mn-ea"/>
                <a:cs typeface="+mn-cs"/>
              </a:rPr>
              <a:t>000</a:t>
            </a:r>
            <a:endParaRPr lang="pl-PL" sz="1400" b="1" kern="1200" dirty="0" smtClean="0">
              <a:solidFill>
                <a:srgbClr val="333333"/>
              </a:solidFill>
              <a:latin typeface="Verdana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pl-PL" sz="1400" b="1" dirty="0" smtClean="0">
                <a:solidFill>
                  <a:srgbClr val="333333"/>
                </a:solidFill>
                <a:latin typeface="Verdana"/>
                <a:ea typeface="+mn-ea"/>
              </a:rPr>
              <a:t>FP519</a:t>
            </a:r>
          </a:p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pl-PL" sz="1400" b="1" kern="1200" dirty="0" smtClean="0">
                <a:solidFill>
                  <a:srgbClr val="333333"/>
                </a:solidFill>
                <a:latin typeface="Verdana"/>
                <a:ea typeface="+mn-ea"/>
                <a:cs typeface="+mn-cs"/>
              </a:rPr>
              <a:t>479,99 PLN</a:t>
            </a:r>
            <a:endParaRPr lang="en-US" sz="1000" kern="1200" dirty="0">
              <a:solidFill>
                <a:srgbClr val="333333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24" name="Text Box 28"/>
          <p:cNvSpPr txBox="1">
            <a:spLocks noChangeArrowheads="1"/>
          </p:cNvSpPr>
          <p:nvPr/>
        </p:nvSpPr>
        <p:spPr bwMode="auto">
          <a:xfrm>
            <a:off x="6473587" y="4116581"/>
            <a:ext cx="1625215" cy="810478"/>
          </a:xfrm>
          <a:prstGeom prst="rect">
            <a:avLst/>
          </a:prstGeom>
          <a:gradFill rotWithShape="1">
            <a:gsLst>
              <a:gs pos="0">
                <a:srgbClr val="E20000"/>
              </a:gs>
              <a:gs pos="80000">
                <a:srgbClr val="FFFFFF">
                  <a:shade val="93000"/>
                  <a:satMod val="130000"/>
                </a:srgbClr>
              </a:gs>
              <a:gs pos="100000">
                <a:srgbClr val="FFFFFF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FFFFFF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square">
            <a:spAutoFit/>
          </a:bodyPr>
          <a:lstStyle/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b="1" kern="1200" dirty="0">
                <a:solidFill>
                  <a:srgbClr val="333333"/>
                </a:solidFill>
                <a:latin typeface="Verdana"/>
                <a:ea typeface="+mn-ea"/>
                <a:cs typeface="+mn-cs"/>
              </a:rPr>
              <a:t>Masterchef</a:t>
            </a:r>
            <a:br>
              <a:rPr lang="en-US" sz="1400" b="1" kern="1200" dirty="0">
                <a:solidFill>
                  <a:srgbClr val="333333"/>
                </a:solidFill>
                <a:latin typeface="Verdana"/>
                <a:ea typeface="+mn-ea"/>
                <a:cs typeface="+mn-cs"/>
              </a:rPr>
            </a:br>
            <a:r>
              <a:rPr lang="pl-PL" sz="1400" b="1" dirty="0" smtClean="0">
                <a:solidFill>
                  <a:srgbClr val="333333"/>
                </a:solidFill>
                <a:latin typeface="Verdana"/>
                <a:ea typeface="+mn-ea"/>
              </a:rPr>
              <a:t>8</a:t>
            </a:r>
            <a:r>
              <a:rPr lang="en-US" sz="1400" b="1" kern="1200" dirty="0" smtClean="0">
                <a:solidFill>
                  <a:srgbClr val="333333"/>
                </a:solidFill>
                <a:latin typeface="Verdana"/>
                <a:ea typeface="+mn-ea"/>
                <a:cs typeface="+mn-cs"/>
              </a:rPr>
              <a:t>000</a:t>
            </a:r>
            <a:endParaRPr lang="pl-PL" sz="1400" b="1" kern="1200" dirty="0" smtClean="0">
              <a:solidFill>
                <a:srgbClr val="333333"/>
              </a:solidFill>
              <a:latin typeface="Verdana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pl-PL" sz="1400" b="1" dirty="0" smtClean="0">
                <a:solidFill>
                  <a:srgbClr val="333333"/>
                </a:solidFill>
                <a:latin typeface="Verdana"/>
                <a:ea typeface="+mn-ea"/>
              </a:rPr>
              <a:t>FP653</a:t>
            </a:r>
          </a:p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pl-PL" sz="1400" b="1" kern="1200" dirty="0" smtClean="0">
                <a:solidFill>
                  <a:srgbClr val="333333"/>
                </a:solidFill>
                <a:latin typeface="Verdana"/>
                <a:ea typeface="+mn-ea"/>
                <a:cs typeface="+mn-cs"/>
              </a:rPr>
              <a:t>699,99 PLN</a:t>
            </a:r>
            <a:endParaRPr lang="en-US" sz="1000" kern="1200" dirty="0">
              <a:solidFill>
                <a:srgbClr val="333333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26" name="Text Box 28"/>
          <p:cNvSpPr txBox="1">
            <a:spLocks noChangeArrowheads="1"/>
          </p:cNvSpPr>
          <p:nvPr/>
        </p:nvSpPr>
        <p:spPr bwMode="auto">
          <a:xfrm>
            <a:off x="8097672" y="3311362"/>
            <a:ext cx="1625215" cy="810478"/>
          </a:xfrm>
          <a:prstGeom prst="rect">
            <a:avLst/>
          </a:prstGeom>
          <a:gradFill rotWithShape="1">
            <a:gsLst>
              <a:gs pos="0">
                <a:srgbClr val="E20000"/>
              </a:gs>
              <a:gs pos="80000">
                <a:srgbClr val="FFFFFF">
                  <a:shade val="93000"/>
                  <a:satMod val="130000"/>
                </a:srgbClr>
              </a:gs>
              <a:gs pos="100000">
                <a:srgbClr val="FFFFFF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FFFFFF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square">
            <a:spAutoFit/>
          </a:bodyPr>
          <a:lstStyle/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b="1" kern="1200" dirty="0" err="1" smtClean="0">
                <a:solidFill>
                  <a:srgbClr val="333333"/>
                </a:solidFill>
                <a:latin typeface="Verdana"/>
                <a:ea typeface="+mn-ea"/>
                <a:cs typeface="+mn-cs"/>
              </a:rPr>
              <a:t>Maserchef</a:t>
            </a:r>
            <a:r>
              <a:rPr lang="en-US" sz="1400" b="1" kern="1200" dirty="0">
                <a:solidFill>
                  <a:srgbClr val="333333"/>
                </a:solidFill>
                <a:latin typeface="Verdana"/>
                <a:ea typeface="+mn-ea"/>
                <a:cs typeface="+mn-cs"/>
              </a:rPr>
              <a:t/>
            </a:r>
            <a:br>
              <a:rPr lang="en-US" sz="1400" b="1" kern="1200" dirty="0">
                <a:solidFill>
                  <a:srgbClr val="333333"/>
                </a:solidFill>
                <a:latin typeface="Verdana"/>
                <a:ea typeface="+mn-ea"/>
                <a:cs typeface="+mn-cs"/>
              </a:rPr>
            </a:br>
            <a:r>
              <a:rPr lang="pl-PL" sz="1400" b="1" dirty="0" smtClean="0">
                <a:solidFill>
                  <a:srgbClr val="333333"/>
                </a:solidFill>
                <a:latin typeface="Verdana"/>
                <a:ea typeface="+mn-ea"/>
              </a:rPr>
              <a:t>8</a:t>
            </a:r>
            <a:r>
              <a:rPr lang="en-US" sz="1400" b="1" kern="1200" dirty="0" smtClean="0">
                <a:solidFill>
                  <a:srgbClr val="333333"/>
                </a:solidFill>
                <a:latin typeface="Verdana"/>
                <a:ea typeface="+mn-ea"/>
                <a:cs typeface="+mn-cs"/>
              </a:rPr>
              <a:t>000</a:t>
            </a:r>
            <a:endParaRPr lang="pl-PL" sz="1400" b="1" kern="1200" dirty="0" smtClean="0">
              <a:solidFill>
                <a:srgbClr val="333333"/>
              </a:solidFill>
              <a:latin typeface="Verdana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pl-PL" sz="1400" b="1" dirty="0" smtClean="0">
                <a:solidFill>
                  <a:srgbClr val="333333"/>
                </a:solidFill>
                <a:latin typeface="Verdana"/>
                <a:ea typeface="+mn-ea"/>
              </a:rPr>
              <a:t>FP656</a:t>
            </a:r>
          </a:p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pl-PL" sz="1400" b="1" kern="1200" dirty="0" smtClean="0">
                <a:solidFill>
                  <a:srgbClr val="333333"/>
                </a:solidFill>
                <a:latin typeface="Verdana"/>
                <a:ea typeface="+mn-ea"/>
                <a:cs typeface="+mn-cs"/>
              </a:rPr>
              <a:t>899,99 PLN</a:t>
            </a:r>
            <a:endParaRPr lang="en-US" sz="1000" kern="1200" dirty="0">
              <a:solidFill>
                <a:srgbClr val="333333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27" name="ZoneTexte 5"/>
          <p:cNvSpPr txBox="1"/>
          <p:nvPr/>
        </p:nvSpPr>
        <p:spPr>
          <a:xfrm>
            <a:off x="1443263" y="1001869"/>
            <a:ext cx="65008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pl-PL" sz="7200" b="1" kern="1200" dirty="0" smtClean="0">
                <a:solidFill>
                  <a:schemeClr val="bg1">
                    <a:lumMod val="65000"/>
                  </a:schemeClr>
                </a:solidFill>
                <a:latin typeface="Calibri"/>
                <a:ea typeface="+mn-ea"/>
                <a:cs typeface="+mn-cs"/>
              </a:rPr>
              <a:t>Lina </a:t>
            </a:r>
            <a:r>
              <a:rPr lang="pl-PL" sz="7200" b="1" dirty="0" smtClean="0">
                <a:solidFill>
                  <a:schemeClr val="bg1">
                    <a:lumMod val="65000"/>
                  </a:schemeClr>
                </a:solidFill>
                <a:latin typeface="Calibri"/>
                <a:ea typeface="+mn-ea"/>
              </a:rPr>
              <a:t>M</a:t>
            </a:r>
            <a:r>
              <a:rPr lang="fr-FR" sz="7200" b="1" kern="1200" dirty="0" smtClean="0">
                <a:solidFill>
                  <a:schemeClr val="bg1">
                    <a:lumMod val="65000"/>
                  </a:schemeClr>
                </a:solidFill>
                <a:latin typeface="Calibri"/>
                <a:ea typeface="+mn-ea"/>
                <a:cs typeface="+mn-cs"/>
              </a:rPr>
              <a:t>asterchef </a:t>
            </a:r>
            <a:endParaRPr lang="fr-FR" sz="7200" b="1" kern="1200" dirty="0">
              <a:solidFill>
                <a:schemeClr val="bg1">
                  <a:lumMod val="65000"/>
                </a:scheme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9" name="ZoneTexte 5"/>
          <p:cNvSpPr txBox="1"/>
          <p:nvPr/>
        </p:nvSpPr>
        <p:spPr>
          <a:xfrm>
            <a:off x="4475341" y="1017791"/>
            <a:ext cx="1939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fr-FR" sz="7200" b="1" kern="1200" dirty="0" smtClean="0">
                <a:solidFill>
                  <a:schemeClr val="bg1">
                    <a:lumMod val="65000"/>
                  </a:schemeClr>
                </a:solidFill>
                <a:latin typeface="Calibri"/>
                <a:ea typeface="+mn-ea"/>
                <a:cs typeface="+mn-cs"/>
              </a:rPr>
              <a:t> </a:t>
            </a:r>
            <a:endParaRPr lang="fr-FR" sz="7200" b="1" kern="1200" dirty="0">
              <a:solidFill>
                <a:schemeClr val="bg1">
                  <a:lumMod val="65000"/>
                </a:scheme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8" name="Prostokąt 27"/>
          <p:cNvSpPr/>
          <p:nvPr/>
        </p:nvSpPr>
        <p:spPr>
          <a:xfrm>
            <a:off x="-78399" y="3361941"/>
            <a:ext cx="14670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baseline="0" dirty="0" smtClean="0">
                <a:solidFill>
                  <a:srgbClr val="FF0000"/>
                </a:solidFill>
              </a:rPr>
              <a:t>Nowość!</a:t>
            </a:r>
            <a:endParaRPr lang="pl-PL" dirty="0"/>
          </a:p>
        </p:txBody>
      </p:sp>
      <p:sp>
        <p:nvSpPr>
          <p:cNvPr id="30" name="Prostokąt 29"/>
          <p:cNvSpPr/>
          <p:nvPr/>
        </p:nvSpPr>
        <p:spPr>
          <a:xfrm>
            <a:off x="2924109" y="2406597"/>
            <a:ext cx="14670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baseline="0" dirty="0" smtClean="0">
                <a:solidFill>
                  <a:srgbClr val="FF0000"/>
                </a:solidFill>
              </a:rPr>
              <a:t>Nowość!</a:t>
            </a:r>
            <a:endParaRPr lang="pl-PL" dirty="0"/>
          </a:p>
        </p:txBody>
      </p:sp>
      <p:sp>
        <p:nvSpPr>
          <p:cNvPr id="31" name="Prostokąt 30"/>
          <p:cNvSpPr/>
          <p:nvPr/>
        </p:nvSpPr>
        <p:spPr>
          <a:xfrm>
            <a:off x="7919190" y="727923"/>
            <a:ext cx="14670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baseline="0" dirty="0" smtClean="0">
                <a:solidFill>
                  <a:srgbClr val="FF0000"/>
                </a:solidFill>
              </a:rPr>
              <a:t>Nowość!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Connecteur droit 33"/>
          <p:cNvCxnSpPr/>
          <p:nvPr/>
        </p:nvCxnSpPr>
        <p:spPr>
          <a:xfrm rot="10800000" flipV="1">
            <a:off x="1255595" y="2620369"/>
            <a:ext cx="6346209" cy="2456598"/>
          </a:xfrm>
          <a:prstGeom prst="line">
            <a:avLst/>
          </a:prstGeom>
          <a:ln w="60325">
            <a:solidFill>
              <a:srgbClr val="C00000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3"/>
          <p:cNvSpPr txBox="1">
            <a:spLocks noChangeArrowheads="1"/>
          </p:cNvSpPr>
          <p:nvPr/>
        </p:nvSpPr>
        <p:spPr bwMode="auto">
          <a:xfrm>
            <a:off x="955954" y="423080"/>
            <a:ext cx="812607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pl-PL" sz="4400" b="1" dirty="0" smtClean="0">
                <a:ln>
                  <a:prstDash val="solid"/>
                </a:ln>
                <a:gradFill rotWithShape="1">
                  <a:gsLst>
                    <a:gs pos="0">
                      <a:srgbClr val="000000">
                        <a:tint val="70000"/>
                        <a:satMod val="200000"/>
                      </a:srgbClr>
                    </a:gs>
                    <a:gs pos="40000">
                      <a:srgbClr val="000000">
                        <a:tint val="90000"/>
                        <a:satMod val="130000"/>
                      </a:srgbClr>
                    </a:gs>
                    <a:gs pos="50000">
                      <a:srgbClr val="000000">
                        <a:tint val="90000"/>
                        <a:satMod val="130000"/>
                      </a:srgbClr>
                    </a:gs>
                    <a:gs pos="68000">
                      <a:srgbClr val="000000">
                        <a:tint val="90000"/>
                        <a:satMod val="130000"/>
                      </a:srgbClr>
                    </a:gs>
                    <a:gs pos="100000">
                      <a:srgbClr val="000000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000000">
                      <a:tint val="80000"/>
                      <a:satMod val="250000"/>
                      <a:alpha val="45000"/>
                    </a:srgbClr>
                  </a:outerShdw>
                </a:effectLst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Robot kuchenny</a:t>
            </a:r>
            <a:r>
              <a:rPr lang="pl-PL" sz="4400" b="1" baseline="0" dirty="0" smtClean="0">
                <a:ln>
                  <a:prstDash val="solid"/>
                </a:ln>
                <a:gradFill rotWithShape="1">
                  <a:gsLst>
                    <a:gs pos="0">
                      <a:srgbClr val="000000">
                        <a:tint val="70000"/>
                        <a:satMod val="200000"/>
                      </a:srgbClr>
                    </a:gs>
                    <a:gs pos="40000">
                      <a:srgbClr val="000000">
                        <a:tint val="90000"/>
                        <a:satMod val="130000"/>
                      </a:srgbClr>
                    </a:gs>
                    <a:gs pos="50000">
                      <a:srgbClr val="000000">
                        <a:tint val="90000"/>
                        <a:satMod val="130000"/>
                      </a:srgbClr>
                    </a:gs>
                    <a:gs pos="68000">
                      <a:srgbClr val="000000">
                        <a:tint val="90000"/>
                        <a:satMod val="130000"/>
                      </a:srgbClr>
                    </a:gs>
                    <a:gs pos="100000">
                      <a:srgbClr val="000000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000000">
                      <a:tint val="80000"/>
                      <a:satMod val="250000"/>
                      <a:alpha val="45000"/>
                    </a:srgbClr>
                  </a:outerShdw>
                </a:effectLst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l-PL" sz="4400" b="1" dirty="0" err="1" smtClean="0">
                <a:ln>
                  <a:prstDash val="solid"/>
                </a:ln>
                <a:gradFill rotWithShape="1">
                  <a:gsLst>
                    <a:gs pos="0">
                      <a:srgbClr val="000000">
                        <a:tint val="70000"/>
                        <a:satMod val="200000"/>
                      </a:srgbClr>
                    </a:gs>
                    <a:gs pos="40000">
                      <a:srgbClr val="000000">
                        <a:tint val="90000"/>
                        <a:satMod val="130000"/>
                      </a:srgbClr>
                    </a:gs>
                    <a:gs pos="50000">
                      <a:srgbClr val="000000">
                        <a:tint val="90000"/>
                        <a:satMod val="130000"/>
                      </a:srgbClr>
                    </a:gs>
                    <a:gs pos="68000">
                      <a:srgbClr val="000000">
                        <a:tint val="90000"/>
                        <a:satMod val="130000"/>
                      </a:srgbClr>
                    </a:gs>
                    <a:gs pos="100000">
                      <a:srgbClr val="000000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000000">
                      <a:tint val="80000"/>
                      <a:satMod val="250000"/>
                      <a:alpha val="45000"/>
                    </a:srgbClr>
                  </a:outerShdw>
                </a:effectLst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Odacio</a:t>
            </a:r>
            <a:endParaRPr lang="en-US" sz="4400" b="1" kern="1200" dirty="0">
              <a:ln>
                <a:prstDash val="solid"/>
              </a:ln>
              <a:gradFill rotWithShape="1">
                <a:gsLst>
                  <a:gs pos="0">
                    <a:srgbClr val="000000">
                      <a:tint val="70000"/>
                      <a:satMod val="200000"/>
                    </a:srgbClr>
                  </a:gs>
                  <a:gs pos="40000">
                    <a:srgbClr val="000000">
                      <a:tint val="90000"/>
                      <a:satMod val="130000"/>
                    </a:srgbClr>
                  </a:gs>
                  <a:gs pos="50000">
                    <a:srgbClr val="000000">
                      <a:tint val="90000"/>
                      <a:satMod val="130000"/>
                    </a:srgbClr>
                  </a:gs>
                  <a:gs pos="68000">
                    <a:srgbClr val="000000">
                      <a:tint val="90000"/>
                      <a:satMod val="130000"/>
                    </a:srgbClr>
                  </a:gs>
                  <a:gs pos="100000">
                    <a:srgbClr val="000000">
                      <a:tint val="70000"/>
                      <a:satMod val="200000"/>
                    </a:srgbClr>
                  </a:gs>
                </a:gsLst>
                <a:lin ang="5400000"/>
              </a:gradFill>
              <a:effectLst>
                <a:outerShdw blurRad="88000" dist="50800" dir="5040000" algn="tl">
                  <a:srgbClr val="000000">
                    <a:tint val="80000"/>
                    <a:satMod val="250000"/>
                    <a:alpha val="45000"/>
                  </a:srgbClr>
                </a:outerShdw>
              </a:effectLst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2553874" y="6113464"/>
            <a:ext cx="607839" cy="215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6" rIns="91430" bIns="45716">
            <a:spAutoFit/>
          </a:bodyPr>
          <a:lstStyle/>
          <a:p>
            <a:pPr algn="l" rtl="0"/>
            <a:r>
              <a:rPr lang="en-US" sz="1200" i="1" kern="1200" dirty="0">
                <a:solidFill>
                  <a:prstClr val="white"/>
                </a:solidFill>
                <a:latin typeface="Verdana" pitchFamily="34" charset="0"/>
                <a:ea typeface="+mn-ea"/>
                <a:cs typeface="+mn-cs"/>
              </a:rPr>
              <a:t>strategy</a:t>
            </a:r>
          </a:p>
        </p:txBody>
      </p:sp>
      <p:sp>
        <p:nvSpPr>
          <p:cNvPr id="32" name="Text Box 8"/>
          <p:cNvSpPr txBox="1">
            <a:spLocks noChangeArrowheads="1"/>
          </p:cNvSpPr>
          <p:nvPr/>
        </p:nvSpPr>
        <p:spPr bwMode="auto">
          <a:xfrm>
            <a:off x="8527809" y="6039178"/>
            <a:ext cx="590205" cy="338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6" rIns="91430" bIns="45716">
            <a:spAutoFit/>
          </a:bodyPr>
          <a:lstStyle/>
          <a:p>
            <a:pPr algn="ctr" rtl="0"/>
            <a:r>
              <a:rPr lang="en-US" sz="1200" i="1" kern="1200" dirty="0">
                <a:solidFill>
                  <a:prstClr val="white"/>
                </a:solidFill>
                <a:latin typeface="Verdana" pitchFamily="34" charset="0"/>
                <a:ea typeface="+mn-ea"/>
                <a:cs typeface="+mn-cs"/>
              </a:rPr>
              <a:t>Launch </a:t>
            </a:r>
          </a:p>
          <a:p>
            <a:pPr algn="ctr" rtl="0"/>
            <a:r>
              <a:rPr lang="en-US" sz="1200" i="1" kern="1200" dirty="0">
                <a:solidFill>
                  <a:prstClr val="white"/>
                </a:solidFill>
                <a:latin typeface="Verdana" pitchFamily="34" charset="0"/>
                <a:ea typeface="+mn-ea"/>
                <a:cs typeface="+mn-cs"/>
              </a:rPr>
              <a:t>Plan</a:t>
            </a:r>
          </a:p>
        </p:txBody>
      </p:sp>
      <p:sp>
        <p:nvSpPr>
          <p:cNvPr id="33" name="Text Box 6"/>
          <p:cNvSpPr txBox="1">
            <a:spLocks noChangeArrowheads="1"/>
          </p:cNvSpPr>
          <p:nvPr/>
        </p:nvSpPr>
        <p:spPr bwMode="auto">
          <a:xfrm>
            <a:off x="6887780" y="6072207"/>
            <a:ext cx="811420" cy="215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6" rIns="91430" bIns="45716">
            <a:spAutoFit/>
          </a:bodyPr>
          <a:lstStyle/>
          <a:p>
            <a:pPr algn="l" rtl="0"/>
            <a:r>
              <a:rPr lang="en-US" sz="1200" i="1" dirty="0">
                <a:solidFill>
                  <a:prstClr val="white"/>
                </a:solidFill>
                <a:latin typeface="Verdana" pitchFamily="34" charset="0"/>
              </a:rPr>
              <a:t>C</a:t>
            </a:r>
            <a:r>
              <a:rPr lang="en-US" sz="1200" i="1" kern="1200" dirty="0" smtClean="0">
                <a:solidFill>
                  <a:prstClr val="white"/>
                </a:solidFill>
                <a:latin typeface="Verdana" pitchFamily="34" charset="0"/>
                <a:ea typeface="+mn-ea"/>
                <a:cs typeface="+mn-cs"/>
              </a:rPr>
              <a:t>ompetitors</a:t>
            </a:r>
            <a:endParaRPr lang="en-US" sz="1200" i="1" kern="1200" dirty="0">
              <a:solidFill>
                <a:prstClr val="white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35" name="Picture 2" descr="LogoB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6143" y="0"/>
            <a:ext cx="2549857" cy="476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46" name="Picture 2" descr="C:\Documents and Settings\mjarzab\Pulpit\FP713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94054" y="1951629"/>
            <a:ext cx="2188129" cy="3103729"/>
          </a:xfrm>
          <a:prstGeom prst="rect">
            <a:avLst/>
          </a:prstGeom>
          <a:noFill/>
        </p:spPr>
      </p:pic>
      <p:sp>
        <p:nvSpPr>
          <p:cNvPr id="36" name="Text Box 29"/>
          <p:cNvSpPr txBox="1">
            <a:spLocks noChangeArrowheads="1"/>
          </p:cNvSpPr>
          <p:nvPr/>
        </p:nvSpPr>
        <p:spPr bwMode="auto">
          <a:xfrm>
            <a:off x="3889611" y="5276276"/>
            <a:ext cx="1992573" cy="666849"/>
          </a:xfrm>
          <a:prstGeom prst="rect">
            <a:avLst/>
          </a:prstGeom>
          <a:gradFill rotWithShape="1">
            <a:gsLst>
              <a:gs pos="0">
                <a:srgbClr val="FFFFFF">
                  <a:shade val="51000"/>
                  <a:satMod val="130000"/>
                </a:srgbClr>
              </a:gs>
              <a:gs pos="80000">
                <a:srgbClr val="FFFFFF">
                  <a:shade val="93000"/>
                  <a:satMod val="130000"/>
                </a:srgbClr>
              </a:gs>
              <a:gs pos="100000">
                <a:srgbClr val="FFFFFF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FFFFFF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square">
            <a:spAutoFit/>
          </a:bodyPr>
          <a:lstStyle/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pl-PL" sz="1400" b="1" dirty="0" smtClean="0">
                <a:solidFill>
                  <a:srgbClr val="333333"/>
                </a:solidFill>
                <a:latin typeface="Verdana"/>
                <a:ea typeface="+mn-ea"/>
              </a:rPr>
              <a:t>Odacio3  Duo Super Press</a:t>
            </a:r>
            <a:endParaRPr lang="pl-PL" sz="1400" b="1" kern="1200" dirty="0" smtClean="0">
              <a:solidFill>
                <a:srgbClr val="333333"/>
              </a:solidFill>
              <a:latin typeface="Verdana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pl-PL" sz="1400" b="1" dirty="0" smtClean="0">
                <a:solidFill>
                  <a:srgbClr val="333333"/>
                </a:solidFill>
                <a:latin typeface="Verdana"/>
                <a:ea typeface="+mn-ea"/>
              </a:rPr>
              <a:t>FP7131</a:t>
            </a:r>
          </a:p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pl-PL" sz="1400" b="1" dirty="0" smtClean="0">
                <a:solidFill>
                  <a:srgbClr val="333333"/>
                </a:solidFill>
                <a:latin typeface="Verdana"/>
                <a:ea typeface="+mn-ea"/>
              </a:rPr>
              <a:t>999</a:t>
            </a:r>
            <a:r>
              <a:rPr lang="pl-PL" sz="1400" b="1" kern="1200" dirty="0" smtClean="0">
                <a:solidFill>
                  <a:srgbClr val="333333"/>
                </a:solidFill>
                <a:latin typeface="Verdana"/>
                <a:ea typeface="+mn-ea"/>
                <a:cs typeface="+mn-cs"/>
              </a:rPr>
              <a:t>,99 PLN</a:t>
            </a:r>
            <a:endParaRPr lang="en-US" sz="1000" kern="1200" dirty="0">
              <a:solidFill>
                <a:srgbClr val="333333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603970" y="421150"/>
            <a:ext cx="4566079" cy="86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Image 4" descr="01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4120002" y="1373940"/>
            <a:ext cx="1315650" cy="500066"/>
          </a:xfrm>
          <a:prstGeom prst="rect">
            <a:avLst/>
          </a:prstGeom>
          <a:ln w="1270">
            <a:solidFill>
              <a:schemeClr val="bg1"/>
            </a:solidFill>
          </a:ln>
        </p:spPr>
      </p:pic>
      <p:pic>
        <p:nvPicPr>
          <p:cNvPr id="208897" name="Picture 1"/>
          <p:cNvPicPr>
            <a:picLocks noChangeAspect="1" noChangeArrowheads="1"/>
          </p:cNvPicPr>
          <p:nvPr/>
        </p:nvPicPr>
        <p:blipFill>
          <a:blip r:embed="rId4" cstate="print"/>
          <a:srcRect l="39844" t="54375" r="32617" b="40000"/>
          <a:stretch>
            <a:fillRect/>
          </a:stretch>
        </p:blipFill>
        <p:spPr bwMode="auto">
          <a:xfrm>
            <a:off x="2189718" y="1798518"/>
            <a:ext cx="5572164" cy="656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317825" y="3345820"/>
            <a:ext cx="3173038" cy="297697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981673" y="2759172"/>
            <a:ext cx="6191259" cy="420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l-PL" sz="32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Roboty planetarne</a:t>
            </a:r>
            <a:endParaRPr lang="fr-FR" sz="3200" b="1" dirty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88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88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8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llipse 14"/>
          <p:cNvSpPr/>
          <p:nvPr/>
        </p:nvSpPr>
        <p:spPr>
          <a:xfrm>
            <a:off x="7119953" y="3714752"/>
            <a:ext cx="2321735" cy="1143008"/>
          </a:xfrm>
          <a:prstGeom prst="ellipse">
            <a:avLst/>
          </a:prstGeom>
          <a:solidFill>
            <a:srgbClr val="FA3D1E">
              <a:alpha val="5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2800" dirty="0" smtClean="0">
                <a:solidFill>
                  <a:prstClr val="white"/>
                </a:solidFill>
              </a:rPr>
              <a:t>2 </a:t>
            </a:r>
            <a:r>
              <a:rPr lang="fr-FR" sz="2800" dirty="0">
                <a:solidFill>
                  <a:prstClr val="white"/>
                </a:solidFill>
              </a:rPr>
              <a:t>M </a:t>
            </a:r>
            <a:r>
              <a:rPr lang="fr-FR" sz="2800" dirty="0" err="1">
                <a:solidFill>
                  <a:prstClr val="white"/>
                </a:solidFill>
              </a:rPr>
              <a:t>units</a:t>
            </a:r>
            <a:endParaRPr lang="fr-FR" sz="2800" dirty="0">
              <a:solidFill>
                <a:prstClr val="white"/>
              </a:solidFill>
            </a:endParaRPr>
          </a:p>
        </p:txBody>
      </p:sp>
      <p:sp>
        <p:nvSpPr>
          <p:cNvPr id="22" name="Ellipse 21"/>
          <p:cNvSpPr/>
          <p:nvPr/>
        </p:nvSpPr>
        <p:spPr>
          <a:xfrm>
            <a:off x="7197344" y="2357430"/>
            <a:ext cx="2321735" cy="1143008"/>
          </a:xfrm>
          <a:prstGeom prst="ellipse">
            <a:avLst/>
          </a:prstGeom>
          <a:solidFill>
            <a:srgbClr val="C00000">
              <a:alpha val="5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2800" dirty="0">
                <a:solidFill>
                  <a:prstClr val="white"/>
                </a:solidFill>
              </a:rPr>
              <a:t>220 M €</a:t>
            </a: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2101755" y="643771"/>
            <a:ext cx="619125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l-PL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W roku 2010 rynek robotów planetarnych wzrósł o 23% wartościowo vs2009</a:t>
            </a:r>
            <a:r>
              <a:rPr lang="fr-FR" sz="24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…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</p:txBody>
      </p:sp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1422114" y="220689"/>
            <a:ext cx="619125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pl-PL" sz="24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Roboty planetarne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</p:txBody>
      </p:sp>
      <p:pic>
        <p:nvPicPr>
          <p:cNvPr id="36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28A0092B-C50C-407e-A947-70E740481C1C">
                <a14:useLocalDpi xmlns:a14="http://schemas.microsoft.com/office/drawing/2007/7/7/main" xmlns="" val="0"/>
              </a:ext>
            </a:extLst>
          </a:blip>
          <a:srcRect l="31842" t="27284" r="19095" b="23437"/>
          <a:stretch/>
        </p:blipFill>
        <p:spPr bwMode="auto">
          <a:xfrm>
            <a:off x="1450482" y="1288908"/>
            <a:ext cx="8455518" cy="440977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07/7/7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07/7/7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07/7/7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e 32"/>
          <p:cNvGrpSpPr/>
          <p:nvPr/>
        </p:nvGrpSpPr>
        <p:grpSpPr>
          <a:xfrm>
            <a:off x="682388" y="5656638"/>
            <a:ext cx="9906000" cy="637327"/>
            <a:chOff x="-32" y="5110726"/>
            <a:chExt cx="9144000" cy="637327"/>
          </a:xfrm>
        </p:grpSpPr>
        <p:sp>
          <p:nvSpPr>
            <p:cNvPr id="29" name="Text Box 9"/>
            <p:cNvSpPr txBox="1">
              <a:spLocks noChangeArrowheads="1"/>
            </p:cNvSpPr>
            <p:nvPr/>
          </p:nvSpPr>
          <p:spPr bwMode="auto">
            <a:xfrm>
              <a:off x="-32" y="5286388"/>
              <a:ext cx="91440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sz="3600" b="1" dirty="0" smtClean="0">
                  <a:solidFill>
                    <a:schemeClr val="bg1">
                      <a:lumMod val="65000"/>
                    </a:schemeClr>
                  </a:solidFill>
                  <a:latin typeface="Verdana" pitchFamily="34" charset="0"/>
                </a:rPr>
                <a:t>Czas na ofertę</a:t>
              </a:r>
              <a:r>
                <a:rPr lang="fr-FR" sz="2400" b="1" dirty="0">
                  <a:solidFill>
                    <a:prstClr val="black"/>
                  </a:solidFill>
                  <a:latin typeface="Verdana" pitchFamily="34" charset="0"/>
                </a:rPr>
                <a:t>				</a:t>
              </a:r>
              <a:endParaRPr lang="fr-FR" sz="2400" b="1" dirty="0">
                <a:solidFill>
                  <a:schemeClr val="bg1">
                    <a:lumMod val="65000"/>
                  </a:schemeClr>
                </a:solidFill>
                <a:latin typeface="Verdana" pitchFamily="34" charset="0"/>
              </a:endParaRPr>
            </a:p>
          </p:txBody>
        </p:sp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30240" y="5110726"/>
              <a:ext cx="2928958" cy="604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2" grpId="0" animBg="1"/>
      <p:bldP spid="2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182474" y="1908758"/>
            <a:ext cx="6415617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000" b="1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700" b="1" baseline="0" dirty="0" smtClean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700" b="1" baseline="0" dirty="0" smtClean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700" baseline="0" dirty="0" smtClean="0">
                <a:solidFill>
                  <a:srgbClr val="8E8581"/>
                </a:solidFill>
              </a:rPr>
              <a:t>Dwa modele w ofercie</a:t>
            </a: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700" baseline="0" dirty="0" smtClean="0">
                <a:solidFill>
                  <a:srgbClr val="8E8581"/>
                </a:solidFill>
              </a:rPr>
              <a:t>Wydajność </a:t>
            </a: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700" baseline="0" dirty="0" smtClean="0">
                <a:solidFill>
                  <a:srgbClr val="8E8581"/>
                </a:solidFill>
              </a:rPr>
              <a:t>Wielofunkcyjność dzięki akcesoriom</a:t>
            </a: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700" baseline="0" dirty="0" smtClean="0">
                <a:solidFill>
                  <a:srgbClr val="8E8581"/>
                </a:solidFill>
              </a:rPr>
              <a:t>Ruch planetarny gwarantujący doskonałe rezultaty przygotowania potraw</a:t>
            </a: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700" baseline="0" dirty="0" smtClean="0">
                <a:solidFill>
                  <a:srgbClr val="8E8581"/>
                </a:solidFill>
              </a:rPr>
              <a:t>Nowoczesny wygląd &amp; rubinowy kolor</a:t>
            </a: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700" baseline="0" dirty="0" smtClean="0">
                <a:solidFill>
                  <a:srgbClr val="8E8581"/>
                </a:solidFill>
              </a:rPr>
              <a:t>Doskonałe wykończenie</a:t>
            </a: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700" baseline="0" dirty="0" smtClean="0">
                <a:solidFill>
                  <a:srgbClr val="8E8581"/>
                </a:solidFill>
              </a:rPr>
              <a:t>Ultra-kompaktowość</a:t>
            </a: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700" baseline="0" dirty="0" smtClean="0">
                <a:solidFill>
                  <a:srgbClr val="8E8581"/>
                </a:solidFill>
              </a:rPr>
              <a:t>40 przepisów</a:t>
            </a: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700" baseline="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Char char="¡"/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r>
              <a:rPr lang="pl-PL" sz="1700" baseline="0" dirty="0">
                <a:solidFill>
                  <a:srgbClr val="8E8581"/>
                </a:solidFill>
              </a:rPr>
              <a:t> </a:t>
            </a:r>
          </a:p>
          <a:p>
            <a:pPr marL="723900" lvl="2" indent="-27940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1200150" lvl="2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None/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None/>
              <a:defRPr/>
            </a:pPr>
            <a:endParaRPr lang="pl-PL" sz="1700" b="1" baseline="0" dirty="0">
              <a:solidFill>
                <a:srgbClr val="8E8581"/>
              </a:solidFill>
            </a:endParaRPr>
          </a:p>
        </p:txBody>
      </p:sp>
      <p:pic>
        <p:nvPicPr>
          <p:cNvPr id="6" name="Picture 6" descr="mouline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0985" y="357166"/>
            <a:ext cx="2004531" cy="387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510850" y="489758"/>
            <a:ext cx="83951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</a:pP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Roboty planetarne </a:t>
            </a:r>
            <a:r>
              <a:rPr lang="pl-PL" sz="2000" b="1" baseline="0" dirty="0" err="1" smtClean="0">
                <a:solidFill>
                  <a:srgbClr val="969696"/>
                </a:solidFill>
                <a:cs typeface="Arial" charset="0"/>
              </a:rPr>
              <a:t>Zephir</a:t>
            </a:r>
            <a:endParaRPr lang="pl-PL" sz="2000" b="1" baseline="0" dirty="0">
              <a:solidFill>
                <a:srgbClr val="969696"/>
              </a:solidFill>
              <a:cs typeface="Arial" charset="0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2894390" y="2381575"/>
            <a:ext cx="10406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</a:pP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Cechy:</a:t>
            </a:r>
            <a:endParaRPr lang="pl-PL" sz="2000" b="1" baseline="0" dirty="0">
              <a:solidFill>
                <a:srgbClr val="969696"/>
              </a:solidFill>
              <a:cs typeface="Arial" charset="0"/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4" cstate="print"/>
          <a:srcRect l="45117" t="54375" r="32617" b="40000"/>
          <a:stretch>
            <a:fillRect/>
          </a:stretch>
        </p:blipFill>
        <p:spPr bwMode="auto">
          <a:xfrm>
            <a:off x="7983940" y="772824"/>
            <a:ext cx="1496226" cy="218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628203"/>
            <a:ext cx="2470245" cy="1942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18364" y="3606054"/>
            <a:ext cx="3221526" cy="2760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6" descr="200136993-002, Mike Powell /Stone+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7157518" y="1828799"/>
            <a:ext cx="2420935" cy="22041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0" name="Prostokąt 9"/>
          <p:cNvSpPr/>
          <p:nvPr/>
        </p:nvSpPr>
        <p:spPr>
          <a:xfrm>
            <a:off x="904091" y="6055097"/>
            <a:ext cx="9973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</a:pP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QA401</a:t>
            </a:r>
            <a:endParaRPr lang="pl-PL" sz="2000" b="1" baseline="0" dirty="0">
              <a:solidFill>
                <a:srgbClr val="969696"/>
              </a:solidFill>
              <a:cs typeface="Arial" charset="0"/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865422" y="3573479"/>
            <a:ext cx="9973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</a:pP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QA400</a:t>
            </a:r>
            <a:endParaRPr lang="pl-PL" sz="2000" b="1" baseline="0" dirty="0">
              <a:solidFill>
                <a:srgbClr val="969696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8558265" y="6039178"/>
            <a:ext cx="529292" cy="338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6" rIns="91430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200" i="1" dirty="0" smtClean="0">
                <a:solidFill>
                  <a:prstClr val="white"/>
                </a:solidFill>
                <a:latin typeface="Verdana" pitchFamily="34" charset="0"/>
              </a:rPr>
              <a:t>Lunch </a:t>
            </a:r>
            <a:endParaRPr lang="fr-FR" sz="1200" i="1" dirty="0">
              <a:solidFill>
                <a:prstClr val="white"/>
              </a:solidFill>
              <a:latin typeface="Verdana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200" i="1" dirty="0">
                <a:solidFill>
                  <a:prstClr val="white"/>
                </a:solidFill>
                <a:latin typeface="Verdana" pitchFamily="34" charset="0"/>
              </a:rPr>
              <a:t>Plan</a:t>
            </a:r>
          </a:p>
        </p:txBody>
      </p:sp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518616" y="1097346"/>
            <a:ext cx="4653886" cy="379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l-PL" sz="28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Specjalistyczne akcesoria:</a:t>
            </a:r>
            <a:endParaRPr lang="fr-FR" sz="2800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grpSp>
        <p:nvGrpSpPr>
          <p:cNvPr id="2" name="Groupe 30"/>
          <p:cNvGrpSpPr/>
          <p:nvPr/>
        </p:nvGrpSpPr>
        <p:grpSpPr>
          <a:xfrm>
            <a:off x="6223380" y="1446663"/>
            <a:ext cx="1009934" cy="1828800"/>
            <a:chOff x="0" y="1071546"/>
            <a:chExt cx="1956506" cy="4301153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screen"/>
            <a:srcRect l="19857" t="8511" r="14897"/>
            <a:stretch>
              <a:fillRect/>
            </a:stretch>
          </p:blipFill>
          <p:spPr bwMode="auto">
            <a:xfrm>
              <a:off x="0" y="1071546"/>
              <a:ext cx="1643074" cy="30718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0" y="3786190"/>
              <a:ext cx="1956506" cy="15865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29" name="Picture 1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440713" y="2702265"/>
            <a:ext cx="837259" cy="1922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909667" y="4531115"/>
            <a:ext cx="1136291" cy="1835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97087" y="2162860"/>
            <a:ext cx="2508913" cy="1972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oupe 34"/>
          <p:cNvGrpSpPr/>
          <p:nvPr/>
        </p:nvGrpSpPr>
        <p:grpSpPr>
          <a:xfrm>
            <a:off x="545911" y="1937982"/>
            <a:ext cx="1173707" cy="928049"/>
            <a:chOff x="2428860" y="714356"/>
            <a:chExt cx="1662096" cy="2128619"/>
          </a:xfrm>
        </p:grpSpPr>
        <p:sp>
          <p:nvSpPr>
            <p:cNvPr id="36" name="Ellipse 35"/>
            <p:cNvSpPr/>
            <p:nvPr/>
          </p:nvSpPr>
          <p:spPr>
            <a:xfrm>
              <a:off x="2428860" y="928670"/>
              <a:ext cx="1643074" cy="1714512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FFFFFF"/>
                </a:solidFill>
              </a:endParaRPr>
            </a:p>
          </p:txBody>
        </p:sp>
        <p:pic>
          <p:nvPicPr>
            <p:cNvPr id="37" name="Picture 2" descr="C:\Documents and Settings\MGuigon\Local Settings\Temp\Rar$DI09.352\moulinex-accessoire_0035.gif"/>
            <p:cNvPicPr>
              <a:picLocks noChangeAspect="1" noChangeArrowheads="1"/>
            </p:cNvPicPr>
            <p:nvPr/>
          </p:nvPicPr>
          <p:blipFill>
            <a:blip r:embed="rId8" cstate="print"/>
            <a:srcRect l="12894"/>
            <a:stretch>
              <a:fillRect/>
            </a:stretch>
          </p:blipFill>
          <p:spPr bwMode="auto">
            <a:xfrm>
              <a:off x="2643174" y="714356"/>
              <a:ext cx="1447782" cy="2128619"/>
            </a:xfrm>
            <a:prstGeom prst="rect">
              <a:avLst/>
            </a:prstGeom>
            <a:noFill/>
          </p:spPr>
        </p:pic>
      </p:grpSp>
      <p:grpSp>
        <p:nvGrpSpPr>
          <p:cNvPr id="4" name="Groupe 45"/>
          <p:cNvGrpSpPr/>
          <p:nvPr/>
        </p:nvGrpSpPr>
        <p:grpSpPr>
          <a:xfrm>
            <a:off x="559558" y="3220871"/>
            <a:ext cx="1791200" cy="871116"/>
            <a:chOff x="3214678" y="2500306"/>
            <a:chExt cx="2457478" cy="1714512"/>
          </a:xfrm>
        </p:grpSpPr>
        <p:grpSp>
          <p:nvGrpSpPr>
            <p:cNvPr id="5" name="Groupe 37"/>
            <p:cNvGrpSpPr/>
            <p:nvPr/>
          </p:nvGrpSpPr>
          <p:grpSpPr>
            <a:xfrm>
              <a:off x="3214678" y="2500306"/>
              <a:ext cx="1571636" cy="1714512"/>
              <a:chOff x="4143372" y="1357298"/>
              <a:chExt cx="1571636" cy="1810499"/>
            </a:xfrm>
          </p:grpSpPr>
          <p:pic>
            <p:nvPicPr>
              <p:cNvPr id="39" name="Picture 7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4286248" y="1357298"/>
                <a:ext cx="1295369" cy="18104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40" name="Ellipse 39"/>
              <p:cNvSpPr/>
              <p:nvPr/>
            </p:nvSpPr>
            <p:spPr>
              <a:xfrm>
                <a:off x="4143372" y="1500174"/>
                <a:ext cx="1571636" cy="1643074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41" name="Image 40" descr="FLECHES.jpg"/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 l="51587" t="42559" r="33333" b="37599"/>
            <a:stretch>
              <a:fillRect/>
            </a:stretch>
          </p:blipFill>
          <p:spPr>
            <a:xfrm rot="20056232" flipV="1">
              <a:off x="4731977" y="3333281"/>
              <a:ext cx="940179" cy="412139"/>
            </a:xfrm>
            <a:prstGeom prst="rect">
              <a:avLst/>
            </a:prstGeom>
          </p:spPr>
        </p:pic>
      </p:grpSp>
      <p:grpSp>
        <p:nvGrpSpPr>
          <p:cNvPr id="6" name="Groupe 44"/>
          <p:cNvGrpSpPr/>
          <p:nvPr/>
        </p:nvGrpSpPr>
        <p:grpSpPr>
          <a:xfrm>
            <a:off x="614150" y="4817660"/>
            <a:ext cx="1569492" cy="886907"/>
            <a:chOff x="3214678" y="4286256"/>
            <a:chExt cx="2361062" cy="1500198"/>
          </a:xfrm>
        </p:grpSpPr>
        <p:grpSp>
          <p:nvGrpSpPr>
            <p:cNvPr id="7" name="Groupe 40"/>
            <p:cNvGrpSpPr/>
            <p:nvPr/>
          </p:nvGrpSpPr>
          <p:grpSpPr>
            <a:xfrm>
              <a:off x="3214678" y="4286256"/>
              <a:ext cx="1500198" cy="1500198"/>
              <a:chOff x="6357950" y="1500174"/>
              <a:chExt cx="1571636" cy="1643074"/>
            </a:xfrm>
          </p:grpSpPr>
          <p:pic>
            <p:nvPicPr>
              <p:cNvPr id="42" name="Picture 6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 t="11397" b="12622"/>
              <a:stretch>
                <a:fillRect/>
              </a:stretch>
            </p:blipFill>
            <p:spPr bwMode="auto">
              <a:xfrm>
                <a:off x="6436534" y="1571612"/>
                <a:ext cx="1350129" cy="15001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43" name="Ellipse 42"/>
              <p:cNvSpPr/>
              <p:nvPr/>
            </p:nvSpPr>
            <p:spPr>
              <a:xfrm>
                <a:off x="6357950" y="1500174"/>
                <a:ext cx="1571636" cy="1643074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44" name="Image 43" descr="FLECHES.jpg"/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 l="51587" t="42559" r="33333" b="37599"/>
            <a:stretch>
              <a:fillRect/>
            </a:stretch>
          </p:blipFill>
          <p:spPr>
            <a:xfrm rot="20056232" flipV="1">
              <a:off x="4635562" y="4912091"/>
              <a:ext cx="940178" cy="412139"/>
            </a:xfrm>
            <a:prstGeom prst="rect">
              <a:avLst/>
            </a:prstGeom>
          </p:spPr>
        </p:pic>
      </p:grpSp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1183304" y="298690"/>
            <a:ext cx="83951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</a:pP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Roboty planetarne </a:t>
            </a:r>
            <a:r>
              <a:rPr lang="pl-PL" sz="2000" b="1" baseline="0" dirty="0" err="1" smtClean="0">
                <a:solidFill>
                  <a:srgbClr val="969696"/>
                </a:solidFill>
                <a:cs typeface="Arial" charset="0"/>
              </a:rPr>
              <a:t>Zephir</a:t>
            </a: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 </a:t>
            </a:r>
            <a:endParaRPr lang="pl-PL" sz="2000" b="1" baseline="0" dirty="0">
              <a:solidFill>
                <a:srgbClr val="969696"/>
              </a:solidFill>
              <a:cs typeface="Arial" charset="0"/>
            </a:endParaRPr>
          </a:p>
        </p:txBody>
      </p:sp>
      <p:pic>
        <p:nvPicPr>
          <p:cNvPr id="26" name="Picture 6" descr="moulineLogo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656394" y="207041"/>
            <a:ext cx="2004531" cy="387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"/>
          <p:cNvPicPr>
            <a:picLocks noChangeAspect="1" noChangeArrowheads="1"/>
          </p:cNvPicPr>
          <p:nvPr/>
        </p:nvPicPr>
        <p:blipFill>
          <a:blip r:embed="rId13" cstate="print"/>
          <a:srcRect l="45117" t="54375" r="32617" b="40000"/>
          <a:stretch>
            <a:fillRect/>
          </a:stretch>
        </p:blipFill>
        <p:spPr bwMode="auto">
          <a:xfrm>
            <a:off x="7970292" y="595403"/>
            <a:ext cx="1496226" cy="218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Image 40" descr="FLECHES.jp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51587" t="42559" r="33333" b="37599"/>
          <a:stretch>
            <a:fillRect/>
          </a:stretch>
        </p:blipFill>
        <p:spPr>
          <a:xfrm rot="20056232" flipV="1">
            <a:off x="1776939" y="2363477"/>
            <a:ext cx="685275" cy="209401"/>
          </a:xfrm>
          <a:prstGeom prst="rect">
            <a:avLst/>
          </a:prstGeom>
        </p:spPr>
      </p:pic>
      <p:sp>
        <p:nvSpPr>
          <p:cNvPr id="31" name="Text Box 9"/>
          <p:cNvSpPr txBox="1">
            <a:spLocks noChangeArrowheads="1"/>
          </p:cNvSpPr>
          <p:nvPr/>
        </p:nvSpPr>
        <p:spPr bwMode="auto">
          <a:xfrm>
            <a:off x="2511188" y="2136850"/>
            <a:ext cx="4042012" cy="379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pl-PL" sz="28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Hak do wyrabiania ciężkich ciast</a:t>
            </a:r>
            <a:endParaRPr lang="fr-FR" sz="28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32" name="Text Box 9"/>
          <p:cNvSpPr txBox="1">
            <a:spLocks noChangeArrowheads="1"/>
          </p:cNvSpPr>
          <p:nvPr/>
        </p:nvSpPr>
        <p:spPr bwMode="auto">
          <a:xfrm>
            <a:off x="2499816" y="3337853"/>
            <a:ext cx="4653886" cy="379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pl-PL" sz="28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Trzepaczka do jajek</a:t>
            </a:r>
            <a:endParaRPr lang="fr-FR" sz="28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33" name="Text Box 9"/>
          <p:cNvSpPr txBox="1">
            <a:spLocks noChangeArrowheads="1"/>
          </p:cNvSpPr>
          <p:nvPr/>
        </p:nvSpPr>
        <p:spPr bwMode="auto">
          <a:xfrm>
            <a:off x="2311021" y="5046098"/>
            <a:ext cx="4653886" cy="379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pl-PL" sz="28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Trzepaczka do lekkich ciast</a:t>
            </a:r>
            <a:endParaRPr lang="fr-FR" sz="28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35" name="Picture 1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97905" y="3616656"/>
            <a:ext cx="3256934" cy="279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LogoB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94813" y="201305"/>
            <a:ext cx="2306471" cy="431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046826" y="421520"/>
            <a:ext cx="83951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</a:pP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Roboty planetarne </a:t>
            </a:r>
            <a:r>
              <a:rPr lang="pl-PL" sz="2000" b="1" baseline="0" dirty="0" err="1" smtClean="0">
                <a:solidFill>
                  <a:srgbClr val="969696"/>
                </a:solidFill>
                <a:cs typeface="Arial" charset="0"/>
              </a:rPr>
              <a:t>Zephir</a:t>
            </a: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 </a:t>
            </a:r>
            <a:endParaRPr lang="pl-PL" sz="2000" b="1" baseline="0" dirty="0">
              <a:solidFill>
                <a:srgbClr val="969696"/>
              </a:solidFill>
              <a:cs typeface="Arial" charset="0"/>
            </a:endParaRPr>
          </a:p>
        </p:txBody>
      </p:sp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3" cstate="print"/>
          <a:srcRect l="45117" t="54375" r="32617" b="40000"/>
          <a:stretch>
            <a:fillRect/>
          </a:stretch>
        </p:blipFill>
        <p:spPr bwMode="auto">
          <a:xfrm>
            <a:off x="7779224" y="731881"/>
            <a:ext cx="1496226" cy="218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38270" y="1856096"/>
            <a:ext cx="1386065" cy="130041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6" name="Prostokąt 15"/>
          <p:cNvSpPr/>
          <p:nvPr/>
        </p:nvSpPr>
        <p:spPr>
          <a:xfrm>
            <a:off x="1841260" y="1250829"/>
            <a:ext cx="1633781" cy="2893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pl-PL" b="1" dirty="0" smtClean="0">
                <a:solidFill>
                  <a:schemeClr val="bg1">
                    <a:lumMod val="65000"/>
                  </a:schemeClr>
                </a:solidFill>
              </a:rPr>
              <a:t>Główne cechy:</a:t>
            </a:r>
          </a:p>
        </p:txBody>
      </p:sp>
      <p:sp>
        <p:nvSpPr>
          <p:cNvPr id="18" name="Prostokąt 17"/>
          <p:cNvSpPr/>
          <p:nvPr/>
        </p:nvSpPr>
        <p:spPr>
          <a:xfrm>
            <a:off x="1971533" y="2058160"/>
            <a:ext cx="67903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pl-PL" dirty="0" smtClean="0">
                <a:solidFill>
                  <a:schemeClr val="bg1">
                    <a:lumMod val="65000"/>
                  </a:schemeClr>
                </a:solidFill>
                <a:sym typeface="Wingdings" pitchFamily="2" charset="2"/>
              </a:rPr>
              <a:t>Ruch planetarny dla doskonałych rezultatów przygotowywanych potraw</a:t>
            </a:r>
          </a:p>
        </p:txBody>
      </p:sp>
      <p:grpSp>
        <p:nvGrpSpPr>
          <p:cNvPr id="2" name="Groupe 44"/>
          <p:cNvGrpSpPr/>
          <p:nvPr/>
        </p:nvGrpSpPr>
        <p:grpSpPr>
          <a:xfrm>
            <a:off x="491320" y="3330054"/>
            <a:ext cx="1473958" cy="1378635"/>
            <a:chOff x="6643702" y="928670"/>
            <a:chExt cx="2286016" cy="2428892"/>
          </a:xfrm>
        </p:grpSpPr>
        <p:pic>
          <p:nvPicPr>
            <p:cNvPr id="20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929454" y="1071546"/>
              <a:ext cx="1714512" cy="22627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1" name="Ellipse 30"/>
            <p:cNvSpPr/>
            <p:nvPr/>
          </p:nvSpPr>
          <p:spPr>
            <a:xfrm>
              <a:off x="6643702" y="928670"/>
              <a:ext cx="2286016" cy="2428892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FFFFFF"/>
                </a:solidFill>
              </a:endParaRPr>
            </a:p>
          </p:txBody>
        </p:sp>
      </p:grpSp>
      <p:grpSp>
        <p:nvGrpSpPr>
          <p:cNvPr id="3" name="Groupe 41"/>
          <p:cNvGrpSpPr/>
          <p:nvPr/>
        </p:nvGrpSpPr>
        <p:grpSpPr>
          <a:xfrm>
            <a:off x="450375" y="4913194"/>
            <a:ext cx="1589891" cy="1351129"/>
            <a:chOff x="6256197" y="3546539"/>
            <a:chExt cx="2586925" cy="2381797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572264" y="3571876"/>
              <a:ext cx="2172261" cy="22145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4" name="Ellipse 36"/>
            <p:cNvSpPr/>
            <p:nvPr/>
          </p:nvSpPr>
          <p:spPr>
            <a:xfrm>
              <a:off x="6256197" y="3546539"/>
              <a:ext cx="2586925" cy="2381797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FFFFFF"/>
                </a:solidFill>
              </a:endParaRPr>
            </a:p>
          </p:txBody>
        </p:sp>
      </p:grpSp>
      <p:sp>
        <p:nvSpPr>
          <p:cNvPr id="25" name="Prostokąt 24"/>
          <p:cNvSpPr/>
          <p:nvPr/>
        </p:nvSpPr>
        <p:spPr>
          <a:xfrm>
            <a:off x="2315001" y="3616279"/>
            <a:ext cx="5834987" cy="416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ct val="50000"/>
              </a:spcBef>
            </a:pPr>
            <a:r>
              <a:rPr lang="pl-PL" dirty="0" err="1" smtClean="0">
                <a:solidFill>
                  <a:schemeClr val="bg1">
                    <a:lumMod val="65000"/>
                  </a:schemeClr>
                </a:solidFill>
                <a:sym typeface="Wingdings" pitchFamily="2" charset="2"/>
              </a:rPr>
              <a:t>Blender</a:t>
            </a:r>
            <a:endParaRPr lang="pl-PL" dirty="0" smtClean="0">
              <a:solidFill>
                <a:schemeClr val="bg1">
                  <a:lumMod val="65000"/>
                </a:schemeClr>
              </a:solidFill>
              <a:sym typeface="Wingdings" pitchFamily="2" charset="2"/>
            </a:endParaRPr>
          </a:p>
        </p:txBody>
      </p:sp>
      <p:sp>
        <p:nvSpPr>
          <p:cNvPr id="26" name="Prostokąt 25"/>
          <p:cNvSpPr/>
          <p:nvPr/>
        </p:nvSpPr>
        <p:spPr>
          <a:xfrm>
            <a:off x="2276333" y="5310877"/>
            <a:ext cx="5834987" cy="416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ct val="50000"/>
              </a:spcBef>
            </a:pPr>
            <a:r>
              <a:rPr lang="pl-PL" dirty="0" smtClean="0">
                <a:solidFill>
                  <a:schemeClr val="bg1">
                    <a:lumMod val="65000"/>
                  </a:schemeClr>
                </a:solidFill>
                <a:sym typeface="Wingdings" pitchFamily="2" charset="2"/>
              </a:rPr>
              <a:t>Wyciskarka</a:t>
            </a: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8178853" y="2594639"/>
            <a:ext cx="1727147" cy="3791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Espace réservé du contenu 18" descr="Machine-nouveaumarquage+bol.tif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703828" y="3166281"/>
            <a:ext cx="2612148" cy="2053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LogoB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94813" y="201305"/>
            <a:ext cx="2306471" cy="431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046826" y="421520"/>
            <a:ext cx="83951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</a:pP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Roboty planetarne </a:t>
            </a:r>
            <a:r>
              <a:rPr lang="pl-PL" sz="2000" b="1" baseline="0" dirty="0" err="1" smtClean="0">
                <a:solidFill>
                  <a:srgbClr val="969696"/>
                </a:solidFill>
                <a:cs typeface="Arial" charset="0"/>
              </a:rPr>
              <a:t>Zephir</a:t>
            </a: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 </a:t>
            </a:r>
            <a:endParaRPr lang="pl-PL" sz="2000" b="1" baseline="0" dirty="0">
              <a:solidFill>
                <a:srgbClr val="969696"/>
              </a:solidFill>
              <a:cs typeface="Arial" charset="0"/>
            </a:endParaRPr>
          </a:p>
        </p:txBody>
      </p:sp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3" cstate="print"/>
          <a:srcRect l="45117" t="54375" r="32617" b="40000"/>
          <a:stretch>
            <a:fillRect/>
          </a:stretch>
        </p:blipFill>
        <p:spPr bwMode="auto">
          <a:xfrm>
            <a:off x="7779224" y="731881"/>
            <a:ext cx="1496226" cy="218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Prostokąt 17"/>
          <p:cNvSpPr/>
          <p:nvPr/>
        </p:nvSpPr>
        <p:spPr>
          <a:xfrm>
            <a:off x="2108011" y="2058159"/>
            <a:ext cx="5834987" cy="416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ct val="50000"/>
              </a:spcBef>
            </a:pPr>
            <a:r>
              <a:rPr lang="pl-PL" dirty="0" smtClean="0">
                <a:solidFill>
                  <a:schemeClr val="bg1">
                    <a:lumMod val="65000"/>
                  </a:schemeClr>
                </a:solidFill>
                <a:sym typeface="Wingdings" pitchFamily="2" charset="2"/>
              </a:rPr>
              <a:t>Maszynka do mięsa</a:t>
            </a:r>
          </a:p>
        </p:txBody>
      </p:sp>
      <p:sp>
        <p:nvSpPr>
          <p:cNvPr id="25" name="Prostokąt 24"/>
          <p:cNvSpPr/>
          <p:nvPr/>
        </p:nvSpPr>
        <p:spPr>
          <a:xfrm>
            <a:off x="2110284" y="3834643"/>
            <a:ext cx="5834987" cy="416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ct val="50000"/>
              </a:spcBef>
            </a:pPr>
            <a:r>
              <a:rPr lang="pl-PL" dirty="0" smtClean="0">
                <a:solidFill>
                  <a:schemeClr val="bg1">
                    <a:lumMod val="65000"/>
                  </a:schemeClr>
                </a:solidFill>
                <a:sym typeface="Wingdings" pitchFamily="2" charset="2"/>
              </a:rPr>
              <a:t>Rozdrabniacz</a:t>
            </a:r>
          </a:p>
        </p:txBody>
      </p:sp>
      <p:sp>
        <p:nvSpPr>
          <p:cNvPr id="26" name="Prostokąt 25"/>
          <p:cNvSpPr/>
          <p:nvPr/>
        </p:nvSpPr>
        <p:spPr>
          <a:xfrm>
            <a:off x="2071616" y="5310877"/>
            <a:ext cx="5834987" cy="416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ct val="50000"/>
              </a:spcBef>
            </a:pPr>
            <a:r>
              <a:rPr lang="pl-PL" dirty="0" smtClean="0">
                <a:solidFill>
                  <a:schemeClr val="bg1">
                    <a:lumMod val="65000"/>
                  </a:schemeClr>
                </a:solidFill>
                <a:sym typeface="Wingdings" pitchFamily="2" charset="2"/>
              </a:rPr>
              <a:t>Łatwy opis funkcji</a:t>
            </a:r>
          </a:p>
        </p:txBody>
      </p:sp>
      <p:pic>
        <p:nvPicPr>
          <p:cNvPr id="22" name="Espace réservé du contenu 18" descr="Machine-nouveaumarquage+bol.tif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394950" y="2483894"/>
            <a:ext cx="2716309" cy="2135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e 39"/>
          <p:cNvGrpSpPr/>
          <p:nvPr/>
        </p:nvGrpSpPr>
        <p:grpSpPr>
          <a:xfrm>
            <a:off x="450376" y="1828801"/>
            <a:ext cx="1255594" cy="1255594"/>
            <a:chOff x="2928926" y="1071546"/>
            <a:chExt cx="2214578" cy="2244241"/>
          </a:xfrm>
        </p:grpSpPr>
        <p:pic>
          <p:nvPicPr>
            <p:cNvPr id="33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00364" y="1071546"/>
              <a:ext cx="1971385" cy="2244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4" name="Ellipse 35"/>
            <p:cNvSpPr/>
            <p:nvPr/>
          </p:nvSpPr>
          <p:spPr>
            <a:xfrm>
              <a:off x="2928926" y="1071546"/>
              <a:ext cx="2214578" cy="2214578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FFFFFF"/>
                </a:solidFill>
              </a:endParaRPr>
            </a:p>
          </p:txBody>
        </p:sp>
      </p:grpSp>
      <p:grpSp>
        <p:nvGrpSpPr>
          <p:cNvPr id="3" name="Groupe 37"/>
          <p:cNvGrpSpPr/>
          <p:nvPr/>
        </p:nvGrpSpPr>
        <p:grpSpPr>
          <a:xfrm>
            <a:off x="545910" y="3452883"/>
            <a:ext cx="1269242" cy="1187355"/>
            <a:chOff x="2928926" y="3429000"/>
            <a:chExt cx="2214578" cy="2428892"/>
          </a:xfrm>
        </p:grpSpPr>
        <p:pic>
          <p:nvPicPr>
            <p:cNvPr id="36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 t="3333"/>
            <a:stretch>
              <a:fillRect/>
            </a:stretch>
          </p:blipFill>
          <p:spPr bwMode="auto">
            <a:xfrm>
              <a:off x="3187040" y="3786190"/>
              <a:ext cx="1813588" cy="2071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7" name="Picture 3"/>
            <p:cNvPicPr>
              <a:picLocks noChangeAspect="1" noChangeArrowheads="1"/>
            </p:cNvPicPr>
            <p:nvPr/>
          </p:nvPicPr>
          <p:blipFill>
            <a:blip r:embed="rId7" cstate="print"/>
            <a:srcRect l="50000" t="19762" b="14365"/>
            <a:stretch>
              <a:fillRect/>
            </a:stretch>
          </p:blipFill>
          <p:spPr bwMode="auto">
            <a:xfrm>
              <a:off x="3214678" y="3643314"/>
              <a:ext cx="857256" cy="7143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8" name="Picture 3"/>
            <p:cNvPicPr>
              <a:picLocks noChangeAspect="1" noChangeArrowheads="1"/>
            </p:cNvPicPr>
            <p:nvPr/>
          </p:nvPicPr>
          <p:blipFill>
            <a:blip r:embed="rId7" cstate="print"/>
            <a:srcRect t="19762" r="50000" b="20952"/>
            <a:stretch>
              <a:fillRect/>
            </a:stretch>
          </p:blipFill>
          <p:spPr bwMode="auto">
            <a:xfrm>
              <a:off x="3071801" y="4286256"/>
              <a:ext cx="857257" cy="642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9" name="Ellipse 36"/>
            <p:cNvSpPr/>
            <p:nvPr/>
          </p:nvSpPr>
          <p:spPr>
            <a:xfrm>
              <a:off x="2928926" y="3429000"/>
              <a:ext cx="2214578" cy="2428892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FFFFFF"/>
                </a:solidFill>
              </a:endParaRPr>
            </a:p>
          </p:txBody>
        </p:sp>
      </p:grp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8204447" y="1392072"/>
            <a:ext cx="1701553" cy="2356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" name="Image 26" descr="assiette carottes ra#24DE54.JPG"/>
          <p:cNvPicPr>
            <a:picLocks noChangeAspect="1"/>
          </p:cNvPicPr>
          <p:nvPr/>
        </p:nvPicPr>
        <p:blipFill>
          <a:blip r:embed="rId9" cstate="screen"/>
          <a:srcRect/>
          <a:stretch>
            <a:fillRect/>
          </a:stretch>
        </p:blipFill>
        <p:spPr>
          <a:xfrm>
            <a:off x="8559850" y="3944203"/>
            <a:ext cx="1077695" cy="1773366"/>
          </a:xfrm>
          <a:prstGeom prst="rect">
            <a:avLst/>
          </a:prstGeom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282262" y="5049672"/>
            <a:ext cx="1669299" cy="1238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Prostokąt 20"/>
          <p:cNvSpPr/>
          <p:nvPr/>
        </p:nvSpPr>
        <p:spPr>
          <a:xfrm>
            <a:off x="1841260" y="1250829"/>
            <a:ext cx="1633781" cy="2893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pl-PL" b="1" dirty="0" smtClean="0">
                <a:solidFill>
                  <a:schemeClr val="bg1">
                    <a:lumMod val="65000"/>
                  </a:schemeClr>
                </a:solidFill>
              </a:rPr>
              <a:t>Główne cechy: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1948230" y="1861678"/>
            <a:ext cx="65008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fr-FR" sz="7200" b="1" kern="1200" dirty="0">
                <a:solidFill>
                  <a:srgbClr val="F0F0F0"/>
                </a:solidFill>
                <a:latin typeface="Calibri"/>
                <a:ea typeface="+mn-ea"/>
                <a:cs typeface="+mn-cs"/>
              </a:rPr>
              <a:t>masterchef 3000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43386" y="272956"/>
            <a:ext cx="2651499" cy="504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51887" y="2940880"/>
            <a:ext cx="4400168" cy="580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 cstate="print"/>
          <a:srcRect l="36154" t="27546" r="38474" b="27389"/>
          <a:stretch>
            <a:fillRect/>
          </a:stretch>
        </p:blipFill>
        <p:spPr bwMode="auto">
          <a:xfrm>
            <a:off x="4256480" y="4286256"/>
            <a:ext cx="1393041" cy="1285884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199225" y="517053"/>
            <a:ext cx="83951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</a:pP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Roboty Kuchenne</a:t>
            </a:r>
            <a:endParaRPr lang="pl-PL" sz="2000" b="1" baseline="0" dirty="0">
              <a:solidFill>
                <a:srgbClr val="969696"/>
              </a:solidFill>
              <a:cs typeface="Arial" charset="0"/>
            </a:endParaRPr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5" cstate="print"/>
          <a:srcRect l="57071" t="54637" r="14324" b="23589"/>
          <a:stretch>
            <a:fillRect/>
          </a:stretch>
        </p:blipFill>
        <p:spPr bwMode="auto">
          <a:xfrm>
            <a:off x="6632812" y="3559627"/>
            <a:ext cx="1403356" cy="55517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564" name="Group 156"/>
          <p:cNvGraphicFramePr>
            <a:graphicFrameLocks noGrp="1"/>
          </p:cNvGraphicFramePr>
          <p:nvPr/>
        </p:nvGraphicFramePr>
        <p:xfrm>
          <a:off x="1610436" y="1446663"/>
          <a:ext cx="6589839" cy="4402768"/>
        </p:xfrm>
        <a:graphic>
          <a:graphicData uri="http://schemas.openxmlformats.org/drawingml/2006/table">
            <a:tbl>
              <a:tblPr/>
              <a:tblGrid>
                <a:gridCol w="2196152"/>
                <a:gridCol w="2198919"/>
                <a:gridCol w="2194768"/>
              </a:tblGrid>
              <a:tr h="2101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Zephir</a:t>
                      </a: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 QA400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21E1B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MUM 4675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21E1B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01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Moc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21E1B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900 W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550 W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01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Wykończenie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21E1B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Plastikowe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Plastikowe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01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Pojemność misy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21E1B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4L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3,9L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01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Prędkości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21E1B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6 + </a:t>
                      </a:r>
                      <a:r>
                        <a:rPr kumimoji="0" lang="pl-PL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Pulse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4 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59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Blender</a:t>
                      </a: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1,5L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1L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01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Ruch planetarny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21E1B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01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Hak do ciasta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21E1B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01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Trzepaczka do jajek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21E1B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9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Trzepaczka do lekkich ciast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21E1B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01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Misa robota kuchennego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21E1B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nie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Do kupienia osobno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01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Metalowe tarcze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21E1B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3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3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01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Meat </a:t>
                      </a:r>
                      <a:r>
                        <a:rPr kumimoji="0" lang="pl-PL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mincer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21E1B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01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Rozdrabniacz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21E1B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nie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01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Książka z przepisami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21E1B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nie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01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Cena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21E1B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899,99 PLN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969 PLN  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10850" y="257748"/>
            <a:ext cx="83951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</a:pP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Robot planetarny  </a:t>
            </a:r>
            <a:r>
              <a:rPr lang="pl-PL" sz="2000" b="1" baseline="0" dirty="0" err="1" smtClean="0">
                <a:solidFill>
                  <a:srgbClr val="969696"/>
                </a:solidFill>
                <a:cs typeface="Arial" charset="0"/>
              </a:rPr>
              <a:t>Zephir</a:t>
            </a: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 QA400 </a:t>
            </a:r>
            <a:r>
              <a:rPr lang="pl-PL" sz="2000" b="1" baseline="0" dirty="0" err="1" smtClean="0">
                <a:solidFill>
                  <a:srgbClr val="969696"/>
                </a:solidFill>
                <a:cs typeface="Arial" charset="0"/>
              </a:rPr>
              <a:t>vs</a:t>
            </a: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 Bosch (</a:t>
            </a:r>
            <a:r>
              <a:rPr lang="pl-PL" sz="1400" b="1" baseline="0" dirty="0" smtClean="0">
                <a:solidFill>
                  <a:srgbClr val="969696"/>
                </a:solidFill>
                <a:cs typeface="Arial" charset="0"/>
              </a:rPr>
              <a:t>No 1 na </a:t>
            </a:r>
            <a:r>
              <a:rPr lang="pl-PL" sz="1400" b="1" baseline="0" dirty="0" err="1" smtClean="0">
                <a:solidFill>
                  <a:srgbClr val="969696"/>
                </a:solidFill>
                <a:cs typeface="Arial" charset="0"/>
              </a:rPr>
              <a:t>hitliście</a:t>
            </a:r>
            <a:r>
              <a:rPr lang="pl-PL" sz="1400" b="1" baseline="0" dirty="0" smtClean="0">
                <a:solidFill>
                  <a:srgbClr val="969696"/>
                </a:solidFill>
                <a:cs typeface="Arial" charset="0"/>
              </a:rPr>
              <a:t> GFK</a:t>
            </a: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)</a:t>
            </a:r>
            <a:endParaRPr lang="pl-PL" sz="2000" b="1" baseline="0" dirty="0">
              <a:solidFill>
                <a:srgbClr val="969696"/>
              </a:solidFill>
              <a:cs typeface="Arial" charset="0"/>
            </a:endParaRPr>
          </a:p>
        </p:txBody>
      </p:sp>
      <p:pic>
        <p:nvPicPr>
          <p:cNvPr id="10" name="Obraz 9" descr="Bosch MUM 4675EU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22860" y="2169996"/>
            <a:ext cx="1392071" cy="1119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6895" y="1978474"/>
            <a:ext cx="1283813" cy="362330"/>
          </a:xfrm>
          <a:prstGeom prst="rect">
            <a:avLst/>
          </a:prstGeom>
          <a:noFill/>
        </p:spPr>
      </p:pic>
      <p:pic>
        <p:nvPicPr>
          <p:cNvPr id="12" name="Espace réservé du contenu 18" descr="Machine-nouveaumarquage+bol.tif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87754" y="2320119"/>
            <a:ext cx="1049749" cy="825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LogoBi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2011" y="1932822"/>
            <a:ext cx="1348853" cy="25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564" name="Group 156"/>
          <p:cNvGraphicFramePr>
            <a:graphicFrameLocks noGrp="1"/>
          </p:cNvGraphicFramePr>
          <p:nvPr/>
        </p:nvGraphicFramePr>
        <p:xfrm>
          <a:off x="1678676" y="1179698"/>
          <a:ext cx="6658077" cy="4824274"/>
        </p:xfrm>
        <a:graphic>
          <a:graphicData uri="http://schemas.openxmlformats.org/drawingml/2006/table">
            <a:tbl>
              <a:tblPr/>
              <a:tblGrid>
                <a:gridCol w="2218893"/>
                <a:gridCol w="2221689"/>
                <a:gridCol w="2217495"/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Zephir</a:t>
                      </a: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 QA400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21E1B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Prospero KM266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21E1B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10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Moc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21E1B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900 W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550 W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10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Wykończenie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21E1B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Plastikowe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Plastikowe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10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Pojemność misy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21E1B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4L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3,9L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10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Prędkość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21E1B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6 + </a:t>
                      </a:r>
                      <a:r>
                        <a:rPr kumimoji="0" lang="pl-PL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Pulse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6 + </a:t>
                      </a:r>
                      <a:r>
                        <a:rPr kumimoji="0" lang="pl-PL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Pulse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10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Blender</a:t>
                      </a: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1,5L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1,5L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10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Ruch planetarny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21E1B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10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Hak do ciężkiego ciasta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21E1B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10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Trzepaczka do jajek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21E1B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10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Trzepaczka do lekkich ciast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21E1B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10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Misa robota kuchennego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21E1B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nie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Do kupienia osobno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10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Sokowirówka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21E1B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10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Wyciskarka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21E1B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nie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10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Maszynka do mięsa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21E1B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10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Rozdrabniacz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21E1B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nie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10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Książka z przepisami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21E1B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nie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51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Cena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21E1B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1199,99 PLN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1084 PLN  (cena z GFK) 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10850" y="0"/>
            <a:ext cx="83951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</a:pPr>
            <a:r>
              <a:rPr lang="pl-PL" sz="2000" b="1" baseline="0" dirty="0" err="1" smtClean="0">
                <a:solidFill>
                  <a:srgbClr val="969696"/>
                </a:solidFill>
                <a:cs typeface="Arial" charset="0"/>
              </a:rPr>
              <a:t>Zephir</a:t>
            </a: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 QA401 </a:t>
            </a:r>
            <a:r>
              <a:rPr lang="pl-PL" sz="2000" b="1" baseline="0" dirty="0" err="1" smtClean="0">
                <a:solidFill>
                  <a:srgbClr val="969696"/>
                </a:solidFill>
                <a:cs typeface="Arial" charset="0"/>
              </a:rPr>
              <a:t>vs</a:t>
            </a: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 </a:t>
            </a:r>
            <a:r>
              <a:rPr lang="pl-PL" sz="2000" b="1" baseline="0" dirty="0" err="1" smtClean="0">
                <a:solidFill>
                  <a:srgbClr val="969696"/>
                </a:solidFill>
                <a:cs typeface="Arial" charset="0"/>
              </a:rPr>
              <a:t>Kenwood</a:t>
            </a: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 </a:t>
            </a:r>
            <a:r>
              <a:rPr lang="pl-PL" sz="2000" b="1" baseline="0" dirty="0" smtClean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(</a:t>
            </a:r>
            <a:r>
              <a:rPr lang="pl-PL" sz="1400" b="1" baseline="0" dirty="0" smtClean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No 2 na liście GFK</a:t>
            </a:r>
            <a:r>
              <a:rPr lang="pl-PL" sz="2000" b="1" baseline="0" dirty="0" smtClean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)</a:t>
            </a:r>
            <a:endParaRPr lang="pl-PL" sz="2000" b="1" baseline="0" dirty="0">
              <a:solidFill>
                <a:schemeClr val="bg1">
                  <a:lumMod val="50000"/>
                </a:schemeClr>
              </a:solidFill>
              <a:cs typeface="Arial" charset="0"/>
            </a:endParaRPr>
          </a:p>
        </p:txBody>
      </p:sp>
      <p:pic>
        <p:nvPicPr>
          <p:cNvPr id="13" name="Picture 2" descr="LogoB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2011" y="1932822"/>
            <a:ext cx="1348853" cy="25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9434" y="2197290"/>
            <a:ext cx="1345692" cy="1153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ctl00_MainContent_imgLogo" descr="http://www.kenwoodworld.com/Templates/Public/Units/ResizeImage.aspx?filename=%2fGlobal%2fImages%2fLogos%2fkenwood-prospero.jpg&amp;fid=&amp;width=174&amp;height=8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07021" y="1828799"/>
            <a:ext cx="1168732" cy="554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Obrázek 4" descr="cid:image007.jpg@01CB7DD8.BB05AB70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5233" y="2417580"/>
            <a:ext cx="885825" cy="958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136710" y="190500"/>
            <a:ext cx="6477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pl-PL" sz="2800" b="1" dirty="0">
              <a:solidFill>
                <a:srgbClr val="CC0000"/>
              </a:solidFill>
            </a:endParaRPr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1226522" y="409435"/>
            <a:ext cx="8320087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800" b="1" i="0" u="none" strike="noStrike" kern="120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+mj-lt"/>
              <a:ea typeface="ＭＳ Ｐゴシック" pitchFamily="34" charset="-128"/>
              <a:cs typeface="Arial" charset="0"/>
            </a:endParaRPr>
          </a:p>
        </p:txBody>
      </p:sp>
      <p:pic>
        <p:nvPicPr>
          <p:cNvPr id="10" name="Image 11" descr="Gratin_courgettes.jpg"/>
          <p:cNvPicPr>
            <a:picLocks noChangeAspect="1"/>
          </p:cNvPicPr>
          <p:nvPr/>
        </p:nvPicPr>
        <p:blipFill>
          <a:blip r:embed="rId2" cstate="print"/>
          <a:srcRect l="1774" t="7916" r="4186" b="3060"/>
          <a:stretch>
            <a:fillRect/>
          </a:stretch>
        </p:blipFill>
        <p:spPr>
          <a:xfrm rot="231744">
            <a:off x="439381" y="3272655"/>
            <a:ext cx="2076690" cy="2928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 12" descr="Gaspach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253259">
            <a:off x="7358453" y="3223868"/>
            <a:ext cx="1955147" cy="2911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AutoShape 11"/>
          <p:cNvSpPr>
            <a:spLocks noChangeArrowheads="1"/>
          </p:cNvSpPr>
          <p:nvPr/>
        </p:nvSpPr>
        <p:spPr bwMode="auto">
          <a:xfrm>
            <a:off x="2156346" y="477672"/>
            <a:ext cx="6168787" cy="251595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>
            <a:solidFill>
              <a:srgbClr val="7B726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pl-PL">
              <a:solidFill>
                <a:srgbClr val="7B7261"/>
              </a:solidFill>
              <a:latin typeface="Univers (W1)" pitchFamily="34" charset="0"/>
            </a:endParaRPr>
          </a:p>
        </p:txBody>
      </p:sp>
      <p:sp>
        <p:nvSpPr>
          <p:cNvPr id="13" name="Rectangle 12"/>
          <p:cNvSpPr txBox="1">
            <a:spLocks noChangeArrowheads="1"/>
          </p:cNvSpPr>
          <p:nvPr/>
        </p:nvSpPr>
        <p:spPr>
          <a:xfrm>
            <a:off x="2524992" y="764275"/>
            <a:ext cx="5262278" cy="594819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800" b="1" i="0" u="none" strike="noStrike" kern="0" cap="none" spc="0" normalizeH="0" baseline="0" noProof="0" dirty="0" smtClean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Verdana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Miksery ręczne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2800" b="1" kern="0" baseline="0" dirty="0" smtClean="0">
                <a:solidFill>
                  <a:srgbClr val="5F5F5F"/>
                </a:solidFill>
                <a:latin typeface="Verdana" pitchFamily="34" charset="0"/>
                <a:ea typeface="+mj-ea"/>
                <a:cs typeface="+mj-cs"/>
              </a:rPr>
              <a:t>p</a:t>
            </a:r>
            <a:r>
              <a:rPr lang="pl-PL" sz="2800" b="1" kern="0" baseline="0" noProof="0" dirty="0" smtClean="0">
                <a:solidFill>
                  <a:srgbClr val="5F5F5F"/>
                </a:solidFill>
                <a:latin typeface="Verdana" pitchFamily="34" charset="0"/>
                <a:ea typeface="+mj-ea"/>
                <a:cs typeface="+mj-cs"/>
              </a:rPr>
              <a:t>od marką</a:t>
            </a:r>
            <a:endParaRPr kumimoji="0" lang="fr-FR" sz="3200" b="1" i="0" u="none" strike="noStrike" kern="0" cap="none" spc="0" normalizeH="0" baseline="0" noProof="0" dirty="0" smtClean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Verdana" pitchFamily="34" charset="0"/>
              <a:ea typeface="+mj-ea"/>
              <a:cs typeface="+mj-cs"/>
            </a:endParaRPr>
          </a:p>
        </p:txBody>
      </p:sp>
      <p:pic>
        <p:nvPicPr>
          <p:cNvPr id="14" name="Picture 2" descr="LogoBi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191" y="2022145"/>
            <a:ext cx="4148026" cy="775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2"/>
          <p:cNvSpPr txBox="1">
            <a:spLocks noChangeArrowheads="1"/>
          </p:cNvSpPr>
          <p:nvPr/>
        </p:nvSpPr>
        <p:spPr>
          <a:xfrm>
            <a:off x="3084394" y="614149"/>
            <a:ext cx="4050058" cy="733571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Nowe</a:t>
            </a:r>
            <a:endParaRPr kumimoji="0" lang="fr-FR" sz="3200" b="1" i="0" u="none" strike="noStrike" kern="0" cap="none" spc="0" normalizeH="0" baseline="0" noProof="0" dirty="0" smtClean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Verdana" pitchFamily="34" charset="0"/>
              <a:ea typeface="+mj-ea"/>
              <a:cs typeface="+mj-cs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/>
          <a:srcRect l="13356" t="23458" r="25588"/>
          <a:stretch>
            <a:fillRect/>
          </a:stretch>
        </p:blipFill>
        <p:spPr bwMode="auto">
          <a:xfrm rot="19682985">
            <a:off x="3792407" y="3730322"/>
            <a:ext cx="1999440" cy="2446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ChangeArrowheads="1"/>
          </p:cNvSpPr>
          <p:nvPr/>
        </p:nvSpPr>
        <p:spPr bwMode="auto">
          <a:xfrm>
            <a:off x="1281113" y="115888"/>
            <a:ext cx="83200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1" hangingPunct="1"/>
            <a:r>
              <a:rPr lang="pl-PL" baseline="0" dirty="0" smtClean="0">
                <a:solidFill>
                  <a:srgbClr val="969696"/>
                </a:solidFill>
                <a:cs typeface="Arial" charset="0"/>
              </a:rPr>
              <a:t>Miksery</a:t>
            </a:r>
            <a:endParaRPr lang="pl-PL" i="1" baseline="0" dirty="0">
              <a:solidFill>
                <a:srgbClr val="969696"/>
              </a:solidFill>
              <a:cs typeface="Arial" charset="0"/>
            </a:endParaRPr>
          </a:p>
        </p:txBody>
      </p:sp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1281113" y="981075"/>
            <a:ext cx="58020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  <a:buFontTx/>
              <a:buChar char="■"/>
            </a:pPr>
            <a:r>
              <a:rPr lang="pl-PL" sz="2000" baseline="0" dirty="0">
                <a:solidFill>
                  <a:srgbClr val="969696"/>
                </a:solidFill>
                <a:latin typeface="Helvetica" pitchFamily="34" charset="0"/>
                <a:cs typeface="Arial" charset="0"/>
              </a:rPr>
              <a:t> </a:t>
            </a:r>
            <a:r>
              <a:rPr lang="pl-PL" sz="2000" baseline="0" dirty="0" smtClean="0">
                <a:solidFill>
                  <a:srgbClr val="969696"/>
                </a:solidFill>
                <a:latin typeface="Helvetica" pitchFamily="34" charset="0"/>
                <a:cs typeface="Arial" charset="0"/>
              </a:rPr>
              <a:t>Linia </a:t>
            </a:r>
            <a:r>
              <a:rPr lang="pl-PL" sz="2000" baseline="0" dirty="0" err="1" smtClean="0">
                <a:solidFill>
                  <a:srgbClr val="969696"/>
                </a:solidFill>
                <a:cs typeface="Arial" charset="0"/>
              </a:rPr>
              <a:t>Prepline</a:t>
            </a:r>
            <a:r>
              <a:rPr lang="pl-PL" sz="2000" baseline="0" dirty="0" smtClean="0">
                <a:solidFill>
                  <a:srgbClr val="969696"/>
                </a:solidFill>
                <a:cs typeface="Arial" charset="0"/>
              </a:rPr>
              <a:t> pod marką </a:t>
            </a:r>
            <a:r>
              <a:rPr lang="pl-PL" sz="2000" b="1" baseline="0" dirty="0" err="1" smtClean="0">
                <a:solidFill>
                  <a:schemeClr val="bg1">
                    <a:lumMod val="65000"/>
                  </a:schemeClr>
                </a:solidFill>
                <a:cs typeface="Arial" charset="0"/>
              </a:rPr>
              <a:t>Moulinex</a:t>
            </a:r>
            <a:r>
              <a:rPr lang="pl-PL" sz="2000" b="1" baseline="0" dirty="0" smtClean="0">
                <a:solidFill>
                  <a:schemeClr val="bg1">
                    <a:lumMod val="65000"/>
                  </a:schemeClr>
                </a:solidFill>
                <a:cs typeface="Arial" charset="0"/>
              </a:rPr>
              <a:t> !</a:t>
            </a:r>
            <a:endParaRPr lang="pl-PL" sz="1800" b="1" baseline="0" dirty="0">
              <a:solidFill>
                <a:schemeClr val="bg1">
                  <a:lumMod val="65000"/>
                </a:schemeClr>
              </a:solidFill>
              <a:latin typeface="Arial Rounded MT Bold" pitchFamily="34" charset="0"/>
              <a:cs typeface="Arial" charset="0"/>
            </a:endParaRPr>
          </a:p>
        </p:txBody>
      </p:sp>
      <p:pic>
        <p:nvPicPr>
          <p:cNvPr id="6" name="Picture 2" descr="LogoB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2466" y="204717"/>
            <a:ext cx="2481522" cy="46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3059064" y="2501640"/>
            <a:ext cx="4106010" cy="420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3200" b="1" dirty="0">
                <a:solidFill>
                  <a:srgbClr val="FF0000"/>
                </a:solidFill>
                <a:latin typeface="+mj-lt"/>
              </a:rPr>
              <a:t>+ </a:t>
            </a:r>
            <a:r>
              <a:rPr lang="pl-PL" sz="3200" b="1" dirty="0" smtClean="0">
                <a:solidFill>
                  <a:srgbClr val="FF0000"/>
                </a:solidFill>
                <a:latin typeface="+mj-lt"/>
              </a:rPr>
              <a:t>450W zamiast 350W !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870241" y="2198001"/>
            <a:ext cx="58020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</a:pPr>
            <a:r>
              <a:rPr lang="pl-PL" sz="1800" baseline="0" dirty="0" smtClean="0">
                <a:solidFill>
                  <a:srgbClr val="969696"/>
                </a:solidFill>
                <a:cs typeface="Arial" charset="0"/>
              </a:rPr>
              <a:t> </a:t>
            </a:r>
            <a:endParaRPr lang="pl-PL" sz="1800" b="1" baseline="0" dirty="0">
              <a:solidFill>
                <a:srgbClr val="C00000"/>
              </a:solidFill>
              <a:latin typeface="Arial Rounded MT Bold" pitchFamily="34" charset="0"/>
              <a:cs typeface="Arial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 l="13356" t="23458" r="25588"/>
          <a:stretch>
            <a:fillRect/>
          </a:stretch>
        </p:blipFill>
        <p:spPr bwMode="auto">
          <a:xfrm rot="19682985">
            <a:off x="953673" y="3157117"/>
            <a:ext cx="1999440" cy="2446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4" cstate="print"/>
          <a:srcRect l="73636" t="17001" r="16434" b="32534"/>
          <a:stretch>
            <a:fillRect/>
          </a:stretch>
        </p:blipFill>
        <p:spPr bwMode="auto">
          <a:xfrm>
            <a:off x="3562065" y="4302756"/>
            <a:ext cx="518615" cy="1643259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 cstate="print"/>
          <a:srcRect l="13356" t="23458" r="25588"/>
          <a:stretch>
            <a:fillRect/>
          </a:stretch>
        </p:blipFill>
        <p:spPr bwMode="auto">
          <a:xfrm rot="19682985">
            <a:off x="4165525" y="3072445"/>
            <a:ext cx="2130205" cy="2606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6" cstate="print"/>
          <a:srcRect t="3291" b="7843"/>
          <a:stretch>
            <a:fillRect/>
          </a:stretch>
        </p:blipFill>
        <p:spPr bwMode="auto">
          <a:xfrm>
            <a:off x="6482687" y="3327158"/>
            <a:ext cx="2538483" cy="23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1164301" y="5943151"/>
            <a:ext cx="1346888" cy="420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3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HM410</a:t>
            </a:r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4496629" y="5931778"/>
            <a:ext cx="1346888" cy="420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3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HM411</a:t>
            </a: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6953226" y="5945426"/>
            <a:ext cx="1346888" cy="420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3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HM412</a:t>
            </a:r>
          </a:p>
        </p:txBody>
      </p:sp>
      <p:pic>
        <p:nvPicPr>
          <p:cNvPr id="24" name="Picture 2" descr="LogoB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2327" y="1680764"/>
            <a:ext cx="3273189" cy="612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ChangeArrowheads="1"/>
          </p:cNvSpPr>
          <p:nvPr/>
        </p:nvSpPr>
        <p:spPr bwMode="auto">
          <a:xfrm>
            <a:off x="1281113" y="115888"/>
            <a:ext cx="83200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1" hangingPunct="1"/>
            <a:r>
              <a:rPr lang="pl-PL" baseline="0" dirty="0" smtClean="0">
                <a:solidFill>
                  <a:srgbClr val="969696"/>
                </a:solidFill>
                <a:cs typeface="Arial" charset="0"/>
              </a:rPr>
              <a:t>Miksery</a:t>
            </a:r>
            <a:endParaRPr lang="pl-PL" baseline="0" dirty="0">
              <a:solidFill>
                <a:srgbClr val="969696"/>
              </a:solidFill>
              <a:cs typeface="Arial" charset="0"/>
            </a:endParaRPr>
          </a:p>
        </p:txBody>
      </p:sp>
      <p:pic>
        <p:nvPicPr>
          <p:cNvPr id="6" name="Picture 2" descr="LogoB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2466" y="204717"/>
            <a:ext cx="2481522" cy="46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761059" y="2198001"/>
            <a:ext cx="58020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</a:pPr>
            <a:r>
              <a:rPr lang="pl-PL" sz="1800" baseline="0" dirty="0" smtClean="0">
                <a:solidFill>
                  <a:srgbClr val="969696"/>
                </a:solidFill>
                <a:cs typeface="Arial" charset="0"/>
              </a:rPr>
              <a:t> </a:t>
            </a:r>
            <a:endParaRPr lang="pl-PL" sz="1800" b="1" baseline="0" dirty="0">
              <a:solidFill>
                <a:srgbClr val="C00000"/>
              </a:solidFill>
              <a:latin typeface="Arial Rounded MT Bold" pitchFamily="34" charset="0"/>
              <a:cs typeface="Arial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 l="13356" t="23458" r="25588"/>
          <a:stretch>
            <a:fillRect/>
          </a:stretch>
        </p:blipFill>
        <p:spPr bwMode="auto">
          <a:xfrm rot="19682985">
            <a:off x="875115" y="2532351"/>
            <a:ext cx="1342021" cy="164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4" cstate="print"/>
          <a:srcRect l="73636" t="17001" r="16434" b="32534"/>
          <a:stretch>
            <a:fillRect/>
          </a:stretch>
        </p:blipFill>
        <p:spPr bwMode="auto">
          <a:xfrm>
            <a:off x="5472751" y="3174901"/>
            <a:ext cx="327546" cy="1037847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 cstate="print"/>
          <a:srcRect t="3291" b="7843"/>
          <a:stretch>
            <a:fillRect/>
          </a:stretch>
        </p:blipFill>
        <p:spPr bwMode="auto">
          <a:xfrm>
            <a:off x="6892119" y="2429613"/>
            <a:ext cx="1733264" cy="162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1027824" y="4299045"/>
            <a:ext cx="11148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HM410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/>
          <a:srcRect l="13356" t="23458" r="25588"/>
          <a:stretch>
            <a:fillRect/>
          </a:stretch>
        </p:blipFill>
        <p:spPr bwMode="auto">
          <a:xfrm rot="19682985">
            <a:off x="3870410" y="2600547"/>
            <a:ext cx="1236191" cy="1512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3991663" y="4301319"/>
            <a:ext cx="11148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HM411</a:t>
            </a:r>
          </a:p>
        </p:txBody>
      </p:sp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7242106" y="4308507"/>
            <a:ext cx="11148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HM412</a:t>
            </a:r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696535" y="4722838"/>
            <a:ext cx="2155847" cy="127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  <a:buFont typeface="Arial" pitchFamily="34" charset="0"/>
              <a:buChar char="•"/>
            </a:pPr>
            <a:r>
              <a:rPr lang="pl-PL" sz="1400" baseline="0" dirty="0" smtClean="0">
                <a:solidFill>
                  <a:srgbClr val="969696"/>
                </a:solidFill>
                <a:cs typeface="Arial" charset="0"/>
              </a:rPr>
              <a:t> 5 prędkości + </a:t>
            </a:r>
            <a:r>
              <a:rPr lang="pl-PL" sz="1400" baseline="0" dirty="0" err="1" smtClean="0">
                <a:solidFill>
                  <a:srgbClr val="969696"/>
                </a:solidFill>
                <a:cs typeface="Arial" charset="0"/>
              </a:rPr>
              <a:t>Pulse</a:t>
            </a:r>
            <a:endParaRPr lang="pl-PL" sz="1400" baseline="0" dirty="0" smtClean="0">
              <a:solidFill>
                <a:srgbClr val="969696"/>
              </a:solidFill>
              <a:cs typeface="Arial" charset="0"/>
            </a:endParaRPr>
          </a:p>
          <a:p>
            <a:pPr algn="l">
              <a:spcBef>
                <a:spcPct val="50000"/>
              </a:spcBef>
              <a:buClr>
                <a:srgbClr val="CE1111"/>
              </a:buClr>
              <a:buFont typeface="Arial" pitchFamily="34" charset="0"/>
              <a:buChar char="•"/>
            </a:pPr>
            <a:r>
              <a:rPr lang="pl-PL" sz="1400" baseline="0" dirty="0" smtClean="0">
                <a:solidFill>
                  <a:srgbClr val="969696"/>
                </a:solidFill>
                <a:latin typeface="Arial Rounded MT Bold" pitchFamily="34" charset="0"/>
                <a:cs typeface="Arial" charset="0"/>
              </a:rPr>
              <a:t>2 trzepaczki </a:t>
            </a:r>
          </a:p>
          <a:p>
            <a:pPr algn="l">
              <a:spcBef>
                <a:spcPct val="50000"/>
              </a:spcBef>
              <a:buClr>
                <a:srgbClr val="CE1111"/>
              </a:buClr>
              <a:buFont typeface="Arial" pitchFamily="34" charset="0"/>
              <a:buChar char="•"/>
            </a:pPr>
            <a:r>
              <a:rPr lang="pl-PL" sz="1400" baseline="0" dirty="0" smtClean="0">
                <a:solidFill>
                  <a:srgbClr val="969696"/>
                </a:solidFill>
                <a:latin typeface="Arial Rounded MT Bold" pitchFamily="34" charset="0"/>
                <a:cs typeface="Arial" charset="0"/>
              </a:rPr>
              <a:t>2 haki do ciasta</a:t>
            </a:r>
          </a:p>
          <a:p>
            <a:pPr algn="l">
              <a:spcBef>
                <a:spcPct val="50000"/>
              </a:spcBef>
              <a:buClr>
                <a:srgbClr val="CE1111"/>
              </a:buClr>
              <a:buFont typeface="Arial" pitchFamily="34" charset="0"/>
              <a:buChar char="•"/>
            </a:pPr>
            <a:r>
              <a:rPr lang="pl-PL" sz="1400" baseline="0" dirty="0" smtClean="0">
                <a:solidFill>
                  <a:srgbClr val="969696"/>
                </a:solidFill>
                <a:latin typeface="Arial Rounded MT Bold" pitchFamily="34" charset="0"/>
                <a:cs typeface="Arial" charset="0"/>
              </a:rPr>
              <a:t> </a:t>
            </a:r>
            <a:r>
              <a:rPr lang="pl-PL" sz="1400" b="1" baseline="0" dirty="0" smtClean="0">
                <a:solidFill>
                  <a:srgbClr val="FF0000"/>
                </a:solidFill>
                <a:latin typeface="Arial Rounded MT Bold" pitchFamily="34" charset="0"/>
                <a:cs typeface="Arial" charset="0"/>
              </a:rPr>
              <a:t>450 W</a:t>
            </a:r>
            <a:endParaRPr lang="pl-PL" sz="1400" b="1" baseline="0" dirty="0">
              <a:solidFill>
                <a:srgbClr val="FF0000"/>
              </a:solidFill>
              <a:latin typeface="Arial Rounded MT Bold" pitchFamily="34" charset="0"/>
              <a:cs typeface="Arial" charset="0"/>
            </a:endParaRPr>
          </a:p>
        </p:txBody>
      </p:sp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1829299" y="1733977"/>
            <a:ext cx="58020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rgbClr val="CE1111"/>
              </a:buClr>
            </a:pPr>
            <a:r>
              <a:rPr lang="pl-PL" sz="2000" baseline="0" dirty="0" smtClean="0">
                <a:solidFill>
                  <a:srgbClr val="969696"/>
                </a:solidFill>
                <a:latin typeface="Helvetica" pitchFamily="34" charset="0"/>
                <a:cs typeface="Arial" charset="0"/>
              </a:rPr>
              <a:t>Główne funkcje:</a:t>
            </a:r>
            <a:endParaRPr lang="pl-PL" sz="1800" b="1" baseline="0" dirty="0">
              <a:solidFill>
                <a:schemeClr val="bg1">
                  <a:lumMod val="65000"/>
                </a:schemeClr>
              </a:solidFill>
              <a:latin typeface="Arial Rounded MT Bold" pitchFamily="34" charset="0"/>
              <a:cs typeface="Arial" charset="0"/>
            </a:endParaRPr>
          </a:p>
        </p:txBody>
      </p:sp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3810500" y="4711465"/>
            <a:ext cx="2155847" cy="1923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  <a:buFont typeface="Arial" pitchFamily="34" charset="0"/>
              <a:buChar char="•"/>
            </a:pPr>
            <a:r>
              <a:rPr lang="pl-PL" sz="1400" baseline="0" dirty="0" smtClean="0">
                <a:solidFill>
                  <a:srgbClr val="969696"/>
                </a:solidFill>
                <a:cs typeface="Arial" charset="0"/>
              </a:rPr>
              <a:t> 5 prędkości + </a:t>
            </a:r>
            <a:r>
              <a:rPr lang="pl-PL" sz="1400" baseline="0" dirty="0" err="1" smtClean="0">
                <a:solidFill>
                  <a:srgbClr val="969696"/>
                </a:solidFill>
                <a:cs typeface="Arial" charset="0"/>
              </a:rPr>
              <a:t>Pulse</a:t>
            </a:r>
            <a:endParaRPr lang="pl-PL" sz="1400" baseline="0" dirty="0" smtClean="0">
              <a:solidFill>
                <a:srgbClr val="969696"/>
              </a:solidFill>
              <a:cs typeface="Arial" charset="0"/>
            </a:endParaRPr>
          </a:p>
          <a:p>
            <a:pPr algn="l">
              <a:spcBef>
                <a:spcPct val="50000"/>
              </a:spcBef>
              <a:buClr>
                <a:srgbClr val="CE1111"/>
              </a:buClr>
              <a:buFont typeface="Arial" pitchFamily="34" charset="0"/>
              <a:buChar char="•"/>
            </a:pPr>
            <a:r>
              <a:rPr lang="pl-PL" sz="1400" baseline="0" dirty="0" smtClean="0">
                <a:solidFill>
                  <a:srgbClr val="969696"/>
                </a:solidFill>
                <a:latin typeface="Arial Rounded MT Bold" pitchFamily="34" charset="0"/>
                <a:cs typeface="Arial" charset="0"/>
              </a:rPr>
              <a:t>2 trzepaczki</a:t>
            </a:r>
          </a:p>
          <a:p>
            <a:pPr algn="l">
              <a:spcBef>
                <a:spcPct val="50000"/>
              </a:spcBef>
              <a:buClr>
                <a:srgbClr val="CE1111"/>
              </a:buClr>
              <a:buFont typeface="Arial" pitchFamily="34" charset="0"/>
              <a:buChar char="•"/>
            </a:pPr>
            <a:r>
              <a:rPr lang="pl-PL" sz="1400" baseline="0" dirty="0" smtClean="0">
                <a:solidFill>
                  <a:srgbClr val="969696"/>
                </a:solidFill>
                <a:latin typeface="Arial Rounded MT Bold" pitchFamily="34" charset="0"/>
                <a:cs typeface="Arial" charset="0"/>
              </a:rPr>
              <a:t>2 haki do ciasta</a:t>
            </a:r>
          </a:p>
          <a:p>
            <a:pPr algn="l">
              <a:spcBef>
                <a:spcPct val="50000"/>
              </a:spcBef>
              <a:buClr>
                <a:srgbClr val="CE1111"/>
              </a:buClr>
              <a:buFont typeface="Arial" pitchFamily="34" charset="0"/>
              <a:buChar char="•"/>
            </a:pPr>
            <a:r>
              <a:rPr lang="pl-PL" sz="1400" baseline="0" dirty="0" smtClean="0">
                <a:solidFill>
                  <a:srgbClr val="969696"/>
                </a:solidFill>
                <a:latin typeface="Arial Rounded MT Bold" pitchFamily="34" charset="0"/>
                <a:cs typeface="Arial" charset="0"/>
              </a:rPr>
              <a:t> końcówka </a:t>
            </a:r>
            <a:r>
              <a:rPr lang="pl-PL" sz="1400" baseline="0" dirty="0" err="1" smtClean="0">
                <a:solidFill>
                  <a:srgbClr val="969696"/>
                </a:solidFill>
                <a:latin typeface="Arial Rounded MT Bold" pitchFamily="34" charset="0"/>
                <a:cs typeface="Arial" charset="0"/>
              </a:rPr>
              <a:t>blendująca</a:t>
            </a:r>
            <a:endParaRPr lang="pl-PL" sz="1400" baseline="0" dirty="0" smtClean="0">
              <a:solidFill>
                <a:srgbClr val="969696"/>
              </a:solidFill>
              <a:latin typeface="Arial Rounded MT Bold" pitchFamily="34" charset="0"/>
              <a:cs typeface="Arial" charset="0"/>
            </a:endParaRPr>
          </a:p>
          <a:p>
            <a:pPr algn="l">
              <a:spcBef>
                <a:spcPct val="50000"/>
              </a:spcBef>
              <a:buClr>
                <a:srgbClr val="CE1111"/>
              </a:buClr>
              <a:buFont typeface="Arial" pitchFamily="34" charset="0"/>
              <a:buChar char="•"/>
            </a:pPr>
            <a:r>
              <a:rPr lang="pl-PL" sz="1400" baseline="0" dirty="0" smtClean="0">
                <a:solidFill>
                  <a:srgbClr val="969696"/>
                </a:solidFill>
                <a:latin typeface="Arial Rounded MT Bold" pitchFamily="34" charset="0"/>
                <a:cs typeface="Arial" charset="0"/>
              </a:rPr>
              <a:t> plastikowy pojemnik</a:t>
            </a:r>
          </a:p>
          <a:p>
            <a:pPr algn="l">
              <a:spcBef>
                <a:spcPct val="50000"/>
              </a:spcBef>
              <a:buClr>
                <a:srgbClr val="CE1111"/>
              </a:buClr>
              <a:buFont typeface="Arial" pitchFamily="34" charset="0"/>
              <a:buChar char="•"/>
            </a:pPr>
            <a:r>
              <a:rPr lang="pl-PL" sz="1400" baseline="0" dirty="0" smtClean="0">
                <a:solidFill>
                  <a:srgbClr val="969696"/>
                </a:solidFill>
                <a:latin typeface="Arial Rounded MT Bold" pitchFamily="34" charset="0"/>
                <a:cs typeface="Arial" charset="0"/>
              </a:rPr>
              <a:t> </a:t>
            </a:r>
            <a:r>
              <a:rPr lang="pl-PL" sz="1400" b="1" baseline="0" dirty="0" smtClean="0">
                <a:solidFill>
                  <a:srgbClr val="FF0000"/>
                </a:solidFill>
                <a:latin typeface="Arial Rounded MT Bold" pitchFamily="34" charset="0"/>
                <a:cs typeface="Arial" charset="0"/>
              </a:rPr>
              <a:t>450 W</a:t>
            </a:r>
            <a:endParaRPr lang="pl-PL" sz="1400" b="1" baseline="0" dirty="0">
              <a:solidFill>
                <a:srgbClr val="FF0000"/>
              </a:solidFill>
              <a:latin typeface="Arial Rounded MT Bold" pitchFamily="34" charset="0"/>
              <a:cs typeface="Arial" charset="0"/>
            </a:endParaRPr>
          </a:p>
        </p:txBody>
      </p:sp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6949484" y="4738761"/>
            <a:ext cx="2155847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  <a:buFont typeface="Arial" pitchFamily="34" charset="0"/>
              <a:buChar char="•"/>
            </a:pPr>
            <a:r>
              <a:rPr lang="pl-PL" sz="1400" baseline="0" dirty="0" smtClean="0">
                <a:solidFill>
                  <a:srgbClr val="969696"/>
                </a:solidFill>
                <a:cs typeface="Arial" charset="0"/>
              </a:rPr>
              <a:t> 5 prędkości + </a:t>
            </a:r>
            <a:r>
              <a:rPr lang="pl-PL" sz="1400" baseline="0" dirty="0" err="1" smtClean="0">
                <a:solidFill>
                  <a:srgbClr val="969696"/>
                </a:solidFill>
                <a:cs typeface="Arial" charset="0"/>
              </a:rPr>
              <a:t>Pulse</a:t>
            </a:r>
            <a:endParaRPr lang="pl-PL" sz="1400" baseline="0" dirty="0" smtClean="0">
              <a:solidFill>
                <a:srgbClr val="969696"/>
              </a:solidFill>
              <a:cs typeface="Arial" charset="0"/>
            </a:endParaRPr>
          </a:p>
          <a:p>
            <a:pPr algn="l">
              <a:spcBef>
                <a:spcPct val="50000"/>
              </a:spcBef>
              <a:buClr>
                <a:srgbClr val="CE1111"/>
              </a:buClr>
              <a:buFont typeface="Arial" pitchFamily="34" charset="0"/>
              <a:buChar char="•"/>
            </a:pPr>
            <a:r>
              <a:rPr lang="pl-PL" sz="1400" baseline="0" dirty="0" smtClean="0">
                <a:solidFill>
                  <a:srgbClr val="969696"/>
                </a:solidFill>
                <a:latin typeface="Arial Rounded MT Bold" pitchFamily="34" charset="0"/>
                <a:cs typeface="Arial" charset="0"/>
              </a:rPr>
              <a:t>2 trzepaczki</a:t>
            </a:r>
          </a:p>
          <a:p>
            <a:pPr algn="l">
              <a:spcBef>
                <a:spcPct val="50000"/>
              </a:spcBef>
              <a:buClr>
                <a:srgbClr val="CE1111"/>
              </a:buClr>
              <a:buFont typeface="Arial" pitchFamily="34" charset="0"/>
              <a:buChar char="•"/>
            </a:pPr>
            <a:r>
              <a:rPr lang="pl-PL" sz="1400" baseline="0" dirty="0" smtClean="0">
                <a:solidFill>
                  <a:srgbClr val="969696"/>
                </a:solidFill>
                <a:latin typeface="Arial Rounded MT Bold" pitchFamily="34" charset="0"/>
                <a:cs typeface="Arial" charset="0"/>
              </a:rPr>
              <a:t>2 haki do ciasta</a:t>
            </a:r>
          </a:p>
          <a:p>
            <a:pPr algn="l">
              <a:spcBef>
                <a:spcPct val="50000"/>
              </a:spcBef>
              <a:buClr>
                <a:srgbClr val="CE1111"/>
              </a:buClr>
              <a:buFont typeface="Arial" pitchFamily="34" charset="0"/>
              <a:buChar char="•"/>
            </a:pPr>
            <a:r>
              <a:rPr lang="pl-PL" sz="1400" baseline="0" dirty="0" smtClean="0">
                <a:solidFill>
                  <a:srgbClr val="969696"/>
                </a:solidFill>
                <a:latin typeface="Arial Rounded MT Bold" pitchFamily="34" charset="0"/>
                <a:cs typeface="Arial" charset="0"/>
              </a:rPr>
              <a:t> misa o </a:t>
            </a:r>
            <a:r>
              <a:rPr lang="pl-PL" sz="1400" baseline="0" dirty="0" err="1" smtClean="0">
                <a:solidFill>
                  <a:srgbClr val="969696"/>
                </a:solidFill>
                <a:latin typeface="Arial Rounded MT Bold" pitchFamily="34" charset="0"/>
                <a:cs typeface="Arial" charset="0"/>
              </a:rPr>
              <a:t>pojemnosci</a:t>
            </a:r>
            <a:r>
              <a:rPr lang="pl-PL" sz="1400" baseline="0" dirty="0" smtClean="0">
                <a:solidFill>
                  <a:srgbClr val="969696"/>
                </a:solidFill>
                <a:latin typeface="Arial Rounded MT Bold" pitchFamily="34" charset="0"/>
                <a:cs typeface="Arial" charset="0"/>
              </a:rPr>
              <a:t> 3l</a:t>
            </a:r>
          </a:p>
          <a:p>
            <a:pPr algn="l">
              <a:spcBef>
                <a:spcPct val="50000"/>
              </a:spcBef>
              <a:buClr>
                <a:srgbClr val="CE1111"/>
              </a:buClr>
              <a:buFont typeface="Arial" pitchFamily="34" charset="0"/>
              <a:buChar char="•"/>
            </a:pPr>
            <a:r>
              <a:rPr lang="pl-PL" sz="1400" baseline="0" dirty="0" smtClean="0">
                <a:solidFill>
                  <a:srgbClr val="969696"/>
                </a:solidFill>
                <a:latin typeface="Arial Rounded MT Bold" pitchFamily="34" charset="0"/>
                <a:cs typeface="Arial" charset="0"/>
              </a:rPr>
              <a:t> </a:t>
            </a:r>
            <a:r>
              <a:rPr lang="pl-PL" sz="1400" b="1" baseline="0" dirty="0" smtClean="0">
                <a:solidFill>
                  <a:srgbClr val="FF0000"/>
                </a:solidFill>
                <a:latin typeface="Arial Rounded MT Bold" pitchFamily="34" charset="0"/>
                <a:cs typeface="Arial" charset="0"/>
              </a:rPr>
              <a:t>450 W</a:t>
            </a:r>
            <a:endParaRPr lang="pl-PL" sz="1400" b="1" baseline="0" dirty="0">
              <a:solidFill>
                <a:srgbClr val="FF0000"/>
              </a:solidFill>
              <a:latin typeface="Arial Rounded MT Bold" pitchFamily="34" charset="0"/>
              <a:cs typeface="Arial" charset="0"/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1281113" y="981075"/>
            <a:ext cx="58020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  <a:buFontTx/>
              <a:buChar char="■"/>
            </a:pPr>
            <a:r>
              <a:rPr lang="pl-PL" sz="2000" baseline="0" dirty="0">
                <a:solidFill>
                  <a:srgbClr val="969696"/>
                </a:solidFill>
                <a:latin typeface="Helvetica" pitchFamily="34" charset="0"/>
                <a:cs typeface="Arial" charset="0"/>
              </a:rPr>
              <a:t> </a:t>
            </a:r>
            <a:r>
              <a:rPr lang="pl-PL" sz="2000" baseline="0" dirty="0" smtClean="0">
                <a:solidFill>
                  <a:srgbClr val="969696"/>
                </a:solidFill>
                <a:latin typeface="Helvetica" pitchFamily="34" charset="0"/>
                <a:cs typeface="Arial" charset="0"/>
              </a:rPr>
              <a:t>Linia </a:t>
            </a:r>
            <a:r>
              <a:rPr lang="pl-PL" sz="2000" baseline="0" dirty="0" err="1" smtClean="0">
                <a:solidFill>
                  <a:srgbClr val="969696"/>
                </a:solidFill>
                <a:cs typeface="Arial" charset="0"/>
              </a:rPr>
              <a:t>Prepline</a:t>
            </a:r>
            <a:r>
              <a:rPr lang="pl-PL" sz="2000" baseline="0" dirty="0" smtClean="0">
                <a:solidFill>
                  <a:srgbClr val="969696"/>
                </a:solidFill>
                <a:cs typeface="Arial" charset="0"/>
              </a:rPr>
              <a:t> pod marką </a:t>
            </a:r>
            <a:r>
              <a:rPr lang="pl-PL" sz="2000" b="1" baseline="0" dirty="0" err="1" smtClean="0">
                <a:solidFill>
                  <a:schemeClr val="bg1">
                    <a:lumMod val="65000"/>
                  </a:schemeClr>
                </a:solidFill>
                <a:cs typeface="Arial" charset="0"/>
              </a:rPr>
              <a:t>Moulinex</a:t>
            </a:r>
            <a:r>
              <a:rPr lang="pl-PL" sz="2000" b="1" baseline="0" dirty="0" smtClean="0">
                <a:solidFill>
                  <a:schemeClr val="bg1">
                    <a:lumMod val="65000"/>
                  </a:schemeClr>
                </a:solidFill>
                <a:cs typeface="Arial" charset="0"/>
              </a:rPr>
              <a:t> !</a:t>
            </a:r>
            <a:endParaRPr lang="pl-PL" sz="1800" b="1" baseline="0" dirty="0">
              <a:solidFill>
                <a:schemeClr val="bg1">
                  <a:lumMod val="65000"/>
                </a:schemeClr>
              </a:solidFill>
              <a:latin typeface="Arial Rounded MT Bold" pitchFamily="34" charset="0"/>
              <a:cs typeface="Arial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564" name="Group 156"/>
          <p:cNvGraphicFramePr>
            <a:graphicFrameLocks noGrp="1"/>
          </p:cNvGraphicFramePr>
          <p:nvPr/>
        </p:nvGraphicFramePr>
        <p:xfrm>
          <a:off x="1023583" y="2879678"/>
          <a:ext cx="7586126" cy="2952920"/>
        </p:xfrm>
        <a:graphic>
          <a:graphicData uri="http://schemas.openxmlformats.org/drawingml/2006/table">
            <a:tbl>
              <a:tblPr/>
              <a:tblGrid>
                <a:gridCol w="2528178"/>
                <a:gridCol w="2531363"/>
                <a:gridCol w="2526585"/>
              </a:tblGrid>
              <a:tr h="3272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Prepline</a:t>
                      </a: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 HM410</a:t>
                      </a:r>
                      <a:endParaRPr kumimoji="0" lang="fr-F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ROBI 481.4</a:t>
                      </a:r>
                      <a:endParaRPr kumimoji="0" lang="fr-F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2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Moc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450 W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400 W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2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Wykończenie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Plastikowe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Plastikowe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2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Prędkość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5 + </a:t>
                      </a:r>
                      <a:r>
                        <a:rPr kumimoji="0" lang="pl-PL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Pulse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5 + </a:t>
                      </a:r>
                      <a:r>
                        <a:rPr kumimoji="0" lang="pl-PL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Pulse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2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Trzepaczki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2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2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2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Haki do ciasta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2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Nie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2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Kontrola prędkości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tak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tak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2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Tarcza przecierająca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Nie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tak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2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Cena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129,99 PLN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129,99 PLN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" name="Picture 2" descr="LogoB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6645" y="166880"/>
            <a:ext cx="1949355" cy="364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169655" y="394225"/>
            <a:ext cx="83951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</a:pP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Mikser  HM410 </a:t>
            </a:r>
            <a:r>
              <a:rPr lang="pl-PL" sz="2000" b="1" baseline="0" dirty="0" err="1" smtClean="0">
                <a:solidFill>
                  <a:srgbClr val="969696"/>
                </a:solidFill>
                <a:cs typeface="Arial" charset="0"/>
              </a:rPr>
              <a:t>vs</a:t>
            </a: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 Zelmer Robi </a:t>
            </a:r>
            <a:endParaRPr lang="pl-PL" sz="2000" b="1" baseline="0" dirty="0">
              <a:solidFill>
                <a:srgbClr val="969696"/>
              </a:solidFill>
              <a:cs typeface="Arial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02602" y="1370202"/>
            <a:ext cx="1282700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 descr="bez tytułu"/>
          <p:cNvPicPr>
            <a:picLocks noChangeAspect="1" noChangeArrowheads="1"/>
          </p:cNvPicPr>
          <p:nvPr/>
        </p:nvPicPr>
        <p:blipFill>
          <a:blip r:embed="rId4" cstate="print">
            <a:grayscl/>
            <a:biLevel thresh="50000"/>
          </a:blip>
          <a:srcRect/>
          <a:stretch>
            <a:fillRect/>
          </a:stretch>
        </p:blipFill>
        <p:spPr bwMode="auto">
          <a:xfrm>
            <a:off x="6509982" y="1101485"/>
            <a:ext cx="1665952" cy="287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LogoB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62315" y="983156"/>
            <a:ext cx="1610436" cy="301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 l="13356" t="23458" r="25588"/>
          <a:stretch>
            <a:fillRect/>
          </a:stretch>
        </p:blipFill>
        <p:spPr bwMode="auto">
          <a:xfrm rot="19682985">
            <a:off x="4207436" y="1457414"/>
            <a:ext cx="1026420" cy="1255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564" name="Group 156"/>
          <p:cNvGraphicFramePr>
            <a:graphicFrameLocks noGrp="1"/>
          </p:cNvGraphicFramePr>
          <p:nvPr/>
        </p:nvGraphicFramePr>
        <p:xfrm>
          <a:off x="1023583" y="2879678"/>
          <a:ext cx="7586126" cy="3607330"/>
        </p:xfrm>
        <a:graphic>
          <a:graphicData uri="http://schemas.openxmlformats.org/drawingml/2006/table">
            <a:tbl>
              <a:tblPr/>
              <a:tblGrid>
                <a:gridCol w="2528178"/>
                <a:gridCol w="2531363"/>
                <a:gridCol w="2526585"/>
              </a:tblGrid>
              <a:tr h="3272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Prepline</a:t>
                      </a: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 HM411</a:t>
                      </a:r>
                      <a:endParaRPr kumimoji="0" lang="fr-F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ROBI 481.5</a:t>
                      </a:r>
                      <a:endParaRPr kumimoji="0" lang="fr-F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2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Power</a:t>
                      </a: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450 W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400 W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2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Wykończenie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Plastikowe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Plastikowe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2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Prędkość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5 + </a:t>
                      </a:r>
                      <a:r>
                        <a:rPr kumimoji="0" lang="pl-PL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Pulse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5 + </a:t>
                      </a:r>
                      <a:r>
                        <a:rPr kumimoji="0" lang="pl-PL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Pulse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2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Końcówka miksująca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tak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tak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2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Pojemnik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tak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tak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2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Trzepaczki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2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2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2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Haki do ciasta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2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charset="0"/>
                        </a:rPr>
                        <a:t>2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2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Kontrola prędkości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tak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tak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2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Tarcza przecierająca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Nie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tak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2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Cena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149,99 PLN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159,99 PLN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" name="Picture 2" descr="LogoB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6645" y="166880"/>
            <a:ext cx="1949355" cy="364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169655" y="394225"/>
            <a:ext cx="83951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</a:pP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Mikser HM411 </a:t>
            </a:r>
            <a:r>
              <a:rPr lang="pl-PL" sz="2000" b="1" baseline="0" dirty="0" err="1" smtClean="0">
                <a:solidFill>
                  <a:srgbClr val="969696"/>
                </a:solidFill>
                <a:cs typeface="Arial" charset="0"/>
              </a:rPr>
              <a:t>vs</a:t>
            </a: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 Zelmer Robi </a:t>
            </a:r>
            <a:endParaRPr lang="pl-PL" sz="2000" b="1" baseline="0" dirty="0">
              <a:solidFill>
                <a:srgbClr val="969696"/>
              </a:solidFill>
              <a:cs typeface="Arial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02602" y="1370202"/>
            <a:ext cx="1282700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 descr="bez tytułu"/>
          <p:cNvPicPr>
            <a:picLocks noChangeAspect="1" noChangeArrowheads="1"/>
          </p:cNvPicPr>
          <p:nvPr/>
        </p:nvPicPr>
        <p:blipFill>
          <a:blip r:embed="rId4" cstate="print">
            <a:grayscl/>
            <a:biLevel thresh="50000"/>
          </a:blip>
          <a:srcRect/>
          <a:stretch>
            <a:fillRect/>
          </a:stretch>
        </p:blipFill>
        <p:spPr bwMode="auto">
          <a:xfrm>
            <a:off x="6509982" y="1101485"/>
            <a:ext cx="1665952" cy="287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LogoB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62315" y="983156"/>
            <a:ext cx="1610436" cy="301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 l="13356" t="23458" r="25588"/>
          <a:stretch>
            <a:fillRect/>
          </a:stretch>
        </p:blipFill>
        <p:spPr bwMode="auto">
          <a:xfrm rot="19682985">
            <a:off x="4207436" y="1457414"/>
            <a:ext cx="1026420" cy="1255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6" cstate="print"/>
          <a:srcRect l="73636" t="17001" r="16434" b="32534"/>
          <a:stretch>
            <a:fillRect/>
          </a:stretch>
        </p:blipFill>
        <p:spPr bwMode="auto">
          <a:xfrm>
            <a:off x="5322626" y="1619057"/>
            <a:ext cx="327546" cy="1037847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6" cstate="print"/>
          <a:srcRect l="73636" t="17001" r="16434" b="32534"/>
          <a:stretch>
            <a:fillRect/>
          </a:stretch>
        </p:blipFill>
        <p:spPr bwMode="auto">
          <a:xfrm>
            <a:off x="7999862" y="1634979"/>
            <a:ext cx="327546" cy="1037847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564" name="Group 156"/>
          <p:cNvGraphicFramePr>
            <a:graphicFrameLocks noGrp="1"/>
          </p:cNvGraphicFramePr>
          <p:nvPr/>
        </p:nvGraphicFramePr>
        <p:xfrm>
          <a:off x="1023583" y="2879678"/>
          <a:ext cx="7586126" cy="3280125"/>
        </p:xfrm>
        <a:graphic>
          <a:graphicData uri="http://schemas.openxmlformats.org/drawingml/2006/table">
            <a:tbl>
              <a:tblPr/>
              <a:tblGrid>
                <a:gridCol w="2528178"/>
                <a:gridCol w="2531363"/>
                <a:gridCol w="2526585"/>
              </a:tblGrid>
              <a:tr h="3272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Prepline</a:t>
                      </a: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 HM412</a:t>
                      </a:r>
                      <a:endParaRPr kumimoji="0" lang="fr-F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ROBI 481.64</a:t>
                      </a:r>
                      <a:endParaRPr kumimoji="0" lang="fr-F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2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Moc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450 W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400 W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2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Wykończenie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Plastikowe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Plastikowe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2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Prędkość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5 + </a:t>
                      </a:r>
                      <a:r>
                        <a:rPr kumimoji="0" lang="pl-PL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Pulse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5 + </a:t>
                      </a:r>
                      <a:r>
                        <a:rPr kumimoji="0" lang="pl-PL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Pulse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2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Trzepaczki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2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2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2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Pojemność misy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2,5L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3L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2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Haki do ciasta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2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charset="0"/>
                        </a:rPr>
                        <a:t>2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2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Kontrola prędkości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tak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tak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2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Tarcza przecierająca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Nie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tak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2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Cena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179,99 PLN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189,99 PLN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" name="Picture 2" descr="LogoB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6645" y="166880"/>
            <a:ext cx="1949355" cy="364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169655" y="394225"/>
            <a:ext cx="83951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</a:pP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Mikser  HM412 </a:t>
            </a:r>
            <a:r>
              <a:rPr lang="pl-PL" sz="2000" b="1" baseline="0" dirty="0" err="1" smtClean="0">
                <a:solidFill>
                  <a:srgbClr val="969696"/>
                </a:solidFill>
                <a:cs typeface="Arial" charset="0"/>
              </a:rPr>
              <a:t>vs</a:t>
            </a: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 Zelmer Robi </a:t>
            </a:r>
            <a:endParaRPr lang="pl-PL" sz="2000" b="1" baseline="0" dirty="0">
              <a:solidFill>
                <a:srgbClr val="969696"/>
              </a:solidFill>
              <a:cs typeface="Arial" charset="0"/>
            </a:endParaRPr>
          </a:p>
        </p:txBody>
      </p:sp>
      <p:pic>
        <p:nvPicPr>
          <p:cNvPr id="8" name="Picture 2" descr="bez tytułu"/>
          <p:cNvPicPr>
            <a:picLocks noChangeAspect="1" noChangeArrowheads="1"/>
          </p:cNvPicPr>
          <p:nvPr/>
        </p:nvPicPr>
        <p:blipFill>
          <a:blip r:embed="rId3" cstate="print">
            <a:grayscl/>
            <a:biLevel thresh="50000"/>
          </a:blip>
          <a:srcRect/>
          <a:stretch>
            <a:fillRect/>
          </a:stretch>
        </p:blipFill>
        <p:spPr bwMode="auto">
          <a:xfrm>
            <a:off x="6509982" y="1101485"/>
            <a:ext cx="1665952" cy="287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LogoB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35019" y="914918"/>
            <a:ext cx="1610436" cy="301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3741" y="1419366"/>
            <a:ext cx="1276530" cy="1451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/>
          <a:srcRect t="3291" b="7843"/>
          <a:stretch>
            <a:fillRect/>
          </a:stretch>
        </p:blipFill>
        <p:spPr bwMode="auto">
          <a:xfrm>
            <a:off x="3862315" y="1263458"/>
            <a:ext cx="1637729" cy="1533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490383" y="1622154"/>
            <a:ext cx="6415617" cy="360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000" b="1" baseline="0" dirty="0" smtClean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700" b="1" baseline="0" dirty="0" smtClean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700" b="1" baseline="0" dirty="0" smtClean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700" baseline="0" dirty="0" smtClean="0">
                <a:solidFill>
                  <a:srgbClr val="8E8581"/>
                </a:solidFill>
              </a:rPr>
              <a:t>Trzy modele pod marką </a:t>
            </a:r>
            <a:r>
              <a:rPr lang="pl-PL" sz="1700" baseline="0" dirty="0" err="1" smtClean="0">
                <a:solidFill>
                  <a:srgbClr val="8E8581"/>
                </a:solidFill>
              </a:rPr>
              <a:t>Moulinex</a:t>
            </a:r>
            <a:r>
              <a:rPr lang="pl-PL" sz="1700" baseline="0" dirty="0" smtClean="0">
                <a:solidFill>
                  <a:srgbClr val="8E8581"/>
                </a:solidFill>
              </a:rPr>
              <a:t>:</a:t>
            </a:r>
          </a:p>
          <a:p>
            <a:pPr marL="1200150" lvl="2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§"/>
              <a:defRPr/>
            </a:pPr>
            <a:r>
              <a:rPr lang="pl-PL" sz="1700" b="1" baseline="0" dirty="0" smtClean="0">
                <a:solidFill>
                  <a:srgbClr val="8E8581"/>
                </a:solidFill>
              </a:rPr>
              <a:t>HM410 zamiast </a:t>
            </a:r>
            <a:r>
              <a:rPr lang="pl-PL" sz="1700" b="1" baseline="0" dirty="0" err="1" smtClean="0">
                <a:solidFill>
                  <a:srgbClr val="8E8581"/>
                </a:solidFill>
              </a:rPr>
              <a:t>Tefal</a:t>
            </a:r>
            <a:r>
              <a:rPr lang="pl-PL" sz="1700" b="1" baseline="0" dirty="0" smtClean="0">
                <a:solidFill>
                  <a:srgbClr val="8E8581"/>
                </a:solidFill>
              </a:rPr>
              <a:t> 814130 </a:t>
            </a:r>
            <a:endParaRPr lang="pl-PL" sz="1700" b="1" baseline="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r>
              <a:rPr lang="pl-PL" sz="1700" b="1" baseline="0" dirty="0" smtClean="0">
                <a:solidFill>
                  <a:srgbClr val="8E8581"/>
                </a:solidFill>
              </a:rPr>
              <a:t>   		     </a:t>
            </a:r>
            <a:r>
              <a:rPr lang="pl-PL" sz="1700" baseline="0" dirty="0" smtClean="0">
                <a:solidFill>
                  <a:srgbClr val="8E8581"/>
                </a:solidFill>
              </a:rPr>
              <a:t>Cena: 129,99 PLN</a:t>
            </a:r>
          </a:p>
          <a:p>
            <a:pPr marL="1200150" lvl="2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§"/>
              <a:defRPr/>
            </a:pPr>
            <a:r>
              <a:rPr lang="pl-PL" sz="1700" b="1" baseline="0" dirty="0" smtClean="0">
                <a:solidFill>
                  <a:srgbClr val="8E8581"/>
                </a:solidFill>
              </a:rPr>
              <a:t>HM411 zamiast </a:t>
            </a:r>
            <a:r>
              <a:rPr lang="pl-PL" sz="1700" b="1" baseline="0" dirty="0" err="1" smtClean="0">
                <a:solidFill>
                  <a:srgbClr val="8E8581"/>
                </a:solidFill>
              </a:rPr>
              <a:t>Tefal</a:t>
            </a:r>
            <a:r>
              <a:rPr lang="pl-PL" sz="1700" b="1" baseline="0" dirty="0" smtClean="0">
                <a:solidFill>
                  <a:srgbClr val="8E8581"/>
                </a:solidFill>
              </a:rPr>
              <a:t> 814230 </a:t>
            </a: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r>
              <a:rPr lang="pl-PL" sz="1700" baseline="0" dirty="0" smtClean="0">
                <a:solidFill>
                  <a:srgbClr val="8E8581"/>
                </a:solidFill>
              </a:rPr>
              <a:t>             Cena: 149,99 PLN</a:t>
            </a:r>
          </a:p>
          <a:p>
            <a:pPr marL="1200150" lvl="2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§"/>
              <a:defRPr/>
            </a:pPr>
            <a:r>
              <a:rPr lang="pl-PL" sz="1700" b="1" baseline="0" dirty="0" smtClean="0">
                <a:solidFill>
                  <a:srgbClr val="8E8581"/>
                </a:solidFill>
              </a:rPr>
              <a:t>HM412 zamiast </a:t>
            </a:r>
            <a:r>
              <a:rPr lang="pl-PL" sz="1700" b="1" baseline="0" dirty="0" err="1" smtClean="0">
                <a:solidFill>
                  <a:srgbClr val="8E8581"/>
                </a:solidFill>
              </a:rPr>
              <a:t>Tefal</a:t>
            </a:r>
            <a:r>
              <a:rPr lang="pl-PL" sz="1700" b="1" baseline="0" dirty="0" smtClean="0">
                <a:solidFill>
                  <a:srgbClr val="8E8581"/>
                </a:solidFill>
              </a:rPr>
              <a:t> 814330 </a:t>
            </a: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r>
              <a:rPr lang="pl-PL" sz="1700" baseline="0" dirty="0" smtClean="0">
                <a:solidFill>
                  <a:srgbClr val="8E8581"/>
                </a:solidFill>
              </a:rPr>
              <a:t>             Cena: 179,99 PLN</a:t>
            </a: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700" b="1" baseline="0" dirty="0" smtClean="0">
                <a:solidFill>
                  <a:srgbClr val="FF0000"/>
                </a:solidFill>
              </a:rPr>
              <a:t>+ 450 W</a:t>
            </a: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700" baseline="0" dirty="0" smtClean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700" baseline="0" dirty="0" smtClean="0">
                <a:solidFill>
                  <a:srgbClr val="8E8581"/>
                </a:solidFill>
              </a:rPr>
              <a:t>Dostępność:  Kwiecień/Maj 2011</a:t>
            </a: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700" baseline="0" dirty="0" smtClean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Char char="¡"/>
              <a:defRPr/>
            </a:pPr>
            <a:endParaRPr lang="pl-PL" sz="1700" baseline="0" dirty="0" smtClean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700" baseline="0" dirty="0" smtClean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r>
              <a:rPr lang="pl-PL" sz="1700" baseline="0" dirty="0" smtClean="0">
                <a:solidFill>
                  <a:srgbClr val="8E8581"/>
                </a:solidFill>
              </a:rPr>
              <a:t> </a:t>
            </a:r>
          </a:p>
          <a:p>
            <a:pPr marL="723900" lvl="2" indent="-27940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700" baseline="0" dirty="0" smtClean="0">
              <a:solidFill>
                <a:srgbClr val="8E8581"/>
              </a:solidFill>
            </a:endParaRPr>
          </a:p>
          <a:p>
            <a:pPr marL="1200150" lvl="2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700" baseline="0" dirty="0" smtClean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None/>
              <a:defRPr/>
            </a:pPr>
            <a:endParaRPr lang="pl-PL" sz="1700" baseline="0" dirty="0" smtClean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None/>
              <a:defRPr/>
            </a:pPr>
            <a:endParaRPr lang="pl-PL" sz="1700" b="1" baseline="0" dirty="0">
              <a:solidFill>
                <a:srgbClr val="8E8581"/>
              </a:solidFill>
            </a:endParaRPr>
          </a:p>
        </p:txBody>
      </p:sp>
      <p:pic>
        <p:nvPicPr>
          <p:cNvPr id="6" name="Picture 6" descr="mouline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56393" y="207040"/>
            <a:ext cx="2004531" cy="387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Prostokąt 12"/>
          <p:cNvSpPr/>
          <p:nvPr/>
        </p:nvSpPr>
        <p:spPr>
          <a:xfrm>
            <a:off x="4177281" y="1835665"/>
            <a:ext cx="21515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</a:pP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Podsumowanie:</a:t>
            </a:r>
            <a:endParaRPr lang="pl-PL" sz="2000" b="1" baseline="0" dirty="0">
              <a:solidFill>
                <a:srgbClr val="969696"/>
              </a:solidFill>
              <a:cs typeface="Arial" charset="0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1278838" y="435168"/>
            <a:ext cx="83951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</a:pP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Miksery </a:t>
            </a:r>
            <a:r>
              <a:rPr lang="pl-PL" sz="2000" b="1" baseline="0" dirty="0" err="1" smtClean="0">
                <a:solidFill>
                  <a:srgbClr val="969696"/>
                </a:solidFill>
                <a:cs typeface="Arial" charset="0"/>
              </a:rPr>
              <a:t>Prepline</a:t>
            </a:r>
            <a:endParaRPr lang="pl-PL" sz="2000" b="1" baseline="0" dirty="0">
              <a:solidFill>
                <a:srgbClr val="969696"/>
              </a:solidFill>
              <a:cs typeface="Arial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 l="13356" t="23458" r="25588"/>
          <a:stretch>
            <a:fillRect/>
          </a:stretch>
        </p:blipFill>
        <p:spPr bwMode="auto">
          <a:xfrm rot="19682985">
            <a:off x="646144" y="1769041"/>
            <a:ext cx="1302214" cy="1593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5" cstate="print"/>
          <a:srcRect l="73636" t="17001" r="16434" b="32534"/>
          <a:stretch>
            <a:fillRect/>
          </a:stretch>
        </p:blipFill>
        <p:spPr bwMode="auto">
          <a:xfrm>
            <a:off x="2033516" y="3431913"/>
            <a:ext cx="341193" cy="1081087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/>
          <a:srcRect l="13356" t="23458" r="25588"/>
          <a:stretch>
            <a:fillRect/>
          </a:stretch>
        </p:blipFill>
        <p:spPr bwMode="auto">
          <a:xfrm rot="19682985">
            <a:off x="590394" y="3516392"/>
            <a:ext cx="1270645" cy="1554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 cstate="print"/>
          <a:srcRect t="3291" b="7843"/>
          <a:stretch>
            <a:fillRect/>
          </a:stretch>
        </p:blipFill>
        <p:spPr bwMode="auto">
          <a:xfrm>
            <a:off x="641445" y="5142619"/>
            <a:ext cx="1473958" cy="1379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Line 2"/>
          <p:cNvSpPr>
            <a:spLocks noChangeShapeType="1"/>
          </p:cNvSpPr>
          <p:nvPr/>
        </p:nvSpPr>
        <p:spPr bwMode="auto">
          <a:xfrm flipV="1">
            <a:off x="450376" y="1569492"/>
            <a:ext cx="8816454" cy="3903259"/>
          </a:xfrm>
          <a:prstGeom prst="line">
            <a:avLst/>
          </a:prstGeom>
          <a:noFill/>
          <a:ln w="76200">
            <a:solidFill>
              <a:srgbClr val="696464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solidFill>
                  <a:prstClr val="white">
                    <a:lumMod val="75000"/>
                  </a:prstClr>
                </a:solidFill>
              </a:ln>
              <a:solidFill>
                <a:prstClr val="black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1003" y="3864965"/>
            <a:ext cx="1781994" cy="1682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32799" y="2838734"/>
            <a:ext cx="1808675" cy="1708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" name="Picture 7"/>
          <p:cNvPicPr>
            <a:picLocks noChangeAspect="1" noChangeArrowheads="1"/>
          </p:cNvPicPr>
          <p:nvPr/>
        </p:nvPicPr>
        <p:blipFill>
          <a:blip r:embed="rId4" cstate="print"/>
          <a:srcRect l="73636" t="17001" r="16434" b="32534"/>
          <a:stretch>
            <a:fillRect/>
          </a:stretch>
        </p:blipFill>
        <p:spPr bwMode="auto">
          <a:xfrm>
            <a:off x="5131559" y="3058601"/>
            <a:ext cx="382136" cy="1117674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5" cstate="print"/>
          <a:srcRect t="3291" b="7843"/>
          <a:stretch>
            <a:fillRect/>
          </a:stretch>
        </p:blipFill>
        <p:spPr bwMode="auto">
          <a:xfrm>
            <a:off x="5917705" y="1487606"/>
            <a:ext cx="2176367" cy="188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333428" y="598940"/>
            <a:ext cx="83951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</a:pP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Oferta mikserów pod marką </a:t>
            </a:r>
            <a:r>
              <a:rPr lang="pl-PL" sz="2000" b="1" baseline="0" dirty="0" err="1" smtClean="0">
                <a:solidFill>
                  <a:srgbClr val="969696"/>
                </a:solidFill>
                <a:cs typeface="Arial" charset="0"/>
              </a:rPr>
              <a:t>Moulinex</a:t>
            </a: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 </a:t>
            </a:r>
            <a:endParaRPr lang="pl-PL" sz="2000" b="1" baseline="0" dirty="0">
              <a:solidFill>
                <a:srgbClr val="969696"/>
              </a:solidFill>
              <a:cs typeface="Arial" charset="0"/>
            </a:endParaRPr>
          </a:p>
        </p:txBody>
      </p:sp>
      <p:pic>
        <p:nvPicPr>
          <p:cNvPr id="14" name="Picture 2" descr="LogoBi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80369" y="27296"/>
            <a:ext cx="2384687" cy="445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1774209" y="5479127"/>
            <a:ext cx="1705970" cy="748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32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HM410</a:t>
            </a:r>
          </a:p>
          <a:p>
            <a:pPr algn="ctr"/>
            <a:r>
              <a:rPr lang="pl-PL" sz="3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129,99 PLN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3930555" y="4607945"/>
            <a:ext cx="1733266" cy="748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32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HM410</a:t>
            </a:r>
          </a:p>
          <a:p>
            <a:pPr algn="ctr"/>
            <a:r>
              <a:rPr lang="pl-PL" sz="3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149,99 PLN </a:t>
            </a: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6270837" y="3748136"/>
            <a:ext cx="1699455" cy="748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32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HM410</a:t>
            </a:r>
          </a:p>
          <a:p>
            <a:pPr algn="ctr"/>
            <a:r>
              <a:rPr lang="pl-PL" sz="3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179,99 PLN</a:t>
            </a:r>
          </a:p>
        </p:txBody>
      </p:sp>
      <p:sp>
        <p:nvSpPr>
          <p:cNvPr id="18" name="Prostokąt 17"/>
          <p:cNvSpPr/>
          <p:nvPr/>
        </p:nvSpPr>
        <p:spPr>
          <a:xfrm>
            <a:off x="5940263" y="1041821"/>
            <a:ext cx="14670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baseline="0" dirty="0" smtClean="0">
                <a:solidFill>
                  <a:srgbClr val="FF0000"/>
                </a:solidFill>
              </a:rPr>
              <a:t>Nowość!</a:t>
            </a:r>
            <a:endParaRPr lang="pl-PL" dirty="0"/>
          </a:p>
        </p:txBody>
      </p:sp>
      <p:sp>
        <p:nvSpPr>
          <p:cNvPr id="19" name="Prostokąt 18"/>
          <p:cNvSpPr/>
          <p:nvPr/>
        </p:nvSpPr>
        <p:spPr>
          <a:xfrm>
            <a:off x="3526885" y="2217803"/>
            <a:ext cx="14670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baseline="0" dirty="0" smtClean="0">
                <a:solidFill>
                  <a:srgbClr val="FF0000"/>
                </a:solidFill>
              </a:rPr>
              <a:t>Nowość!</a:t>
            </a:r>
            <a:endParaRPr lang="pl-PL" dirty="0"/>
          </a:p>
        </p:txBody>
      </p:sp>
      <p:sp>
        <p:nvSpPr>
          <p:cNvPr id="20" name="Prostokąt 19"/>
          <p:cNvSpPr/>
          <p:nvPr/>
        </p:nvSpPr>
        <p:spPr>
          <a:xfrm>
            <a:off x="1413756" y="3107182"/>
            <a:ext cx="14670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baseline="0" dirty="0" smtClean="0">
                <a:solidFill>
                  <a:srgbClr val="FF0000"/>
                </a:solidFill>
              </a:rPr>
              <a:t>Nowość!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875964" y="800665"/>
            <a:ext cx="6685129" cy="5334000"/>
          </a:xfrm>
          <a:noFill/>
        </p:spPr>
        <p:txBody>
          <a:bodyPr/>
          <a:lstStyle/>
          <a:p>
            <a:pPr eaLnBrk="1" hangingPunct="1">
              <a:lnSpc>
                <a:spcPct val="80000"/>
              </a:lnSpc>
              <a:buNone/>
            </a:pPr>
            <a:endParaRPr lang="pl-PL" sz="2400" b="1" dirty="0" smtClean="0">
              <a:solidFill>
                <a:srgbClr val="CC0000"/>
              </a:solidFill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pl-PL" sz="1800" b="1" u="sng" dirty="0" smtClean="0">
              <a:solidFill>
                <a:srgbClr val="C000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pl-PL" sz="1800" dirty="0" smtClean="0">
                <a:solidFill>
                  <a:schemeClr val="bg1">
                    <a:lumMod val="65000"/>
                  </a:schemeClr>
                </a:solidFill>
              </a:rPr>
              <a:t>Główne cechy:</a:t>
            </a:r>
            <a:endParaRPr lang="pl-PL" sz="1800" b="1" dirty="0" smtClean="0">
              <a:solidFill>
                <a:schemeClr val="bg1">
                  <a:lumMod val="65000"/>
                </a:schemeClr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pl-PL" b="1" dirty="0" smtClean="0"/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pl-PL" sz="1800" b="0" dirty="0" smtClean="0">
                <a:sym typeface="Wingdings" pitchFamily="2" charset="2"/>
              </a:rPr>
              <a:t>Bardziej kompaktowy model niż FP513</a:t>
            </a: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pl-PL" sz="1800" dirty="0" err="1" smtClean="0">
                <a:solidFill>
                  <a:srgbClr val="C00000"/>
                </a:solidFill>
                <a:sym typeface="Wingdings" pitchFamily="2" charset="2"/>
              </a:rPr>
              <a:t>Easy</a:t>
            </a:r>
            <a:r>
              <a:rPr lang="pl-PL" sz="1800" dirty="0" smtClean="0">
                <a:solidFill>
                  <a:srgbClr val="C00000"/>
                </a:solidFill>
                <a:sym typeface="Wingdings" pitchFamily="2" charset="2"/>
              </a:rPr>
              <a:t> lock system – zamykanie urządzenia za pomocą jednego kliknięcia</a:t>
            </a: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pl-PL" sz="1800" dirty="0" smtClean="0">
                <a:solidFill>
                  <a:srgbClr val="C00000"/>
                </a:solidFill>
                <a:sym typeface="Wingdings" pitchFamily="2" charset="2"/>
              </a:rPr>
              <a:t>Książka z przepisami</a:t>
            </a: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pl-PL" sz="1800" dirty="0" smtClean="0">
                <a:solidFill>
                  <a:srgbClr val="C00000"/>
                </a:solidFill>
                <a:sym typeface="Wingdings" pitchFamily="2" charset="2"/>
              </a:rPr>
              <a:t>Dwie dwustronne metalowe tarcze + tarcza do ziemniaków i parmezanu</a:t>
            </a: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pl-PL" sz="1800" dirty="0" smtClean="0">
                <a:solidFill>
                  <a:srgbClr val="C00000"/>
                </a:solidFill>
                <a:sym typeface="Wingdings" pitchFamily="2" charset="2"/>
              </a:rPr>
              <a:t>Tarcza emulgacyjna</a:t>
            </a:r>
            <a:endParaRPr lang="en-US" sz="1800" dirty="0" smtClean="0">
              <a:solidFill>
                <a:srgbClr val="C00000"/>
              </a:solidFill>
              <a:sym typeface="Wingdings" pitchFamily="2" charset="2"/>
            </a:endParaRP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pl-PL" sz="1800" b="0" dirty="0" smtClean="0"/>
              <a:t>700 W</a:t>
            </a: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pl-PL" sz="1800" b="0" dirty="0" smtClean="0"/>
              <a:t>Kraj pochodzenia: Francja </a:t>
            </a:r>
          </a:p>
          <a:p>
            <a:pPr>
              <a:lnSpc>
                <a:spcPct val="150000"/>
              </a:lnSpc>
              <a:spcBef>
                <a:spcPct val="50000"/>
              </a:spcBef>
            </a:pPr>
            <a:endParaRPr lang="pl-PL" sz="1800" b="0" dirty="0" smtClean="0"/>
          </a:p>
          <a:p>
            <a:pPr>
              <a:lnSpc>
                <a:spcPct val="150000"/>
              </a:lnSpc>
              <a:spcBef>
                <a:spcPct val="50000"/>
              </a:spcBef>
            </a:pPr>
            <a:endParaRPr lang="en-US" sz="1800" b="0" dirty="0" smtClean="0"/>
          </a:p>
        </p:txBody>
      </p:sp>
      <p:pic>
        <p:nvPicPr>
          <p:cNvPr id="9" name="Picture 2" descr="LogoB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5075" y="365078"/>
            <a:ext cx="2538483" cy="474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3" cstate="print"/>
          <a:srcRect l="57071" t="54637" r="14324" b="23589"/>
          <a:stretch>
            <a:fillRect/>
          </a:stretch>
        </p:blipFill>
        <p:spPr bwMode="auto">
          <a:xfrm>
            <a:off x="7124131" y="5734052"/>
            <a:ext cx="1403356" cy="55517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2" name="Image 20" descr="3_4 gauche avec disques.jpg"/>
          <p:cNvPicPr>
            <a:picLocks noChangeAspect="1"/>
          </p:cNvPicPr>
          <p:nvPr/>
        </p:nvPicPr>
        <p:blipFill>
          <a:blip r:embed="rId4" cstate="print"/>
          <a:srcRect b="2784"/>
          <a:stretch>
            <a:fillRect/>
          </a:stretch>
        </p:blipFill>
        <p:spPr>
          <a:xfrm>
            <a:off x="272955" y="2415654"/>
            <a:ext cx="3240096" cy="3234518"/>
          </a:xfrm>
          <a:prstGeom prst="rect">
            <a:avLst/>
          </a:prstGeom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199225" y="517053"/>
            <a:ext cx="83951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</a:pPr>
            <a:r>
              <a:rPr lang="pl-PL" sz="2000" b="1" baseline="0" dirty="0" err="1" smtClean="0">
                <a:solidFill>
                  <a:srgbClr val="969696"/>
                </a:solidFill>
                <a:cs typeface="Arial" charset="0"/>
              </a:rPr>
              <a:t>Masterchef</a:t>
            </a: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 3000</a:t>
            </a:r>
            <a:endParaRPr lang="pl-PL" sz="2000" b="1" baseline="0" dirty="0">
              <a:solidFill>
                <a:srgbClr val="969696"/>
              </a:solidFill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8" descr="http://imgslide.health.com/images/slides/12359/full/fuzzy-navel-hl-1046835-l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20047261">
            <a:off x="9301483" y="1219209"/>
            <a:ext cx="227378" cy="2098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1" name="Picture 34" descr="http://media.paperblog.fr/i/211/2118089/smoothies-ont-cote-L-2.jpe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20108444">
            <a:off x="9016376" y="1800893"/>
            <a:ext cx="572763" cy="5287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38" descr="http://imgslide.health.com/images/slides/12359/full/fuzzy-navel-hl-1046835-l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20047261">
            <a:off x="6794180" y="3804625"/>
            <a:ext cx="227378" cy="2098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3" name="Picture 32" descr="http://t1.gstatic.com/images?q=tbn:22ud5VLed7li6M:http://www.recipe.com/images/strawberry-banana-smoothies-R087890-l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218304">
            <a:off x="5637129" y="1464841"/>
            <a:ext cx="572496" cy="7025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bliqueTopLef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5122" y="2595840"/>
            <a:ext cx="5073508" cy="966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4" descr="http://www.divira.com/clients/secretrecipe/m/tropical%20smoothies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rot="1854563">
            <a:off x="9479403" y="3479732"/>
            <a:ext cx="336594" cy="409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28" descr="http://www.cooksillustrated.com/images/document%5Crecipe%5Cmj02_smoothie_article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 rot="627541">
            <a:off x="5536096" y="4836749"/>
            <a:ext cx="830621" cy="766727"/>
          </a:xfrm>
          <a:prstGeom prst="roundRect">
            <a:avLst/>
          </a:prstGeom>
          <a:noFill/>
          <a:effectLst>
            <a:reflection blurRad="6350" stA="50000" endA="275" endPos="40000" dist="101600" dir="5400000" sy="-100000" algn="bl" rotWithShape="0"/>
          </a:effectLst>
        </p:spPr>
      </p:pic>
      <p:pic>
        <p:nvPicPr>
          <p:cNvPr id="17" name="Picture 30" descr="http://www.wild.de/wild/export/sites/default/images/ingredients_solutions/smoothies_comp.jp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 rot="1104736">
            <a:off x="9318830" y="2681620"/>
            <a:ext cx="304420" cy="232133"/>
          </a:xfrm>
          <a:prstGeom prst="round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</p:pic>
      <p:pic>
        <p:nvPicPr>
          <p:cNvPr id="18" name="Picture 18" descr="http://www.ooxba.com/wp-content/uploads/2009/05/green_smoothies.jp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 rot="20857922">
            <a:off x="5903345" y="2182956"/>
            <a:ext cx="629654" cy="7547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Picture 42" descr="http://www.toquetoques.com/wordpress/wp-content/uploads/import/velout_de_panais_au_safran.jp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 rot="20730030">
            <a:off x="9400536" y="2135742"/>
            <a:ext cx="457784" cy="4391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"/>
          </a:effectLst>
        </p:spPr>
      </p:pic>
      <p:pic>
        <p:nvPicPr>
          <p:cNvPr id="20" name="Picture 44" descr="http://galaxie.75cl.com/123/14317/4439/veloute_dasperges_a_la_creme_parfumee_au_jambon_sec.jpg"/>
          <p:cNvPicPr>
            <a:picLocks noChangeAspect="1" noChangeArrowheads="1"/>
          </p:cNvPicPr>
          <p:nvPr/>
        </p:nvPicPr>
        <p:blipFill>
          <a:blip r:embed="rId12" cstate="email"/>
          <a:srcRect r="-218"/>
          <a:stretch>
            <a:fillRect/>
          </a:stretch>
        </p:blipFill>
        <p:spPr bwMode="auto">
          <a:xfrm rot="20702218">
            <a:off x="9260306" y="2927908"/>
            <a:ext cx="570191" cy="6597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/>
            <a:contourClr>
              <a:srgbClr val="969696"/>
            </a:contourClr>
          </a:sp3d>
        </p:spPr>
      </p:pic>
      <p:pic>
        <p:nvPicPr>
          <p:cNvPr id="21" name="Picture 54" descr="http://www.fasana.com/img/content/fasana-club/cocktail-party/cocktails/bild3.jpg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 rot="20622732">
            <a:off x="6615284" y="3237427"/>
            <a:ext cx="217973" cy="272806"/>
          </a:xfrm>
          <a:prstGeom prst="roundRect">
            <a:avLst/>
          </a:pr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blurRad="6350" stA="50000" endA="275" endPos="40000" dist="101600" dir="5400000" sy="-100000" algn="bl" rotWithShape="0"/>
          </a:effectLst>
          <a:scene3d>
            <a:camera prst="isometricOffAxis2Top"/>
            <a:lightRig rig="threePt" dir="t"/>
          </a:scene3d>
        </p:spPr>
      </p:pic>
      <p:pic>
        <p:nvPicPr>
          <p:cNvPr id="22" name="Picture 34" descr="http://media.paperblog.fr/i/211/2118089/smoothies-ont-cote-L-2.jpeg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 rot="566953">
            <a:off x="6413298" y="2956231"/>
            <a:ext cx="586058" cy="5409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Picture 46" descr="http://www.croquonslavie.fr/NR/rdonlyres/59EBAE97-C522-4882-B6C5-624EA1F8366C/2258/veloute.png"/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 rot="20363912">
            <a:off x="5755567" y="3938672"/>
            <a:ext cx="889744" cy="7039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Picture 38" descr="http://imgslide.health.com/images/slides/12359/full/fuzzy-navel-hl-1046835-l.jpg"/>
          <p:cNvPicPr>
            <a:picLocks noChangeAspect="1" noChangeArrowheads="1"/>
          </p:cNvPicPr>
          <p:nvPr/>
        </p:nvPicPr>
        <p:blipFill>
          <a:blip r:embed="rId16" cstate="email"/>
          <a:srcRect/>
          <a:stretch>
            <a:fillRect/>
          </a:stretch>
        </p:blipFill>
        <p:spPr bwMode="auto">
          <a:xfrm rot="1291776">
            <a:off x="8865334" y="4238716"/>
            <a:ext cx="917298" cy="8467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pic>
        <p:nvPicPr>
          <p:cNvPr id="25" name="Picture 54" descr="http://www.fasana.com/img/content/fasana-club/cocktail-party/cocktails/bild3.jpg"/>
          <p:cNvPicPr>
            <a:picLocks noChangeAspect="1" noChangeArrowheads="1"/>
          </p:cNvPicPr>
          <p:nvPr/>
        </p:nvPicPr>
        <p:blipFill>
          <a:blip r:embed="rId17" cstate="email"/>
          <a:srcRect/>
          <a:stretch>
            <a:fillRect/>
          </a:stretch>
        </p:blipFill>
        <p:spPr bwMode="auto">
          <a:xfrm rot="20622732" flipH="1">
            <a:off x="6528293" y="4634451"/>
            <a:ext cx="428133" cy="535833"/>
          </a:xfrm>
          <a:prstGeom prst="roundRect">
            <a:avLst>
              <a:gd name="adj" fmla="val 45766"/>
            </a:avLst>
          </a:pr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blurRad="6350" stA="50000" endA="275" endPos="40000" dist="101600" dir="5400000" sy="-100000" algn="bl" rotWithShape="0"/>
          </a:effectLst>
          <a:scene3d>
            <a:camera prst="isometricOffAxis2Top"/>
            <a:lightRig rig="threePt" dir="t"/>
          </a:scene3d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562196" y="1187355"/>
            <a:ext cx="2852485" cy="494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" name="Rectangle 2"/>
          <p:cNvSpPr>
            <a:spLocks noChangeArrowheads="1"/>
          </p:cNvSpPr>
          <p:nvPr/>
        </p:nvSpPr>
        <p:spPr bwMode="auto">
          <a:xfrm>
            <a:off x="1392072" y="286604"/>
            <a:ext cx="5076967" cy="999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1" hangingPunct="1"/>
            <a:r>
              <a:rPr lang="pl-PL" sz="2800" baseline="0" dirty="0" smtClean="0">
                <a:solidFill>
                  <a:srgbClr val="969696"/>
                </a:solidFill>
                <a:latin typeface="Arial Rounded MT Bold" pitchFamily="34" charset="0"/>
                <a:cs typeface="Arial" charset="0"/>
              </a:rPr>
              <a:t>Nowy </a:t>
            </a:r>
            <a:r>
              <a:rPr lang="pl-PL" sz="2800" baseline="0" dirty="0" err="1" smtClean="0">
                <a:solidFill>
                  <a:srgbClr val="969696"/>
                </a:solidFill>
                <a:latin typeface="Arial Rounded MT Bold" pitchFamily="34" charset="0"/>
                <a:cs typeface="Arial" charset="0"/>
              </a:rPr>
              <a:t>blender</a:t>
            </a:r>
            <a:r>
              <a:rPr lang="pl-PL" sz="2800" baseline="0" dirty="0" smtClean="0">
                <a:solidFill>
                  <a:srgbClr val="969696"/>
                </a:solidFill>
                <a:latin typeface="Arial Rounded MT Bold" pitchFamily="34" charset="0"/>
                <a:cs typeface="Arial" charset="0"/>
              </a:rPr>
              <a:t> stojący </a:t>
            </a:r>
            <a:r>
              <a:rPr lang="pl-PL" sz="2800" baseline="0" dirty="0" err="1" smtClean="0">
                <a:solidFill>
                  <a:srgbClr val="969696"/>
                </a:solidFill>
                <a:latin typeface="Arial Rounded MT Bold" pitchFamily="34" charset="0"/>
                <a:cs typeface="Arial" charset="0"/>
              </a:rPr>
              <a:t>Faciclic</a:t>
            </a:r>
            <a:endParaRPr lang="pl-PL" i="1" baseline="0" dirty="0">
              <a:solidFill>
                <a:srgbClr val="969696"/>
              </a:solidFill>
              <a:cs typeface="Arial" charset="0"/>
            </a:endParaRPr>
          </a:p>
        </p:txBody>
      </p:sp>
      <p:sp>
        <p:nvSpPr>
          <p:cNvPr id="33" name="Rectangle à coins arrondis 26"/>
          <p:cNvSpPr/>
          <p:nvPr/>
        </p:nvSpPr>
        <p:spPr>
          <a:xfrm>
            <a:off x="7124131" y="245659"/>
            <a:ext cx="2140733" cy="627797"/>
          </a:xfrm>
          <a:prstGeom prst="roundRect">
            <a:avLst>
              <a:gd name="adj" fmla="val 11334"/>
            </a:avLst>
          </a:prstGeom>
          <a:solidFill>
            <a:srgbClr val="A1C064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sz="3200" b="1" kern="1200" dirty="0" smtClean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  <a:p>
            <a:pPr algn="ctr" rtl="0"/>
            <a:r>
              <a:rPr lang="fr-FR" sz="3200" b="1" kern="12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FACICLIC</a:t>
            </a:r>
            <a:endParaRPr lang="fr-FR" sz="3200" b="1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6" name="ZoneTexte 10"/>
          <p:cNvSpPr txBox="1"/>
          <p:nvPr/>
        </p:nvSpPr>
        <p:spPr>
          <a:xfrm>
            <a:off x="1655504" y="3548417"/>
            <a:ext cx="2573028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fr-FR" sz="3200" kern="1200" dirty="0">
                <a:solidFill>
                  <a:prstClr val="white">
                    <a:lumMod val="50000"/>
                  </a:prstClr>
                </a:solidFill>
                <a:latin typeface="Century Gothic" pitchFamily="34" charset="0"/>
                <a:ea typeface="+mn-ea"/>
                <a:cs typeface="+mn-cs"/>
              </a:rPr>
              <a:t>faciclic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cteur droit 8"/>
          <p:cNvCxnSpPr/>
          <p:nvPr/>
        </p:nvCxnSpPr>
        <p:spPr>
          <a:xfrm flipH="1">
            <a:off x="3679734" y="4954146"/>
            <a:ext cx="1131000" cy="15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1419528" y="4876309"/>
            <a:ext cx="1934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pl-PL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2 prędkości</a:t>
            </a:r>
            <a:r>
              <a:rPr lang="fr-FR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+Pulse</a:t>
            </a:r>
            <a:endParaRPr lang="fr-FR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 flipH="1">
            <a:off x="3595278" y="4226118"/>
            <a:ext cx="1209000" cy="15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1492228" y="4151482"/>
            <a:ext cx="1934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pl-PL" dirty="0" smtClean="0">
                <a:solidFill>
                  <a:prstClr val="black"/>
                </a:solidFill>
                <a:latin typeface="Calibri"/>
                <a:ea typeface="+mn-ea"/>
              </a:rPr>
              <a:t>40</a:t>
            </a:r>
            <a:r>
              <a:rPr lang="fr-FR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0 </a:t>
            </a:r>
            <a:r>
              <a:rPr lang="fr-FR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</a:t>
            </a:r>
          </a:p>
        </p:txBody>
      </p:sp>
      <p:cxnSp>
        <p:nvCxnSpPr>
          <p:cNvPr id="15" name="Connecteur droit 14"/>
          <p:cNvCxnSpPr/>
          <p:nvPr/>
        </p:nvCxnSpPr>
        <p:spPr>
          <a:xfrm flipH="1">
            <a:off x="3458799" y="2801408"/>
            <a:ext cx="1521000" cy="15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1278359" y="2423322"/>
            <a:ext cx="19347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pl-PL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Plastikowa misa o pojemności</a:t>
            </a:r>
            <a:r>
              <a:rPr lang="pl-PL" kern="1200" baseline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1,5L</a:t>
            </a:r>
            <a: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/>
            </a:r>
            <a:b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endParaRPr lang="en-US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17" name="Connecteur droit 16"/>
          <p:cNvCxnSpPr/>
          <p:nvPr/>
        </p:nvCxnSpPr>
        <p:spPr>
          <a:xfrm flipH="1">
            <a:off x="3076662" y="1716190"/>
            <a:ext cx="1950000" cy="15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1155530" y="1665649"/>
            <a:ext cx="1934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pl-PL" dirty="0" smtClean="0">
                <a:solidFill>
                  <a:prstClr val="black"/>
                </a:solidFill>
                <a:latin typeface="Calibri"/>
                <a:ea typeface="+mn-ea"/>
              </a:rPr>
              <a:t>pokrywa</a:t>
            </a:r>
            <a:endParaRPr lang="en-US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9" name="Text Box 7"/>
          <p:cNvSpPr txBox="1">
            <a:spLocks noChangeArrowheads="1"/>
          </p:cNvSpPr>
          <p:nvPr/>
        </p:nvSpPr>
        <p:spPr bwMode="auto">
          <a:xfrm>
            <a:off x="7063826" y="6039178"/>
            <a:ext cx="686385" cy="338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6" rIns="91430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200" i="1" dirty="0">
                <a:solidFill>
                  <a:prstClr val="white"/>
                </a:solidFill>
                <a:latin typeface="Verdana" pitchFamily="34" charset="0"/>
              </a:rPr>
              <a:t>Price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200" i="1" dirty="0" smtClean="0">
                <a:solidFill>
                  <a:prstClr val="white"/>
                </a:solidFill>
                <a:latin typeface="Verdana" pitchFamily="34" charset="0"/>
              </a:rPr>
              <a:t>psitioning</a:t>
            </a:r>
            <a:endParaRPr lang="fr-FR" sz="1200" i="1" dirty="0">
              <a:solidFill>
                <a:prstClr val="white"/>
              </a:solidFill>
              <a:latin typeface="Verdana" pitchFamily="34" charset="0"/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74771" y="563323"/>
            <a:ext cx="3591239" cy="5750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4" name="Connecteur droit 16"/>
          <p:cNvCxnSpPr/>
          <p:nvPr/>
        </p:nvCxnSpPr>
        <p:spPr>
          <a:xfrm flipH="1">
            <a:off x="2928812" y="3670095"/>
            <a:ext cx="1950000" cy="15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ZoneTexte 13"/>
          <p:cNvSpPr txBox="1"/>
          <p:nvPr/>
        </p:nvSpPr>
        <p:spPr>
          <a:xfrm>
            <a:off x="757525" y="3553255"/>
            <a:ext cx="1934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pl-PL" dirty="0" smtClean="0">
                <a:solidFill>
                  <a:prstClr val="black"/>
                </a:solidFill>
                <a:latin typeface="Calibri"/>
                <a:ea typeface="+mn-ea"/>
              </a:rPr>
              <a:t>Wyjmowane ostrza</a:t>
            </a:r>
            <a:endParaRPr lang="fr-FR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17941" y="180596"/>
            <a:ext cx="2250663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" name="ZoneTexte 10"/>
          <p:cNvSpPr txBox="1"/>
          <p:nvPr/>
        </p:nvSpPr>
        <p:spPr>
          <a:xfrm>
            <a:off x="3882363" y="6075578"/>
            <a:ext cx="4488688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fr-FR" sz="3200" kern="1200" dirty="0">
                <a:solidFill>
                  <a:prstClr val="white">
                    <a:lumMod val="50000"/>
                  </a:prstClr>
                </a:solidFill>
                <a:latin typeface="Century Gothic" pitchFamily="34" charset="0"/>
                <a:ea typeface="+mn-ea"/>
                <a:cs typeface="+mn-cs"/>
              </a:rPr>
              <a:t>faciclic</a:t>
            </a:r>
          </a:p>
        </p:txBody>
      </p:sp>
      <p:sp>
        <p:nvSpPr>
          <p:cNvPr id="39" name="Rectangle 2"/>
          <p:cNvSpPr>
            <a:spLocks noChangeArrowheads="1"/>
          </p:cNvSpPr>
          <p:nvPr/>
        </p:nvSpPr>
        <p:spPr bwMode="auto">
          <a:xfrm>
            <a:off x="1187356" y="0"/>
            <a:ext cx="4203510" cy="999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1" hangingPunct="1"/>
            <a:r>
              <a:rPr lang="pl-PL" sz="2800" baseline="0" dirty="0" err="1" smtClean="0">
                <a:solidFill>
                  <a:srgbClr val="969696"/>
                </a:solidFill>
                <a:latin typeface="Arial Rounded MT Bold" pitchFamily="34" charset="0"/>
                <a:cs typeface="Arial" charset="0"/>
              </a:rPr>
              <a:t>Blender</a:t>
            </a:r>
            <a:r>
              <a:rPr lang="pl-PL" sz="2800" baseline="0" dirty="0" smtClean="0">
                <a:solidFill>
                  <a:srgbClr val="969696"/>
                </a:solidFill>
                <a:latin typeface="Arial Rounded MT Bold" pitchFamily="34" charset="0"/>
                <a:cs typeface="Arial" charset="0"/>
              </a:rPr>
              <a:t> stojący LM300 </a:t>
            </a:r>
            <a:endParaRPr lang="pl-PL" i="1" baseline="0" dirty="0">
              <a:solidFill>
                <a:srgbClr val="969696"/>
              </a:solidFill>
              <a:cs typeface="Arial" charset="0"/>
            </a:endParaRPr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1242446" y="860521"/>
            <a:ext cx="58020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</a:pPr>
            <a:r>
              <a:rPr lang="pl-PL" sz="2000" baseline="0" dirty="0" smtClean="0">
                <a:solidFill>
                  <a:srgbClr val="969696"/>
                </a:solidFill>
                <a:latin typeface="Helvetica" pitchFamily="34" charset="0"/>
                <a:cs typeface="Arial" charset="0"/>
              </a:rPr>
              <a:t>Główne funkcje:</a:t>
            </a:r>
            <a:endParaRPr lang="pl-PL" sz="1800" b="1" baseline="0" dirty="0">
              <a:solidFill>
                <a:schemeClr val="bg1">
                  <a:lumMod val="65000"/>
                </a:schemeClr>
              </a:solidFill>
              <a:latin typeface="Arial Rounded MT Bold" pitchFamily="34" charset="0"/>
              <a:cs typeface="Arial" charset="0"/>
            </a:endParaRPr>
          </a:p>
        </p:txBody>
      </p:sp>
      <p:sp>
        <p:nvSpPr>
          <p:cNvPr id="26" name="ZoneTexte 10"/>
          <p:cNvSpPr txBox="1"/>
          <p:nvPr/>
        </p:nvSpPr>
        <p:spPr>
          <a:xfrm>
            <a:off x="7332972" y="709683"/>
            <a:ext cx="2573028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fr-FR" sz="3200" kern="1200" dirty="0">
                <a:solidFill>
                  <a:prstClr val="white">
                    <a:lumMod val="50000"/>
                  </a:prstClr>
                </a:solidFill>
                <a:latin typeface="Century Gothic" pitchFamily="34" charset="0"/>
                <a:ea typeface="+mn-ea"/>
                <a:cs typeface="+mn-cs"/>
              </a:rPr>
              <a:t>faciclic</a:t>
            </a:r>
          </a:p>
        </p:txBody>
      </p: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8178853" y="1898603"/>
            <a:ext cx="1727147" cy="3791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490383" y="1622154"/>
            <a:ext cx="6415617" cy="360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000" b="1" baseline="0" dirty="0" smtClean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700" b="1" baseline="0" dirty="0" smtClean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700" b="1" baseline="0" dirty="0" smtClean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700" b="1" baseline="0" dirty="0" smtClean="0">
                <a:solidFill>
                  <a:srgbClr val="8E8581"/>
                </a:solidFill>
              </a:rPr>
              <a:t>Dwa modele </a:t>
            </a:r>
            <a:r>
              <a:rPr lang="pl-PL" sz="1700" b="1" baseline="0" dirty="0" err="1" smtClean="0">
                <a:solidFill>
                  <a:srgbClr val="8E8581"/>
                </a:solidFill>
              </a:rPr>
              <a:t>blenderów</a:t>
            </a:r>
            <a:r>
              <a:rPr lang="pl-PL" sz="1700" b="1" baseline="0" dirty="0" smtClean="0">
                <a:solidFill>
                  <a:srgbClr val="8E8581"/>
                </a:solidFill>
              </a:rPr>
              <a:t> od Marca 2011</a:t>
            </a:r>
            <a:r>
              <a:rPr lang="pl-PL" sz="1700" baseline="0" dirty="0" smtClean="0">
                <a:solidFill>
                  <a:srgbClr val="8E8581"/>
                </a:solidFill>
              </a:rPr>
              <a:t>:</a:t>
            </a:r>
          </a:p>
          <a:p>
            <a:pPr marL="1200150" lvl="2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§"/>
              <a:defRPr/>
            </a:pPr>
            <a:r>
              <a:rPr lang="pl-PL" sz="1700" b="1" baseline="0" dirty="0" smtClean="0">
                <a:solidFill>
                  <a:srgbClr val="8E8581"/>
                </a:solidFill>
              </a:rPr>
              <a:t>LM300  </a:t>
            </a:r>
            <a:endParaRPr lang="pl-PL" sz="1700" b="1" baseline="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r>
              <a:rPr lang="pl-PL" sz="1700" b="1" baseline="0" dirty="0" smtClean="0">
                <a:solidFill>
                  <a:srgbClr val="8E8581"/>
                </a:solidFill>
              </a:rPr>
              <a:t>   		     </a:t>
            </a:r>
            <a:r>
              <a:rPr lang="pl-PL" sz="1700" baseline="0" dirty="0" smtClean="0">
                <a:solidFill>
                  <a:srgbClr val="8E8581"/>
                </a:solidFill>
              </a:rPr>
              <a:t>Cena: 149,99 PLN</a:t>
            </a:r>
          </a:p>
          <a:p>
            <a:pPr marL="1200150" lvl="2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§"/>
              <a:defRPr/>
            </a:pPr>
            <a:r>
              <a:rPr lang="pl-PL" sz="1700" b="1" baseline="0" dirty="0" smtClean="0">
                <a:solidFill>
                  <a:srgbClr val="8E8581"/>
                </a:solidFill>
              </a:rPr>
              <a:t>DAE288</a:t>
            </a: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r>
              <a:rPr lang="pl-PL" sz="1700" baseline="0" dirty="0" smtClean="0">
                <a:solidFill>
                  <a:srgbClr val="8E8581"/>
                </a:solidFill>
              </a:rPr>
              <a:t>             Cena: 249,99 PLN</a:t>
            </a: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700" b="1" baseline="0" dirty="0" smtClean="0">
                <a:solidFill>
                  <a:srgbClr val="8E8581"/>
                </a:solidFill>
              </a:rPr>
              <a:t>Wycofane z oferty:</a:t>
            </a:r>
          </a:p>
          <a:p>
            <a:pPr marL="1200150" lvl="2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§"/>
              <a:defRPr/>
            </a:pPr>
            <a:r>
              <a:rPr lang="pl-PL" sz="1700" baseline="0" dirty="0" smtClean="0">
                <a:solidFill>
                  <a:srgbClr val="8E8581"/>
                </a:solidFill>
              </a:rPr>
              <a:t>LM600</a:t>
            </a:r>
          </a:p>
          <a:p>
            <a:pPr marL="1200150" lvl="2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§"/>
              <a:defRPr/>
            </a:pPr>
            <a:r>
              <a:rPr lang="pl-PL" sz="1700" baseline="0" dirty="0" smtClean="0">
                <a:solidFill>
                  <a:srgbClr val="8E8581"/>
                </a:solidFill>
              </a:rPr>
              <a:t>DAB447</a:t>
            </a: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700" baseline="0" dirty="0" smtClean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700" baseline="0" dirty="0" smtClean="0">
                <a:solidFill>
                  <a:srgbClr val="8E8581"/>
                </a:solidFill>
              </a:rPr>
              <a:t>Dostępność:  Marzec 2011</a:t>
            </a: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700" baseline="0" dirty="0" smtClean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Char char="¡"/>
              <a:defRPr/>
            </a:pPr>
            <a:endParaRPr lang="pl-PL" sz="1700" baseline="0" dirty="0" smtClean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700" baseline="0" dirty="0" smtClean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r>
              <a:rPr lang="pl-PL" sz="1700" baseline="0" dirty="0" smtClean="0">
                <a:solidFill>
                  <a:srgbClr val="8E8581"/>
                </a:solidFill>
              </a:rPr>
              <a:t> </a:t>
            </a:r>
          </a:p>
          <a:p>
            <a:pPr marL="723900" lvl="2" indent="-27940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700" baseline="0" dirty="0" smtClean="0">
              <a:solidFill>
                <a:srgbClr val="8E8581"/>
              </a:solidFill>
            </a:endParaRPr>
          </a:p>
          <a:p>
            <a:pPr marL="1200150" lvl="2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700" baseline="0" dirty="0" smtClean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None/>
              <a:defRPr/>
            </a:pPr>
            <a:endParaRPr lang="pl-PL" sz="1700" baseline="0" dirty="0" smtClean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None/>
              <a:defRPr/>
            </a:pPr>
            <a:endParaRPr lang="pl-PL" sz="1700" b="1" baseline="0" dirty="0">
              <a:solidFill>
                <a:srgbClr val="8E8581"/>
              </a:solidFill>
            </a:endParaRPr>
          </a:p>
        </p:txBody>
      </p:sp>
      <p:pic>
        <p:nvPicPr>
          <p:cNvPr id="6" name="Picture 6" descr="mouline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56393" y="207040"/>
            <a:ext cx="2004531" cy="387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Prostokąt 12"/>
          <p:cNvSpPr/>
          <p:nvPr/>
        </p:nvSpPr>
        <p:spPr>
          <a:xfrm>
            <a:off x="4190929" y="1794722"/>
            <a:ext cx="21515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</a:pP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Podsumowanie:</a:t>
            </a:r>
            <a:endParaRPr lang="pl-PL" sz="2000" b="1" baseline="0" dirty="0">
              <a:solidFill>
                <a:srgbClr val="969696"/>
              </a:solidFill>
              <a:cs typeface="Arial" charset="0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1333427" y="585292"/>
            <a:ext cx="83951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</a:pPr>
            <a:r>
              <a:rPr lang="pl-PL" sz="2000" b="1" baseline="0" dirty="0" err="1" smtClean="0">
                <a:solidFill>
                  <a:srgbClr val="969696"/>
                </a:solidFill>
                <a:cs typeface="Arial" charset="0"/>
              </a:rPr>
              <a:t>Blendery</a:t>
            </a: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 stojące</a:t>
            </a:r>
            <a:endParaRPr lang="pl-PL" sz="2000" b="1" baseline="0" dirty="0">
              <a:solidFill>
                <a:srgbClr val="969696"/>
              </a:solidFill>
              <a:cs typeface="Arial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252" y="1992574"/>
            <a:ext cx="1667357" cy="2669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12327" y="3480179"/>
            <a:ext cx="1278391" cy="2620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7969437" y="3507474"/>
            <a:ext cx="1267823" cy="278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cteur droit 10"/>
          <p:cNvCxnSpPr/>
          <p:nvPr/>
        </p:nvCxnSpPr>
        <p:spPr>
          <a:xfrm rot="10800000" flipV="1">
            <a:off x="1037231" y="2261247"/>
            <a:ext cx="7189811" cy="2829367"/>
          </a:xfrm>
          <a:prstGeom prst="line">
            <a:avLst/>
          </a:prstGeom>
          <a:ln w="60325">
            <a:solidFill>
              <a:srgbClr val="C00000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2937151" y="6113464"/>
            <a:ext cx="598220" cy="215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6" rIns="91430" bIns="45716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1200" b="1" dirty="0" smtClean="0">
                <a:solidFill>
                  <a:prstClr val="white"/>
                </a:solidFill>
                <a:latin typeface="Verdana" pitchFamily="34" charset="0"/>
              </a:rPr>
              <a:t>stratgy</a:t>
            </a:r>
            <a:endParaRPr lang="fr-FR" sz="1200" b="1" dirty="0">
              <a:solidFill>
                <a:prstClr val="white"/>
              </a:solidFill>
              <a:latin typeface="Verdana" pitchFamily="34" charset="0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4164468" y="6039178"/>
            <a:ext cx="511658" cy="338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6" rIns="91430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200" i="1" dirty="0">
                <a:solidFill>
                  <a:prstClr val="white"/>
                </a:solidFill>
                <a:latin typeface="Verdana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200" i="1" dirty="0" smtClean="0">
                <a:solidFill>
                  <a:prstClr val="white"/>
                </a:solidFill>
                <a:latin typeface="Verdana" pitchFamily="34" charset="0"/>
              </a:rPr>
              <a:t>prodct</a:t>
            </a:r>
            <a:endParaRPr lang="fr-FR" sz="1200" i="1" dirty="0">
              <a:solidFill>
                <a:prstClr val="white"/>
              </a:solidFill>
              <a:latin typeface="Verdana" pitchFamily="34" charset="0"/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5752050" y="6152406"/>
            <a:ext cx="739285" cy="215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6" rIns="91430" bIns="45716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1200" i="1" dirty="0" smtClean="0">
                <a:solidFill>
                  <a:prstClr val="white"/>
                </a:solidFill>
                <a:latin typeface="Verdana" pitchFamily="34" charset="0"/>
              </a:rPr>
              <a:t>ompetitors</a:t>
            </a:r>
            <a:endParaRPr lang="fr-FR" sz="1200" i="1" dirty="0">
              <a:solidFill>
                <a:prstClr val="white"/>
              </a:solidFill>
              <a:latin typeface="Verdana" pitchFamily="34" charset="0"/>
            </a:endParaRPr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7064627" y="6039178"/>
            <a:ext cx="684783" cy="338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6" rIns="91430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200" i="1" dirty="0" smtClean="0">
                <a:solidFill>
                  <a:prstClr val="white"/>
                </a:solidFill>
                <a:latin typeface="Verdana" pitchFamily="34" charset="0"/>
              </a:rPr>
              <a:t>Pice</a:t>
            </a:r>
            <a:endParaRPr lang="fr-FR" sz="1200" i="1" dirty="0">
              <a:solidFill>
                <a:prstClr val="white"/>
              </a:solidFill>
              <a:latin typeface="Verdana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200" i="1" dirty="0" smtClean="0">
                <a:solidFill>
                  <a:prstClr val="white"/>
                </a:solidFill>
                <a:latin typeface="Verdana" pitchFamily="34" charset="0"/>
              </a:rPr>
              <a:t>positionin</a:t>
            </a:r>
            <a:endParaRPr lang="fr-FR" sz="1200" i="1" dirty="0">
              <a:solidFill>
                <a:prstClr val="white"/>
              </a:solidFill>
              <a:latin typeface="Verdana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7039" y="2350741"/>
            <a:ext cx="2074392" cy="3321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17941" y="180596"/>
            <a:ext cx="2250663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4138" y="1763182"/>
            <a:ext cx="1516761" cy="3109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196950" y="448814"/>
            <a:ext cx="83951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</a:pP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Oferta </a:t>
            </a:r>
            <a:r>
              <a:rPr lang="pl-PL" sz="2000" b="1" baseline="0" dirty="0" err="1" smtClean="0">
                <a:solidFill>
                  <a:srgbClr val="969696"/>
                </a:solidFill>
                <a:cs typeface="Arial" charset="0"/>
              </a:rPr>
              <a:t>blenderów</a:t>
            </a: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 stojących Marzec 2011 </a:t>
            </a:r>
            <a:endParaRPr lang="pl-PL" sz="2000" b="1" baseline="0" dirty="0">
              <a:solidFill>
                <a:srgbClr val="969696"/>
              </a:solidFill>
              <a:cs typeface="Arial" charset="0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2060813" y="5574661"/>
            <a:ext cx="1705970" cy="748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32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LM300</a:t>
            </a:r>
          </a:p>
          <a:p>
            <a:pPr algn="ctr"/>
            <a:r>
              <a:rPr lang="pl-PL" sz="3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149,99 PLN</a:t>
            </a: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4942766" y="4976435"/>
            <a:ext cx="1705970" cy="748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32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DAE288</a:t>
            </a:r>
          </a:p>
          <a:p>
            <a:pPr algn="ctr"/>
            <a:r>
              <a:rPr lang="pl-PL" sz="3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249,99 PLN</a:t>
            </a:r>
          </a:p>
        </p:txBody>
      </p:sp>
      <p:sp>
        <p:nvSpPr>
          <p:cNvPr id="22" name="Prostokąt 21"/>
          <p:cNvSpPr/>
          <p:nvPr/>
        </p:nvSpPr>
        <p:spPr>
          <a:xfrm>
            <a:off x="1941469" y="1942573"/>
            <a:ext cx="14670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baseline="0" dirty="0" smtClean="0">
                <a:solidFill>
                  <a:srgbClr val="FF0000"/>
                </a:solidFill>
              </a:rPr>
              <a:t>Nowość!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1948230" y="1861678"/>
            <a:ext cx="65008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pl-PL" sz="7200" b="1" dirty="0" err="1" smtClean="0">
                <a:solidFill>
                  <a:srgbClr val="F0F0F0"/>
                </a:solidFill>
                <a:latin typeface="Calibri"/>
                <a:ea typeface="+mn-ea"/>
              </a:rPr>
              <a:t>o</a:t>
            </a:r>
            <a:r>
              <a:rPr lang="pl-PL" sz="7200" b="1" kern="1200" dirty="0" err="1" smtClean="0">
                <a:solidFill>
                  <a:srgbClr val="F0F0F0"/>
                </a:solidFill>
                <a:latin typeface="Calibri"/>
                <a:ea typeface="+mn-ea"/>
                <a:cs typeface="+mn-cs"/>
              </a:rPr>
              <a:t>riginal</a:t>
            </a:r>
            <a:r>
              <a:rPr lang="pl-PL" sz="7200" b="1" kern="1200" dirty="0" smtClean="0">
                <a:solidFill>
                  <a:srgbClr val="F0F0F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pl-PL" sz="7200" b="1" kern="1200" dirty="0" err="1" smtClean="0">
                <a:solidFill>
                  <a:srgbClr val="F0F0F0"/>
                </a:solidFill>
                <a:latin typeface="Calibri"/>
                <a:ea typeface="+mn-ea"/>
                <a:cs typeface="+mn-cs"/>
              </a:rPr>
              <a:t>grinder</a:t>
            </a:r>
            <a:endParaRPr lang="fr-FR" sz="7200" b="1" kern="1200" dirty="0">
              <a:solidFill>
                <a:srgbClr val="F0F0F0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43386" y="272956"/>
            <a:ext cx="2651499" cy="504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199225" y="517053"/>
            <a:ext cx="83951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</a:pP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Młynek do kawy</a:t>
            </a:r>
            <a:endParaRPr lang="pl-PL" sz="2000" b="1" baseline="0" dirty="0">
              <a:solidFill>
                <a:srgbClr val="969696"/>
              </a:solidFill>
              <a:cs typeface="Arial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l="29297" t="45938" r="53125" b="49375"/>
          <a:stretch>
            <a:fillRect/>
          </a:stretch>
        </p:blipFill>
        <p:spPr bwMode="auto">
          <a:xfrm>
            <a:off x="2906973" y="2688609"/>
            <a:ext cx="4298804" cy="661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 18" descr="tapis_rouge[1]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E8E9EB"/>
              </a:clrFrom>
              <a:clrTo>
                <a:srgbClr val="E8E9EB">
                  <a:alpha val="0"/>
                </a:srgbClr>
              </a:clrTo>
            </a:clrChange>
            <a:lum bright="10000"/>
          </a:blip>
          <a:srcRect t="8000" r="8508"/>
          <a:stretch>
            <a:fillRect/>
          </a:stretch>
        </p:blipFill>
        <p:spPr>
          <a:xfrm>
            <a:off x="0" y="4643422"/>
            <a:ext cx="5076381" cy="2214578"/>
          </a:xfrm>
          <a:prstGeom prst="rect">
            <a:avLst/>
          </a:prstGeom>
        </p:spPr>
      </p:pic>
      <p:pic>
        <p:nvPicPr>
          <p:cNvPr id="12" name="Image 19" descr="dehli collection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5331216" y="3511521"/>
            <a:ext cx="1902097" cy="3046228"/>
          </a:xfrm>
          <a:prstGeom prst="rect">
            <a:avLst/>
          </a:prstGeom>
        </p:spPr>
      </p:pic>
      <p:pic>
        <p:nvPicPr>
          <p:cNvPr id="13" name="Image 17" descr="transfo café.jpg"/>
          <p:cNvPicPr>
            <a:picLocks noChangeAspect="1"/>
          </p:cNvPicPr>
          <p:nvPr/>
        </p:nvPicPr>
        <p:blipFill>
          <a:blip r:embed="rId6" cstate="print"/>
          <a:srcRect t="21491" b="9349"/>
          <a:stretch>
            <a:fillRect/>
          </a:stretch>
        </p:blipFill>
        <p:spPr>
          <a:xfrm>
            <a:off x="7404272" y="2914579"/>
            <a:ext cx="2501728" cy="35398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196121" y="2099826"/>
            <a:ext cx="6415617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000" b="1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700" b="1" baseline="0" dirty="0" smtClean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700" b="1" baseline="0" dirty="0" smtClean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700" baseline="0" dirty="0" smtClean="0">
                <a:solidFill>
                  <a:srgbClr val="8E8581"/>
                </a:solidFill>
              </a:rPr>
              <a:t>2 </a:t>
            </a:r>
            <a:r>
              <a:rPr lang="pl-PL" sz="1700" baseline="0" dirty="0" err="1" smtClean="0">
                <a:solidFill>
                  <a:srgbClr val="8E8581"/>
                </a:solidFill>
              </a:rPr>
              <a:t>in</a:t>
            </a:r>
            <a:r>
              <a:rPr lang="pl-PL" sz="1700" baseline="0" dirty="0" smtClean="0">
                <a:solidFill>
                  <a:srgbClr val="8E8581"/>
                </a:solidFill>
              </a:rPr>
              <a:t> 1 młynek do kawy i rozdrabniacz do przypraw</a:t>
            </a: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700" baseline="0" dirty="0" smtClean="0">
                <a:solidFill>
                  <a:srgbClr val="8E8581"/>
                </a:solidFill>
              </a:rPr>
              <a:t>Łatwy w użyciu</a:t>
            </a: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700" baseline="0" dirty="0" smtClean="0">
                <a:solidFill>
                  <a:srgbClr val="8E8581"/>
                </a:solidFill>
              </a:rPr>
              <a:t>Nowoczesny wygląd </a:t>
            </a: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700" baseline="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Char char="¡"/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r>
              <a:rPr lang="pl-PL" sz="1700" baseline="0" dirty="0">
                <a:solidFill>
                  <a:srgbClr val="8E8581"/>
                </a:solidFill>
              </a:rPr>
              <a:t> </a:t>
            </a:r>
          </a:p>
          <a:p>
            <a:pPr marL="723900" lvl="2" indent="-27940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1200150" lvl="2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None/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None/>
              <a:defRPr/>
            </a:pPr>
            <a:endParaRPr lang="pl-PL" sz="1700" b="1" baseline="0" dirty="0">
              <a:solidFill>
                <a:srgbClr val="8E8581"/>
              </a:solidFill>
            </a:endParaRPr>
          </a:p>
        </p:txBody>
      </p:sp>
      <p:pic>
        <p:nvPicPr>
          <p:cNvPr id="6" name="Picture 6" descr="mouline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0985" y="357166"/>
            <a:ext cx="2004531" cy="387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510850" y="489758"/>
            <a:ext cx="83951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</a:pP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Młynek do kawy z kolekcji Red Ruby</a:t>
            </a:r>
            <a:endParaRPr lang="pl-PL" sz="2000" b="1" baseline="0" dirty="0">
              <a:solidFill>
                <a:srgbClr val="969696"/>
              </a:solidFill>
              <a:cs typeface="Arial" charset="0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2812504" y="2040381"/>
            <a:ext cx="13388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</a:pP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Korzyści:</a:t>
            </a:r>
            <a:endParaRPr lang="pl-PL" sz="2000" b="1" baseline="0" dirty="0">
              <a:solidFill>
                <a:srgbClr val="969696"/>
              </a:solidFill>
              <a:cs typeface="Arial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/>
          <a:srcRect l="29297" t="45938" r="53125" b="49375"/>
          <a:stretch>
            <a:fillRect/>
          </a:stretch>
        </p:blipFill>
        <p:spPr bwMode="auto">
          <a:xfrm>
            <a:off x="7874760" y="850002"/>
            <a:ext cx="1678434" cy="258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mage 19" descr="dehli collection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340529" y="2333767"/>
            <a:ext cx="2006886" cy="3214048"/>
          </a:xfrm>
          <a:prstGeom prst="rect">
            <a:avLst/>
          </a:prstGeom>
        </p:spPr>
      </p:pic>
      <p:pic>
        <p:nvPicPr>
          <p:cNvPr id="18" name="Image 14" descr="sb10068973f-001.jpg"/>
          <p:cNvPicPr>
            <a:picLocks noChangeAspect="1"/>
          </p:cNvPicPr>
          <p:nvPr/>
        </p:nvPicPr>
        <p:blipFill>
          <a:blip r:embed="rId6" cstate="print"/>
          <a:srcRect t="11864" r="14184" b="8757"/>
          <a:stretch>
            <a:fillRect/>
          </a:stretch>
        </p:blipFill>
        <p:spPr>
          <a:xfrm>
            <a:off x="7410734" y="4407766"/>
            <a:ext cx="2495266" cy="2143159"/>
          </a:xfrm>
          <a:prstGeom prst="rect">
            <a:avLst/>
          </a:prstGeom>
        </p:spPr>
      </p:pic>
      <p:pic>
        <p:nvPicPr>
          <p:cNvPr id="19" name="Image 15" descr="200526946-001.jpg"/>
          <p:cNvPicPr>
            <a:picLocks noChangeAspect="1"/>
          </p:cNvPicPr>
          <p:nvPr/>
        </p:nvPicPr>
        <p:blipFill>
          <a:blip r:embed="rId7" cstate="print"/>
          <a:srcRect t="9838"/>
          <a:stretch>
            <a:fillRect/>
          </a:stretch>
        </p:blipFill>
        <p:spPr>
          <a:xfrm>
            <a:off x="7919452" y="1692322"/>
            <a:ext cx="1986548" cy="2313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8558265" y="6039178"/>
            <a:ext cx="529292" cy="338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6" rIns="91430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200" i="1" dirty="0" smtClean="0">
                <a:solidFill>
                  <a:prstClr val="white"/>
                </a:solidFill>
                <a:latin typeface="Verdana" pitchFamily="34" charset="0"/>
              </a:rPr>
              <a:t>Lunch </a:t>
            </a:r>
            <a:endParaRPr lang="fr-FR" sz="1200" i="1" dirty="0">
              <a:solidFill>
                <a:prstClr val="white"/>
              </a:solidFill>
              <a:latin typeface="Verdana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200" i="1" dirty="0">
                <a:solidFill>
                  <a:prstClr val="white"/>
                </a:solidFill>
                <a:latin typeface="Verdana" pitchFamily="34" charset="0"/>
              </a:rPr>
              <a:t>Plan</a:t>
            </a:r>
          </a:p>
        </p:txBody>
      </p:sp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1146412" y="1070050"/>
            <a:ext cx="3671248" cy="379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pl-PL" sz="28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Główne funkcje:</a:t>
            </a:r>
            <a:endParaRPr lang="fr-FR" sz="2800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1142361" y="517054"/>
            <a:ext cx="839515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</a:pP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Młynek do kawy    AR10</a:t>
            </a:r>
          </a:p>
          <a:p>
            <a:pPr algn="l">
              <a:spcBef>
                <a:spcPct val="50000"/>
              </a:spcBef>
              <a:buClr>
                <a:srgbClr val="CE1111"/>
              </a:buClr>
            </a:pP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 </a:t>
            </a:r>
            <a:endParaRPr lang="pl-PL" sz="2000" b="1" baseline="0" dirty="0">
              <a:solidFill>
                <a:srgbClr val="969696"/>
              </a:solidFill>
              <a:cs typeface="Arial" charset="0"/>
            </a:endParaRPr>
          </a:p>
        </p:txBody>
      </p:sp>
      <p:pic>
        <p:nvPicPr>
          <p:cNvPr id="26" name="Picture 6" descr="mouline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56394" y="207041"/>
            <a:ext cx="2004531" cy="387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 Box 9"/>
          <p:cNvSpPr txBox="1">
            <a:spLocks noChangeArrowheads="1"/>
          </p:cNvSpPr>
          <p:nvPr/>
        </p:nvSpPr>
        <p:spPr bwMode="auto">
          <a:xfrm>
            <a:off x="2579426" y="2778296"/>
            <a:ext cx="4042012" cy="379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pl-PL" sz="28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Kompaktowy</a:t>
            </a:r>
            <a:endParaRPr lang="fr-FR" sz="28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33" name="Text Box 9"/>
          <p:cNvSpPr txBox="1">
            <a:spLocks noChangeArrowheads="1"/>
          </p:cNvSpPr>
          <p:nvPr/>
        </p:nvSpPr>
        <p:spPr bwMode="auto">
          <a:xfrm>
            <a:off x="2638567" y="4363710"/>
            <a:ext cx="4653886" cy="379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pl-PL" sz="28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180 W</a:t>
            </a:r>
            <a:endParaRPr lang="fr-FR" sz="28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4" cstate="print"/>
          <a:srcRect l="29297" t="45938" r="53125" b="49375"/>
          <a:stretch>
            <a:fillRect/>
          </a:stretch>
        </p:blipFill>
        <p:spPr bwMode="auto">
          <a:xfrm>
            <a:off x="7874760" y="699877"/>
            <a:ext cx="1678434" cy="258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Image 17" descr="transfo café.jpg"/>
          <p:cNvPicPr>
            <a:picLocks noChangeAspect="1"/>
          </p:cNvPicPr>
          <p:nvPr/>
        </p:nvPicPr>
        <p:blipFill>
          <a:blip r:embed="rId5" cstate="print"/>
          <a:srcRect t="21491" b="9349"/>
          <a:stretch>
            <a:fillRect/>
          </a:stretch>
        </p:blipFill>
        <p:spPr>
          <a:xfrm>
            <a:off x="7144965" y="1727225"/>
            <a:ext cx="2501728" cy="3539890"/>
          </a:xfrm>
          <a:prstGeom prst="rect">
            <a:avLst/>
          </a:prstGeom>
        </p:spPr>
      </p:pic>
      <p:pic>
        <p:nvPicPr>
          <p:cNvPr id="46" name="Image 14" descr="71735542.jpg"/>
          <p:cNvPicPr>
            <a:picLocks noChangeAspect="1"/>
          </p:cNvPicPr>
          <p:nvPr/>
        </p:nvPicPr>
        <p:blipFill>
          <a:blip r:embed="rId6" cstate="print"/>
          <a:srcRect t="15075"/>
          <a:stretch>
            <a:fillRect/>
          </a:stretch>
        </p:blipFill>
        <p:spPr>
          <a:xfrm>
            <a:off x="7090904" y="5307300"/>
            <a:ext cx="2583084" cy="13459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7" name="AutoShape 24"/>
          <p:cNvSpPr>
            <a:spLocks noChangeArrowheads="1"/>
          </p:cNvSpPr>
          <p:nvPr/>
        </p:nvSpPr>
        <p:spPr bwMode="auto">
          <a:xfrm>
            <a:off x="286603" y="3998795"/>
            <a:ext cx="2303779" cy="872320"/>
          </a:xfrm>
          <a:prstGeom prst="irregularSeal1">
            <a:avLst/>
          </a:prstGeom>
          <a:gradFill rotWithShape="1">
            <a:gsLst>
              <a:gs pos="0">
                <a:srgbClr val="990000"/>
              </a:gs>
              <a:gs pos="50000">
                <a:srgbClr val="FF3300">
                  <a:alpha val="75000"/>
                </a:srgbClr>
              </a:gs>
              <a:gs pos="100000">
                <a:srgbClr val="990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ＭＳ Ｐゴシック" pitchFamily="-108" charset="-128"/>
              </a:rPr>
              <a:t>180W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ＭＳ Ｐゴシック" pitchFamily="-108" charset="-128"/>
            </a:endParaRPr>
          </a:p>
        </p:txBody>
      </p:sp>
      <p:pic>
        <p:nvPicPr>
          <p:cNvPr id="48" name="Image 19" descr="dehli collection.jp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1146412" y="2023122"/>
            <a:ext cx="841930" cy="1348360"/>
          </a:xfrm>
          <a:prstGeom prst="rect">
            <a:avLst/>
          </a:prstGeom>
        </p:spPr>
      </p:pic>
      <p:cxnSp>
        <p:nvCxnSpPr>
          <p:cNvPr id="49" name="Connecteur droit avec flèche 20"/>
          <p:cNvCxnSpPr/>
          <p:nvPr/>
        </p:nvCxnSpPr>
        <p:spPr>
          <a:xfrm rot="16200000" flipH="1">
            <a:off x="384151" y="2659304"/>
            <a:ext cx="1166100" cy="23714"/>
          </a:xfrm>
          <a:prstGeom prst="straightConnector1">
            <a:avLst/>
          </a:prstGeom>
          <a:ln w="158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22"/>
          <p:cNvCxnSpPr/>
          <p:nvPr/>
        </p:nvCxnSpPr>
        <p:spPr>
          <a:xfrm>
            <a:off x="1060089" y="3506356"/>
            <a:ext cx="959779" cy="1118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ZoneTexte 25"/>
          <p:cNvSpPr txBox="1"/>
          <p:nvPr/>
        </p:nvSpPr>
        <p:spPr>
          <a:xfrm>
            <a:off x="914401" y="3630305"/>
            <a:ext cx="10713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10 CM</a:t>
            </a:r>
            <a:endParaRPr lang="fr-FR" dirty="0"/>
          </a:p>
        </p:txBody>
      </p:sp>
      <p:sp>
        <p:nvSpPr>
          <p:cNvPr id="55" name="ZoneTexte 25"/>
          <p:cNvSpPr txBox="1"/>
          <p:nvPr/>
        </p:nvSpPr>
        <p:spPr>
          <a:xfrm>
            <a:off x="0" y="2458872"/>
            <a:ext cx="7847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</a:t>
            </a:r>
            <a:r>
              <a:rPr lang="pl-PL" dirty="0" smtClean="0"/>
              <a:t>7</a:t>
            </a:r>
            <a:r>
              <a:rPr lang="fr-FR" dirty="0" smtClean="0"/>
              <a:t> CM</a:t>
            </a:r>
            <a:endParaRPr lang="fr-FR" dirty="0"/>
          </a:p>
        </p:txBody>
      </p:sp>
      <p:pic>
        <p:nvPicPr>
          <p:cNvPr id="56" name="Image 20" descr="100113-delhi-rubis-1.jpg"/>
          <p:cNvPicPr>
            <a:picLocks noChangeAspect="1"/>
          </p:cNvPicPr>
          <p:nvPr/>
        </p:nvPicPr>
        <p:blipFill>
          <a:blip r:embed="rId8" cstate="screen"/>
          <a:srcRect l="29672" t="12578" r="42623" b="12462"/>
          <a:stretch>
            <a:fillRect/>
          </a:stretch>
        </p:blipFill>
        <p:spPr>
          <a:xfrm>
            <a:off x="982640" y="5105745"/>
            <a:ext cx="886545" cy="1568907"/>
          </a:xfrm>
          <a:prstGeom prst="rect">
            <a:avLst/>
          </a:prstGeom>
        </p:spPr>
      </p:pic>
      <p:sp>
        <p:nvSpPr>
          <p:cNvPr id="57" name="Text Box 9"/>
          <p:cNvSpPr txBox="1">
            <a:spLocks noChangeArrowheads="1"/>
          </p:cNvSpPr>
          <p:nvPr/>
        </p:nvSpPr>
        <p:spPr bwMode="auto">
          <a:xfrm>
            <a:off x="2627193" y="5635227"/>
            <a:ext cx="4653886" cy="379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pl-PL" sz="28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Przeźroczysta pokrywa</a:t>
            </a:r>
            <a:endParaRPr lang="fr-FR" sz="28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8558265" y="6039178"/>
            <a:ext cx="529292" cy="338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6" rIns="91430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200" i="1" dirty="0" smtClean="0">
                <a:solidFill>
                  <a:prstClr val="white"/>
                </a:solidFill>
                <a:latin typeface="Verdana" pitchFamily="34" charset="0"/>
              </a:rPr>
              <a:t>Lunch </a:t>
            </a:r>
            <a:endParaRPr lang="fr-FR" sz="1200" i="1" dirty="0">
              <a:solidFill>
                <a:prstClr val="white"/>
              </a:solidFill>
              <a:latin typeface="Verdana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200" i="1" dirty="0">
                <a:solidFill>
                  <a:prstClr val="white"/>
                </a:solidFill>
                <a:latin typeface="Verdana" pitchFamily="34" charset="0"/>
              </a:rPr>
              <a:t>Plan</a:t>
            </a:r>
          </a:p>
        </p:txBody>
      </p:sp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1146412" y="1070050"/>
            <a:ext cx="3671248" cy="379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pl-PL" sz="28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Główne funkcje:</a:t>
            </a:r>
            <a:endParaRPr lang="fr-FR" sz="2800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1142361" y="517054"/>
            <a:ext cx="839515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</a:pP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Młynek do kawy    AR10</a:t>
            </a:r>
          </a:p>
          <a:p>
            <a:pPr algn="l">
              <a:spcBef>
                <a:spcPct val="50000"/>
              </a:spcBef>
              <a:buClr>
                <a:srgbClr val="CE1111"/>
              </a:buClr>
            </a:pP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 </a:t>
            </a:r>
            <a:endParaRPr lang="pl-PL" sz="2000" b="1" baseline="0" dirty="0">
              <a:solidFill>
                <a:srgbClr val="969696"/>
              </a:solidFill>
              <a:cs typeface="Arial" charset="0"/>
            </a:endParaRPr>
          </a:p>
        </p:txBody>
      </p:sp>
      <p:pic>
        <p:nvPicPr>
          <p:cNvPr id="26" name="Picture 6" descr="mouline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56394" y="207041"/>
            <a:ext cx="2004531" cy="387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 Box 9"/>
          <p:cNvSpPr txBox="1">
            <a:spLocks noChangeArrowheads="1"/>
          </p:cNvSpPr>
          <p:nvPr/>
        </p:nvSpPr>
        <p:spPr bwMode="auto">
          <a:xfrm>
            <a:off x="2115403" y="2696409"/>
            <a:ext cx="4042012" cy="379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pl-PL" sz="28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1, 2, 3 system prędkości+ </a:t>
            </a:r>
            <a:r>
              <a:rPr lang="pl-PL" sz="2800" dirty="0" err="1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Pulse</a:t>
            </a:r>
            <a:endParaRPr lang="fr-FR" sz="28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33" name="Text Box 9"/>
          <p:cNvSpPr txBox="1">
            <a:spLocks noChangeArrowheads="1"/>
          </p:cNvSpPr>
          <p:nvPr/>
        </p:nvSpPr>
        <p:spPr bwMode="auto">
          <a:xfrm>
            <a:off x="2079008" y="3981573"/>
            <a:ext cx="4653886" cy="379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pl-PL" sz="28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Bezpieczny (nowy system zamykania)</a:t>
            </a:r>
            <a:endParaRPr lang="fr-FR" sz="28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4" cstate="print"/>
          <a:srcRect l="29297" t="45938" r="53125" b="49375"/>
          <a:stretch>
            <a:fillRect/>
          </a:stretch>
        </p:blipFill>
        <p:spPr bwMode="auto">
          <a:xfrm>
            <a:off x="7874760" y="699877"/>
            <a:ext cx="1678434" cy="258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Image 17" descr="transfo café.jpg"/>
          <p:cNvPicPr>
            <a:picLocks noChangeAspect="1"/>
          </p:cNvPicPr>
          <p:nvPr/>
        </p:nvPicPr>
        <p:blipFill>
          <a:blip r:embed="rId5" cstate="print"/>
          <a:srcRect t="21491" b="9349"/>
          <a:stretch>
            <a:fillRect/>
          </a:stretch>
        </p:blipFill>
        <p:spPr>
          <a:xfrm>
            <a:off x="7144965" y="1727225"/>
            <a:ext cx="2501728" cy="3539890"/>
          </a:xfrm>
          <a:prstGeom prst="rect">
            <a:avLst/>
          </a:prstGeom>
        </p:spPr>
      </p:pic>
      <p:pic>
        <p:nvPicPr>
          <p:cNvPr id="46" name="Image 14" descr="71735542.jpg"/>
          <p:cNvPicPr>
            <a:picLocks noChangeAspect="1"/>
          </p:cNvPicPr>
          <p:nvPr/>
        </p:nvPicPr>
        <p:blipFill>
          <a:blip r:embed="rId6" cstate="print"/>
          <a:srcRect t="15075"/>
          <a:stretch>
            <a:fillRect/>
          </a:stretch>
        </p:blipFill>
        <p:spPr>
          <a:xfrm>
            <a:off x="7251276" y="5390866"/>
            <a:ext cx="2422712" cy="12624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7" name="Text Box 9"/>
          <p:cNvSpPr txBox="1">
            <a:spLocks noChangeArrowheads="1"/>
          </p:cNvSpPr>
          <p:nvPr/>
        </p:nvSpPr>
        <p:spPr bwMode="auto">
          <a:xfrm>
            <a:off x="2067634" y="5689818"/>
            <a:ext cx="5042850" cy="666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pl-PL" sz="28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Wyjmowany metalowy pojemnik na ziarna o pojemności 50g</a:t>
            </a:r>
            <a:endParaRPr lang="fr-FR" sz="28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19" name="Image 19" descr="100113-delhi-rubis-1.jpg"/>
          <p:cNvPicPr>
            <a:picLocks noChangeAspect="1"/>
          </p:cNvPicPr>
          <p:nvPr/>
        </p:nvPicPr>
        <p:blipFill>
          <a:blip r:embed="rId7" cstate="screen"/>
          <a:srcRect l="5245" t="19517" r="72132" b="15009"/>
          <a:stretch>
            <a:fillRect/>
          </a:stretch>
        </p:blipFill>
        <p:spPr>
          <a:xfrm>
            <a:off x="764274" y="4902532"/>
            <a:ext cx="905897" cy="1714840"/>
          </a:xfrm>
          <a:prstGeom prst="rect">
            <a:avLst/>
          </a:prstGeom>
        </p:spPr>
      </p:pic>
      <p:pic>
        <p:nvPicPr>
          <p:cNvPr id="20" name="Image 16" descr="100113-delhi-rubis-1.jpg"/>
          <p:cNvPicPr>
            <a:picLocks noChangeAspect="1"/>
          </p:cNvPicPr>
          <p:nvPr/>
        </p:nvPicPr>
        <p:blipFill>
          <a:blip r:embed="rId8" cstate="screen"/>
          <a:srcRect l="29672" t="48400" r="46749" b="35405"/>
          <a:stretch>
            <a:fillRect/>
          </a:stretch>
        </p:blipFill>
        <p:spPr>
          <a:xfrm>
            <a:off x="542142" y="3767514"/>
            <a:ext cx="1395841" cy="627065"/>
          </a:xfrm>
          <a:prstGeom prst="rect">
            <a:avLst/>
          </a:prstGeom>
        </p:spPr>
      </p:pic>
      <p:cxnSp>
        <p:nvCxnSpPr>
          <p:cNvPr id="21" name="Connecteur droit avec flèche 18"/>
          <p:cNvCxnSpPr/>
          <p:nvPr/>
        </p:nvCxnSpPr>
        <p:spPr>
          <a:xfrm rot="16200000" flipH="1">
            <a:off x="522437" y="3667426"/>
            <a:ext cx="355513" cy="33586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 17" descr="100113-delhi-rubis-2.jpg"/>
          <p:cNvPicPr>
            <a:picLocks noChangeAspect="1"/>
          </p:cNvPicPr>
          <p:nvPr/>
        </p:nvPicPr>
        <p:blipFill>
          <a:blip r:embed="rId9" cstate="screen"/>
          <a:srcRect l="39017" t="4975" r="36393" b="61329"/>
          <a:stretch>
            <a:fillRect/>
          </a:stretch>
        </p:blipFill>
        <p:spPr>
          <a:xfrm>
            <a:off x="641445" y="2097590"/>
            <a:ext cx="1389487" cy="1239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490383" y="2072530"/>
            <a:ext cx="6415617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000" b="1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700" b="1" baseline="0" dirty="0" smtClean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700" b="1" baseline="0" dirty="0" smtClean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700" baseline="0" dirty="0" smtClean="0">
                <a:solidFill>
                  <a:srgbClr val="8E8581"/>
                </a:solidFill>
              </a:rPr>
              <a:t>Dwa modele młynków </a:t>
            </a:r>
            <a:r>
              <a:rPr lang="pl-PL" sz="1700" baseline="0" dirty="0" err="1" smtClean="0">
                <a:solidFill>
                  <a:srgbClr val="8E8581"/>
                </a:solidFill>
              </a:rPr>
              <a:t>Moulinex</a:t>
            </a:r>
            <a:r>
              <a:rPr lang="pl-PL" sz="1700" baseline="0" dirty="0" smtClean="0">
                <a:solidFill>
                  <a:srgbClr val="8E8581"/>
                </a:solidFill>
              </a:rPr>
              <a:t>:</a:t>
            </a:r>
          </a:p>
          <a:p>
            <a:pPr marL="1200150" lvl="2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§"/>
              <a:defRPr/>
            </a:pPr>
            <a:r>
              <a:rPr lang="pl-PL" sz="1700" b="1" baseline="0" dirty="0" smtClean="0">
                <a:solidFill>
                  <a:srgbClr val="8E8581"/>
                </a:solidFill>
              </a:rPr>
              <a:t>AR10  </a:t>
            </a:r>
            <a:r>
              <a:rPr lang="pl-PL" sz="1700" b="1" baseline="0" dirty="0" smtClean="0">
                <a:solidFill>
                  <a:srgbClr val="FF0000"/>
                </a:solidFill>
              </a:rPr>
              <a:t>Nowość!</a:t>
            </a:r>
            <a:r>
              <a:rPr lang="pl-PL" sz="1700" baseline="0" dirty="0" smtClean="0">
                <a:solidFill>
                  <a:srgbClr val="8E8581"/>
                </a:solidFill>
              </a:rPr>
              <a:t> </a:t>
            </a:r>
            <a:endParaRPr lang="pl-PL" sz="1700" b="1" baseline="0" dirty="0" smtClean="0">
              <a:solidFill>
                <a:srgbClr val="FF0000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r>
              <a:rPr lang="pl-PL" sz="1700" b="1" baseline="0" dirty="0" smtClean="0">
                <a:solidFill>
                  <a:srgbClr val="8E8581"/>
                </a:solidFill>
              </a:rPr>
              <a:t>   		     </a:t>
            </a:r>
            <a:r>
              <a:rPr lang="pl-PL" sz="1700" baseline="0" dirty="0" smtClean="0">
                <a:solidFill>
                  <a:srgbClr val="8E8581"/>
                </a:solidFill>
              </a:rPr>
              <a:t>Cena: 159,99 PLN</a:t>
            </a:r>
          </a:p>
          <a:p>
            <a:pPr marL="1200150" lvl="2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§"/>
              <a:defRPr/>
            </a:pPr>
            <a:r>
              <a:rPr lang="pl-PL" sz="1700" b="1" baseline="0" dirty="0" smtClean="0">
                <a:solidFill>
                  <a:srgbClr val="8E8581"/>
                </a:solidFill>
              </a:rPr>
              <a:t>A5052F</a:t>
            </a: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r>
              <a:rPr lang="pl-PL" sz="1700" baseline="0" dirty="0" smtClean="0">
                <a:solidFill>
                  <a:srgbClr val="8E8581"/>
                </a:solidFill>
              </a:rPr>
              <a:t>             Cena: 149,99 PLN</a:t>
            </a: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700" baseline="0" dirty="0" smtClean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700" baseline="0" dirty="0" smtClean="0">
                <a:solidFill>
                  <a:srgbClr val="8E8581"/>
                </a:solidFill>
              </a:rPr>
              <a:t>Dostępność:  Maj 2011</a:t>
            </a: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Char char="¡"/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r>
              <a:rPr lang="pl-PL" sz="1700" baseline="0" dirty="0">
                <a:solidFill>
                  <a:srgbClr val="8E8581"/>
                </a:solidFill>
              </a:rPr>
              <a:t> </a:t>
            </a:r>
          </a:p>
          <a:p>
            <a:pPr marL="723900" lvl="2" indent="-27940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1200150" lvl="2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None/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None/>
              <a:defRPr/>
            </a:pPr>
            <a:endParaRPr lang="pl-PL" sz="1700" b="1" baseline="0" dirty="0">
              <a:solidFill>
                <a:srgbClr val="8E8581"/>
              </a:solidFill>
            </a:endParaRPr>
          </a:p>
        </p:txBody>
      </p:sp>
      <p:pic>
        <p:nvPicPr>
          <p:cNvPr id="6" name="Picture 6" descr="mouline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56393" y="207040"/>
            <a:ext cx="2004531" cy="387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Prostokąt 12"/>
          <p:cNvSpPr/>
          <p:nvPr/>
        </p:nvSpPr>
        <p:spPr>
          <a:xfrm>
            <a:off x="4163633" y="1972143"/>
            <a:ext cx="21515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</a:pP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Podsumowanie:</a:t>
            </a:r>
            <a:endParaRPr lang="pl-PL" sz="2000" b="1" baseline="0" dirty="0">
              <a:solidFill>
                <a:srgbClr val="969696"/>
              </a:solidFill>
              <a:cs typeface="Arial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142361" y="517054"/>
            <a:ext cx="839515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</a:pP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Młynek do kawy    </a:t>
            </a:r>
          </a:p>
          <a:p>
            <a:pPr algn="l">
              <a:spcBef>
                <a:spcPct val="50000"/>
              </a:spcBef>
              <a:buClr>
                <a:srgbClr val="CE1111"/>
              </a:buClr>
            </a:pP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AR10</a:t>
            </a:r>
          </a:p>
          <a:p>
            <a:pPr algn="l">
              <a:spcBef>
                <a:spcPct val="50000"/>
              </a:spcBef>
              <a:buClr>
                <a:srgbClr val="CE1111"/>
              </a:buClr>
            </a:pP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 </a:t>
            </a:r>
            <a:endParaRPr lang="pl-PL" sz="2000" b="1" baseline="0" dirty="0">
              <a:solidFill>
                <a:srgbClr val="969696"/>
              </a:solidFill>
              <a:cs typeface="Arial" charset="0"/>
            </a:endParaRPr>
          </a:p>
        </p:txBody>
      </p:sp>
      <p:pic>
        <p:nvPicPr>
          <p:cNvPr id="10" name="Image 19" descr="dehli collection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43742" y="1820300"/>
            <a:ext cx="1694240" cy="2713344"/>
          </a:xfrm>
          <a:prstGeom prst="rect">
            <a:avLst/>
          </a:prstGeom>
        </p:spPr>
      </p:pic>
      <p:pic>
        <p:nvPicPr>
          <p:cNvPr id="11" name="Image 17" descr="transfo café.jpg"/>
          <p:cNvPicPr>
            <a:picLocks noChangeAspect="1"/>
          </p:cNvPicPr>
          <p:nvPr/>
        </p:nvPicPr>
        <p:blipFill>
          <a:blip r:embed="rId5" cstate="print"/>
          <a:srcRect t="21491" b="9349"/>
          <a:stretch>
            <a:fillRect/>
          </a:stretch>
        </p:blipFill>
        <p:spPr>
          <a:xfrm>
            <a:off x="1786972" y="3220871"/>
            <a:ext cx="2073070" cy="2933348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/>
          <a:srcRect l="29297" t="45938" r="53125" b="49375"/>
          <a:stretch>
            <a:fillRect/>
          </a:stretch>
        </p:blipFill>
        <p:spPr bwMode="auto">
          <a:xfrm>
            <a:off x="7874760" y="699877"/>
            <a:ext cx="1678434" cy="258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1281113" y="115888"/>
            <a:ext cx="83200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1" hangingPunct="1"/>
            <a:r>
              <a:rPr lang="pl-PL" sz="2800" baseline="0" dirty="0" smtClean="0">
                <a:solidFill>
                  <a:srgbClr val="969696"/>
                </a:solidFill>
                <a:latin typeface="Arial Rounded MT Bold" pitchFamily="34" charset="0"/>
                <a:cs typeface="Arial" charset="0"/>
              </a:rPr>
              <a:t>Młynki do kawy</a:t>
            </a:r>
            <a:endParaRPr lang="pl-PL" i="1" baseline="0" dirty="0">
              <a:solidFill>
                <a:srgbClr val="969696"/>
              </a:solidFill>
              <a:cs typeface="Arial" charset="0"/>
            </a:endParaRPr>
          </a:p>
        </p:txBody>
      </p:sp>
      <p:sp>
        <p:nvSpPr>
          <p:cNvPr id="4099" name="Text Box 778"/>
          <p:cNvSpPr txBox="1">
            <a:spLocks noChangeArrowheads="1"/>
          </p:cNvSpPr>
          <p:nvPr/>
        </p:nvSpPr>
        <p:spPr bwMode="auto">
          <a:xfrm>
            <a:off x="1281113" y="981075"/>
            <a:ext cx="51133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  <a:buFontTx/>
              <a:buChar char="■"/>
            </a:pPr>
            <a:r>
              <a:rPr lang="pl-PL" sz="2000" baseline="0" dirty="0">
                <a:solidFill>
                  <a:srgbClr val="969696"/>
                </a:solidFill>
                <a:latin typeface="Helvetica" pitchFamily="34" charset="0"/>
                <a:cs typeface="Arial" charset="0"/>
              </a:rPr>
              <a:t> </a:t>
            </a: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Oferta Maj 2011</a:t>
            </a:r>
            <a:endParaRPr lang="pl-PL" sz="1800" b="1" baseline="0" dirty="0">
              <a:solidFill>
                <a:srgbClr val="969696"/>
              </a:solidFill>
              <a:latin typeface="Arial Rounded MT Bold" pitchFamily="34" charset="0"/>
              <a:cs typeface="Arial" charset="0"/>
            </a:endParaRPr>
          </a:p>
        </p:txBody>
      </p:sp>
      <p:pic>
        <p:nvPicPr>
          <p:cNvPr id="4100" name="Picture 780" descr="mouline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45279" y="230590"/>
            <a:ext cx="2476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7" name="Text Box 787"/>
          <p:cNvSpPr txBox="1">
            <a:spLocks noChangeArrowheads="1"/>
          </p:cNvSpPr>
          <p:nvPr/>
        </p:nvSpPr>
        <p:spPr bwMode="auto">
          <a:xfrm>
            <a:off x="5825422" y="4341579"/>
            <a:ext cx="1873250" cy="11695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l-PL" sz="1400" b="1" baseline="0" dirty="0" smtClean="0">
                <a:solidFill>
                  <a:schemeClr val="bg1">
                    <a:lumMod val="65000"/>
                  </a:schemeClr>
                </a:solidFill>
              </a:rPr>
              <a:t>AR10</a:t>
            </a:r>
          </a:p>
          <a:p>
            <a:pPr algn="ctr" eaLnBrk="1" hangingPunct="1">
              <a:spcBef>
                <a:spcPct val="50000"/>
              </a:spcBef>
            </a:pPr>
            <a:r>
              <a:rPr lang="pl-PL" sz="1400" b="1" baseline="0" dirty="0" smtClean="0">
                <a:solidFill>
                  <a:schemeClr val="bg1">
                    <a:lumMod val="65000"/>
                  </a:schemeClr>
                </a:solidFill>
              </a:rPr>
              <a:t>159,99 PLN</a:t>
            </a:r>
          </a:p>
          <a:p>
            <a:pPr algn="ctr" eaLnBrk="1" hangingPunct="1">
              <a:spcBef>
                <a:spcPct val="50000"/>
              </a:spcBef>
            </a:pPr>
            <a:r>
              <a:rPr lang="pl-PL" sz="1400" baseline="0" dirty="0">
                <a:solidFill>
                  <a:srgbClr val="D60000"/>
                </a:solidFill>
              </a:rPr>
              <a:t/>
            </a:r>
            <a:br>
              <a:rPr lang="pl-PL" sz="1400" baseline="0" dirty="0">
                <a:solidFill>
                  <a:srgbClr val="D60000"/>
                </a:solidFill>
              </a:rPr>
            </a:br>
            <a:endParaRPr lang="pl-PL" sz="1400" baseline="0" dirty="0">
              <a:solidFill>
                <a:srgbClr val="D60000"/>
              </a:solidFill>
            </a:endParaRPr>
          </a:p>
        </p:txBody>
      </p:sp>
      <p:cxnSp>
        <p:nvCxnSpPr>
          <p:cNvPr id="13" name="Connecteur droit 33"/>
          <p:cNvCxnSpPr/>
          <p:nvPr/>
        </p:nvCxnSpPr>
        <p:spPr>
          <a:xfrm rot="10800000" flipV="1">
            <a:off x="764277" y="2265527"/>
            <a:ext cx="7983938" cy="2674961"/>
          </a:xfrm>
          <a:prstGeom prst="line">
            <a:avLst/>
          </a:prstGeom>
          <a:ln w="60325">
            <a:solidFill>
              <a:srgbClr val="C00000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9" descr="dehli collection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016745" y="1869744"/>
            <a:ext cx="1441799" cy="2309057"/>
          </a:xfrm>
          <a:prstGeom prst="rect">
            <a:avLst/>
          </a:prstGeom>
        </p:spPr>
      </p:pic>
      <p:sp>
        <p:nvSpPr>
          <p:cNvPr id="15" name="Text Box 787"/>
          <p:cNvSpPr txBox="1">
            <a:spLocks noChangeArrowheads="1"/>
          </p:cNvSpPr>
          <p:nvPr/>
        </p:nvSpPr>
        <p:spPr bwMode="auto">
          <a:xfrm>
            <a:off x="2183745" y="5053537"/>
            <a:ext cx="1873250" cy="11695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l-PL" sz="1400" b="1" baseline="0" dirty="0" smtClean="0">
                <a:solidFill>
                  <a:schemeClr val="bg1">
                    <a:lumMod val="65000"/>
                  </a:schemeClr>
                </a:solidFill>
              </a:rPr>
              <a:t>A5052F</a:t>
            </a:r>
          </a:p>
          <a:p>
            <a:pPr algn="ctr" eaLnBrk="1" hangingPunct="1">
              <a:spcBef>
                <a:spcPct val="50000"/>
              </a:spcBef>
            </a:pPr>
            <a:r>
              <a:rPr lang="pl-PL" sz="1400" b="1" baseline="0" dirty="0" smtClean="0">
                <a:solidFill>
                  <a:schemeClr val="bg1">
                    <a:lumMod val="65000"/>
                  </a:schemeClr>
                </a:solidFill>
              </a:rPr>
              <a:t>149,99 PLN</a:t>
            </a:r>
          </a:p>
          <a:p>
            <a:pPr algn="ctr" eaLnBrk="1" hangingPunct="1">
              <a:spcBef>
                <a:spcPct val="50000"/>
              </a:spcBef>
            </a:pPr>
            <a:r>
              <a:rPr lang="pl-PL" sz="1400" baseline="0" dirty="0">
                <a:solidFill>
                  <a:srgbClr val="D60000"/>
                </a:solidFill>
              </a:rPr>
              <a:t/>
            </a:r>
            <a:br>
              <a:rPr lang="pl-PL" sz="1400" baseline="0" dirty="0">
                <a:solidFill>
                  <a:srgbClr val="D60000"/>
                </a:solidFill>
              </a:rPr>
            </a:br>
            <a:endParaRPr lang="pl-PL" sz="1400" baseline="0" dirty="0">
              <a:solidFill>
                <a:srgbClr val="D60000"/>
              </a:solidFill>
            </a:endParaRPr>
          </a:p>
        </p:txBody>
      </p:sp>
      <p:pic>
        <p:nvPicPr>
          <p:cNvPr id="1026" name="Picture 2" descr="C:\Documents and Settings\mjarzab\Pulpit\A5052F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65778" y="2499388"/>
            <a:ext cx="1064527" cy="2392195"/>
          </a:xfrm>
          <a:prstGeom prst="rect">
            <a:avLst/>
          </a:prstGeom>
          <a:noFill/>
        </p:spPr>
      </p:pic>
      <p:sp>
        <p:nvSpPr>
          <p:cNvPr id="16" name="Prostokąt 15"/>
          <p:cNvSpPr/>
          <p:nvPr/>
        </p:nvSpPr>
        <p:spPr>
          <a:xfrm>
            <a:off x="6224508" y="1383015"/>
            <a:ext cx="10054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baseline="0" dirty="0" smtClean="0">
                <a:solidFill>
                  <a:srgbClr val="FF0000"/>
                </a:solidFill>
              </a:rPr>
              <a:t>NEW!</a:t>
            </a:r>
            <a:endParaRPr lang="pl-PL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/>
          <a:srcRect l="29297" t="45938" r="53125" b="49375"/>
          <a:stretch>
            <a:fillRect/>
          </a:stretch>
        </p:blipFill>
        <p:spPr bwMode="auto">
          <a:xfrm>
            <a:off x="7656396" y="699877"/>
            <a:ext cx="1678434" cy="258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 descr="3_4 droite bol hachoir.jpg"/>
          <p:cNvPicPr>
            <a:picLocks noChangeAspect="1"/>
          </p:cNvPicPr>
          <p:nvPr/>
        </p:nvPicPr>
        <p:blipFill>
          <a:blip r:embed="rId2" cstate="print"/>
          <a:srcRect r="13044"/>
          <a:stretch>
            <a:fillRect/>
          </a:stretch>
        </p:blipFill>
        <p:spPr>
          <a:xfrm>
            <a:off x="2941153" y="1105791"/>
            <a:ext cx="4333905" cy="4994563"/>
          </a:xfrm>
          <a:prstGeom prst="rect">
            <a:avLst/>
          </a:prstGeom>
        </p:spPr>
      </p:pic>
      <p:cxnSp>
        <p:nvCxnSpPr>
          <p:cNvPr id="10" name="Connecteur droit 9"/>
          <p:cNvCxnSpPr/>
          <p:nvPr/>
        </p:nvCxnSpPr>
        <p:spPr>
          <a:xfrm>
            <a:off x="5262564" y="4929198"/>
            <a:ext cx="3869559" cy="1588"/>
          </a:xfrm>
          <a:prstGeom prst="line">
            <a:avLst/>
          </a:prstGeom>
          <a:ln>
            <a:solidFill>
              <a:srgbClr val="C0000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7197344" y="4572008"/>
            <a:ext cx="2786047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2 </a:t>
            </a:r>
            <a:r>
              <a:rPr lang="pl-PL" sz="2000" dirty="0" smtClean="0"/>
              <a:t>prędkości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+ pulse</a:t>
            </a:r>
            <a:endParaRPr lang="en-US" sz="2000" dirty="0"/>
          </a:p>
        </p:txBody>
      </p:sp>
      <p:cxnSp>
        <p:nvCxnSpPr>
          <p:cNvPr id="12" name="Connecteur droit 11"/>
          <p:cNvCxnSpPr/>
          <p:nvPr/>
        </p:nvCxnSpPr>
        <p:spPr>
          <a:xfrm flipH="1">
            <a:off x="1060306" y="4714885"/>
            <a:ext cx="2964000" cy="315"/>
          </a:xfrm>
          <a:prstGeom prst="line">
            <a:avLst/>
          </a:prstGeom>
          <a:ln>
            <a:solidFill>
              <a:srgbClr val="C0000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619130" y="4364188"/>
            <a:ext cx="2786047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Easy lock system</a:t>
            </a:r>
            <a:endParaRPr lang="en-US" sz="2000" dirty="0"/>
          </a:p>
        </p:txBody>
      </p:sp>
      <p:cxnSp>
        <p:nvCxnSpPr>
          <p:cNvPr id="14" name="Connecteur droit 13"/>
          <p:cNvCxnSpPr/>
          <p:nvPr/>
        </p:nvCxnSpPr>
        <p:spPr>
          <a:xfrm>
            <a:off x="6423432" y="3500438"/>
            <a:ext cx="2691000" cy="315"/>
          </a:xfrm>
          <a:prstGeom prst="line">
            <a:avLst/>
          </a:prstGeom>
          <a:ln>
            <a:solidFill>
              <a:srgbClr val="C0000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7119953" y="3143248"/>
            <a:ext cx="2786047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 smtClean="0"/>
              <a:t>Misa</a:t>
            </a:r>
            <a:r>
              <a:rPr lang="en-US" sz="2000" dirty="0" smtClean="0"/>
              <a:t> 2,2 L</a:t>
            </a:r>
            <a:endParaRPr lang="en-US" sz="2000" dirty="0"/>
          </a:p>
        </p:txBody>
      </p:sp>
      <p:cxnSp>
        <p:nvCxnSpPr>
          <p:cNvPr id="16" name="Connecteur droit 15"/>
          <p:cNvCxnSpPr/>
          <p:nvPr/>
        </p:nvCxnSpPr>
        <p:spPr>
          <a:xfrm flipH="1">
            <a:off x="1129782" y="3786191"/>
            <a:ext cx="3978000" cy="315"/>
          </a:xfrm>
          <a:prstGeom prst="line">
            <a:avLst/>
          </a:prstGeom>
          <a:ln>
            <a:solidFill>
              <a:srgbClr val="C0000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840905" y="3408528"/>
            <a:ext cx="2786047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 smtClean="0"/>
              <a:t>Metalowe noże</a:t>
            </a:r>
            <a:endParaRPr lang="en-US" sz="2000" dirty="0"/>
          </a:p>
        </p:txBody>
      </p:sp>
      <p:cxnSp>
        <p:nvCxnSpPr>
          <p:cNvPr id="18" name="Connecteur droit 17"/>
          <p:cNvCxnSpPr/>
          <p:nvPr/>
        </p:nvCxnSpPr>
        <p:spPr>
          <a:xfrm>
            <a:off x="7429517" y="2500306"/>
            <a:ext cx="1677000" cy="1588"/>
          </a:xfrm>
          <a:prstGeom prst="line">
            <a:avLst/>
          </a:prstGeom>
          <a:ln>
            <a:solidFill>
              <a:srgbClr val="C0000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7352126" y="2143116"/>
            <a:ext cx="2786047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700 W</a:t>
            </a:r>
            <a:endParaRPr lang="en-US" sz="2000" dirty="0"/>
          </a:p>
        </p:txBody>
      </p:sp>
      <p:cxnSp>
        <p:nvCxnSpPr>
          <p:cNvPr id="22" name="Connecteur droit 21"/>
          <p:cNvCxnSpPr/>
          <p:nvPr/>
        </p:nvCxnSpPr>
        <p:spPr>
          <a:xfrm flipH="1">
            <a:off x="1083442" y="2071679"/>
            <a:ext cx="3978000" cy="315"/>
          </a:xfrm>
          <a:prstGeom prst="line">
            <a:avLst/>
          </a:prstGeom>
          <a:ln>
            <a:solidFill>
              <a:srgbClr val="C0000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1006050" y="1714488"/>
            <a:ext cx="3173038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/>
              <a:t>Szeroki komin</a:t>
            </a:r>
            <a:endParaRPr lang="en-US" sz="2000" dirty="0"/>
          </a:p>
        </p:txBody>
      </p:sp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2838966" y="6113464"/>
            <a:ext cx="607839" cy="215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6" rIns="91430" bIns="45716">
            <a:spAutoFit/>
          </a:bodyPr>
          <a:lstStyle/>
          <a:p>
            <a:r>
              <a:rPr lang="en-US" sz="1200" i="1" dirty="0" smtClean="0">
                <a:solidFill>
                  <a:schemeClr val="bg1"/>
                </a:solidFill>
                <a:latin typeface="Verdana" pitchFamily="34" charset="0"/>
              </a:rPr>
              <a:t>strategy</a:t>
            </a:r>
            <a:endParaRPr lang="en-US" sz="1200" i="1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4146034" y="6039178"/>
            <a:ext cx="631883" cy="338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6" rIns="91430" bIns="45716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Verdana" pitchFamily="34" charset="0"/>
              </a:rPr>
              <a:t>New</a:t>
            </a:r>
          </a:p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Verdana" pitchFamily="34" charset="0"/>
              </a:rPr>
              <a:t>product</a:t>
            </a:r>
            <a:endParaRPr lang="en-US" sz="1200" b="1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29" name="Text Box 8"/>
          <p:cNvSpPr txBox="1">
            <a:spLocks noChangeArrowheads="1"/>
          </p:cNvSpPr>
          <p:nvPr/>
        </p:nvSpPr>
        <p:spPr bwMode="auto">
          <a:xfrm>
            <a:off x="8527809" y="6039178"/>
            <a:ext cx="590205" cy="338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6" rIns="91430" bIns="45716">
            <a:spAutoFit/>
          </a:bodyPr>
          <a:lstStyle/>
          <a:p>
            <a:pPr algn="ctr"/>
            <a:r>
              <a:rPr lang="en-US" sz="1200" i="1" smtClean="0">
                <a:solidFill>
                  <a:schemeClr val="bg1"/>
                </a:solidFill>
                <a:latin typeface="Verdana" pitchFamily="34" charset="0"/>
              </a:rPr>
              <a:t>Launch </a:t>
            </a:r>
          </a:p>
          <a:p>
            <a:pPr algn="ctr"/>
            <a:r>
              <a:rPr lang="en-US" sz="1200" i="1" smtClean="0">
                <a:solidFill>
                  <a:schemeClr val="bg1"/>
                </a:solidFill>
                <a:latin typeface="Verdana" pitchFamily="34" charset="0"/>
              </a:rPr>
              <a:t>Plan</a:t>
            </a:r>
            <a:endParaRPr lang="en-US" sz="1200" i="1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7283748" y="6072207"/>
            <a:ext cx="792183" cy="215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6" rIns="91430" bIns="45716">
            <a:spAutoFit/>
          </a:bodyPr>
          <a:lstStyle/>
          <a:p>
            <a:r>
              <a:rPr lang="en-US" sz="1200" i="1" dirty="0" smtClean="0">
                <a:solidFill>
                  <a:schemeClr val="bg1"/>
                </a:solidFill>
                <a:latin typeface="Verdana" pitchFamily="34" charset="0"/>
              </a:rPr>
              <a:t>competitors</a:t>
            </a:r>
            <a:endParaRPr lang="en-US" sz="1200" i="1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30" name="Text Box 7"/>
          <p:cNvSpPr txBox="1">
            <a:spLocks noChangeArrowheads="1"/>
          </p:cNvSpPr>
          <p:nvPr/>
        </p:nvSpPr>
        <p:spPr bwMode="auto">
          <a:xfrm>
            <a:off x="5597898" y="6000769"/>
            <a:ext cx="748903" cy="338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6" rIns="91430" bIns="45716">
            <a:spAutoFit/>
          </a:bodyPr>
          <a:lstStyle/>
          <a:p>
            <a:pPr algn="ctr"/>
            <a:r>
              <a:rPr lang="en-US" sz="1200" i="1" dirty="0" smtClean="0">
                <a:solidFill>
                  <a:schemeClr val="bg1"/>
                </a:solidFill>
                <a:latin typeface="Verdana" pitchFamily="34" charset="0"/>
              </a:rPr>
              <a:t>Price</a:t>
            </a:r>
          </a:p>
          <a:p>
            <a:pPr algn="ctr"/>
            <a:r>
              <a:rPr lang="en-US" sz="1200" i="1" dirty="0" smtClean="0">
                <a:solidFill>
                  <a:schemeClr val="bg1"/>
                </a:solidFill>
                <a:latin typeface="Verdana" pitchFamily="34" charset="0"/>
              </a:rPr>
              <a:t>positioning</a:t>
            </a:r>
            <a:endParaRPr lang="en-US" sz="1200" i="1" dirty="0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27" name="Picture 2" descr="LogoB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78722" y="191069"/>
            <a:ext cx="2549857" cy="476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1199225" y="517053"/>
            <a:ext cx="83951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</a:pPr>
            <a:r>
              <a:rPr lang="pl-PL" sz="2000" b="1" baseline="0" dirty="0" err="1" smtClean="0">
                <a:solidFill>
                  <a:srgbClr val="969696"/>
                </a:solidFill>
                <a:cs typeface="Arial" charset="0"/>
              </a:rPr>
              <a:t>Masterchef</a:t>
            </a: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 3000</a:t>
            </a:r>
            <a:endParaRPr lang="pl-PL" sz="2000" b="1" baseline="0" dirty="0">
              <a:solidFill>
                <a:srgbClr val="969696"/>
              </a:solidFill>
              <a:cs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1199226" y="0"/>
            <a:ext cx="83200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1" hangingPunct="1"/>
            <a:r>
              <a:rPr lang="pl-PL" sz="2800" baseline="0" dirty="0" smtClean="0">
                <a:solidFill>
                  <a:srgbClr val="969696"/>
                </a:solidFill>
                <a:cs typeface="Arial" charset="0"/>
              </a:rPr>
              <a:t>Rozdrabniacz </a:t>
            </a:r>
            <a:endParaRPr lang="pl-PL" i="1" baseline="0" dirty="0">
              <a:solidFill>
                <a:srgbClr val="969696"/>
              </a:solidFill>
              <a:cs typeface="Arial" charset="0"/>
            </a:endParaRPr>
          </a:p>
        </p:txBody>
      </p:sp>
      <p:sp>
        <p:nvSpPr>
          <p:cNvPr id="4099" name="Text Box 778"/>
          <p:cNvSpPr txBox="1">
            <a:spLocks noChangeArrowheads="1"/>
          </p:cNvSpPr>
          <p:nvPr/>
        </p:nvSpPr>
        <p:spPr bwMode="auto">
          <a:xfrm>
            <a:off x="1281113" y="981075"/>
            <a:ext cx="51133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  <a:buFontTx/>
              <a:buChar char="■"/>
            </a:pPr>
            <a:r>
              <a:rPr lang="pl-PL" sz="2000" baseline="0" dirty="0">
                <a:solidFill>
                  <a:srgbClr val="969696"/>
                </a:solidFill>
                <a:latin typeface="Helvetica" pitchFamily="34" charset="0"/>
                <a:cs typeface="Arial" charset="0"/>
              </a:rPr>
              <a:t> </a:t>
            </a:r>
            <a:r>
              <a:rPr lang="pl-PL" sz="2000" baseline="0" dirty="0" smtClean="0">
                <a:solidFill>
                  <a:srgbClr val="969696"/>
                </a:solidFill>
                <a:latin typeface="Helvetica" pitchFamily="34" charset="0"/>
                <a:cs typeface="Arial" charset="0"/>
              </a:rPr>
              <a:t>Nowy </a:t>
            </a:r>
            <a:r>
              <a:rPr lang="pl-PL" sz="2000" baseline="0" dirty="0" err="1" smtClean="0">
                <a:solidFill>
                  <a:srgbClr val="969696"/>
                </a:solidFill>
                <a:latin typeface="Helvetica" pitchFamily="34" charset="0"/>
                <a:cs typeface="Arial" charset="0"/>
              </a:rPr>
              <a:t>Multitrio</a:t>
            </a:r>
            <a:endParaRPr lang="pl-PL" sz="1800" b="1" baseline="0" dirty="0">
              <a:solidFill>
                <a:srgbClr val="969696"/>
              </a:solidFill>
              <a:latin typeface="Arial Rounded MT Bold" pitchFamily="34" charset="0"/>
              <a:cs typeface="Arial" charset="0"/>
            </a:endParaRPr>
          </a:p>
        </p:txBody>
      </p:sp>
      <p:pic>
        <p:nvPicPr>
          <p:cNvPr id="4100" name="Picture 780" descr="mouline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45279" y="230590"/>
            <a:ext cx="2476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73134" y="1745848"/>
            <a:ext cx="3104083" cy="4505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15" descr="200526946-001.jpg"/>
          <p:cNvPicPr>
            <a:picLocks noChangeAspect="1"/>
          </p:cNvPicPr>
          <p:nvPr/>
        </p:nvPicPr>
        <p:blipFill>
          <a:blip r:embed="rId4" cstate="print"/>
          <a:srcRect t="9838"/>
          <a:stretch>
            <a:fillRect/>
          </a:stretch>
        </p:blipFill>
        <p:spPr>
          <a:xfrm>
            <a:off x="5854890" y="2592921"/>
            <a:ext cx="2877403" cy="3350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10"/>
          <p:cNvPicPr>
            <a:picLocks noChangeAspect="1" noChangeArrowheads="1"/>
          </p:cNvPicPr>
          <p:nvPr/>
        </p:nvPicPr>
        <p:blipFill>
          <a:blip r:embed="rId2" cstate="print">
            <a:lum bright="6000"/>
          </a:blip>
          <a:srcRect l="8033" t="22005" r="58012" b="30068"/>
          <a:stretch>
            <a:fillRect/>
          </a:stretch>
        </p:blipFill>
        <p:spPr>
          <a:xfrm>
            <a:off x="386922" y="3500439"/>
            <a:ext cx="1340286" cy="1471383"/>
          </a:xfrm>
          <a:prstGeom prst="rect">
            <a:avLst/>
          </a:prstGeom>
          <a:noFill/>
        </p:spPr>
      </p:pic>
      <p:pic>
        <p:nvPicPr>
          <p:cNvPr id="22" name="Picture 110"/>
          <p:cNvPicPr>
            <a:picLocks noChangeAspect="1" noChangeArrowheads="1"/>
          </p:cNvPicPr>
          <p:nvPr/>
        </p:nvPicPr>
        <p:blipFill>
          <a:blip r:embed="rId2" cstate="print">
            <a:lum bright="6000"/>
          </a:blip>
          <a:srcRect l="50792" t="19185" r="2286" b="39023"/>
          <a:stretch>
            <a:fillRect/>
          </a:stretch>
        </p:blipFill>
        <p:spPr>
          <a:xfrm>
            <a:off x="4566044" y="4286256"/>
            <a:ext cx="2089562" cy="1447492"/>
          </a:xfrm>
          <a:prstGeom prst="rect">
            <a:avLst/>
          </a:prstGeom>
          <a:noFill/>
        </p:spPr>
      </p:pic>
      <p:pic>
        <p:nvPicPr>
          <p:cNvPr id="24" name="Picture 62"/>
          <p:cNvPicPr>
            <a:picLocks noChangeAspect="1" noChangeArrowheads="1"/>
          </p:cNvPicPr>
          <p:nvPr/>
        </p:nvPicPr>
        <p:blipFill>
          <a:blip r:embed="rId3" cstate="print"/>
          <a:srcRect l="49917" t="33071" r="19020" b="32746"/>
          <a:stretch>
            <a:fillRect/>
          </a:stretch>
        </p:blipFill>
        <p:spPr>
          <a:xfrm>
            <a:off x="8048646" y="4357694"/>
            <a:ext cx="1625215" cy="1259338"/>
          </a:xfrm>
          <a:prstGeom prst="rect">
            <a:avLst/>
          </a:prstGeom>
          <a:noFill/>
        </p:spPr>
      </p:pic>
      <p:pic>
        <p:nvPicPr>
          <p:cNvPr id="27" name="Picture 62"/>
          <p:cNvPicPr>
            <a:picLocks noChangeAspect="1" noChangeArrowheads="1"/>
          </p:cNvPicPr>
          <p:nvPr/>
        </p:nvPicPr>
        <p:blipFill>
          <a:blip r:embed="rId3" cstate="print"/>
          <a:srcRect l="5878" t="31850" r="62190" b="38850"/>
          <a:stretch>
            <a:fillRect/>
          </a:stretch>
        </p:blipFill>
        <p:spPr>
          <a:xfrm>
            <a:off x="6887780" y="3071810"/>
            <a:ext cx="1879725" cy="1214488"/>
          </a:xfrm>
          <a:prstGeom prst="rect">
            <a:avLst/>
          </a:prstGeom>
          <a:noFill/>
        </p:spPr>
      </p:pic>
      <p:sp>
        <p:nvSpPr>
          <p:cNvPr id="28" name="ZoneTexte 27"/>
          <p:cNvSpPr txBox="1"/>
          <p:nvPr/>
        </p:nvSpPr>
        <p:spPr>
          <a:xfrm>
            <a:off x="1006051" y="2546741"/>
            <a:ext cx="1393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i="1" dirty="0" smtClean="0"/>
              <a:t>Sieka</a:t>
            </a:r>
            <a:endParaRPr lang="en-GB" b="1" i="1" dirty="0"/>
          </a:p>
        </p:txBody>
      </p:sp>
      <p:sp>
        <p:nvSpPr>
          <p:cNvPr id="31" name="ZoneTexte 30"/>
          <p:cNvSpPr txBox="1"/>
          <p:nvPr/>
        </p:nvSpPr>
        <p:spPr>
          <a:xfrm>
            <a:off x="3559959" y="4714884"/>
            <a:ext cx="1083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 smtClean="0"/>
              <a:t>Mi</a:t>
            </a:r>
            <a:r>
              <a:rPr lang="pl-PL" b="1" i="1" dirty="0" err="1" smtClean="0"/>
              <a:t>ksuje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3" name="ZoneTexte 32"/>
          <p:cNvSpPr txBox="1"/>
          <p:nvPr/>
        </p:nvSpPr>
        <p:spPr>
          <a:xfrm>
            <a:off x="7893864" y="2571744"/>
            <a:ext cx="17799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i="1" dirty="0" smtClean="0"/>
              <a:t>Ubija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7315809" flipH="1">
            <a:off x="5772634" y="2246822"/>
            <a:ext cx="1726648" cy="1341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8477450">
            <a:off x="3347120" y="3458318"/>
            <a:ext cx="1849900" cy="1342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4139055">
            <a:off x="3001348" y="2218494"/>
            <a:ext cx="1704571" cy="1324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 descr="http://www.leshop.ch/images/ProductsBig/867500011086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34745" y="3143249"/>
            <a:ext cx="1547823" cy="1168011"/>
          </a:xfrm>
          <a:prstGeom prst="rect">
            <a:avLst/>
          </a:prstGeom>
          <a:noFill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63439" y="4572008"/>
            <a:ext cx="708217" cy="638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92133" y="1033456"/>
            <a:ext cx="482139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Ellipse 31"/>
          <p:cNvSpPr/>
          <p:nvPr/>
        </p:nvSpPr>
        <p:spPr>
          <a:xfrm>
            <a:off x="3714742" y="857232"/>
            <a:ext cx="619129" cy="18573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97344" y="2357430"/>
            <a:ext cx="696521" cy="62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76483" y="2475303"/>
            <a:ext cx="64344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9530" y="2475304"/>
            <a:ext cx="696521" cy="497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" name="ZoneTexte 29"/>
          <p:cNvSpPr txBox="1"/>
          <p:nvPr/>
        </p:nvSpPr>
        <p:spPr>
          <a:xfrm>
            <a:off x="1779639" y="1098842"/>
            <a:ext cx="4024341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 dirty="0" smtClean="0">
                <a:solidFill>
                  <a:srgbClr val="92D050"/>
                </a:solidFill>
                <a:latin typeface="Verdana" pitchFamily="34" charset="0"/>
              </a:rPr>
              <a:t>Multifunction</a:t>
            </a: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380780" y="1569493"/>
            <a:ext cx="1815303" cy="2635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1142360" y="163774"/>
            <a:ext cx="839515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</a:pP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Rozdrabniacz </a:t>
            </a:r>
          </a:p>
          <a:p>
            <a:pPr algn="l">
              <a:spcBef>
                <a:spcPct val="50000"/>
              </a:spcBef>
              <a:buClr>
                <a:srgbClr val="CE1111"/>
              </a:buClr>
            </a:pPr>
            <a:r>
              <a:rPr lang="pl-PL" sz="2000" b="1" baseline="0" dirty="0" err="1" smtClean="0">
                <a:solidFill>
                  <a:srgbClr val="969696"/>
                </a:solidFill>
                <a:cs typeface="Arial" charset="0"/>
              </a:rPr>
              <a:t>Multitrio</a:t>
            </a: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 DJE343</a:t>
            </a:r>
          </a:p>
        </p:txBody>
      </p:sp>
      <p:pic>
        <p:nvPicPr>
          <p:cNvPr id="34" name="Picture 6" descr="moulineLogo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697337" y="220689"/>
            <a:ext cx="2004531" cy="387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196121" y="2099826"/>
            <a:ext cx="6415617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000" b="1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700" b="1" baseline="0" dirty="0" smtClean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700" b="1" baseline="0" dirty="0" smtClean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700" baseline="0" dirty="0" smtClean="0">
                <a:solidFill>
                  <a:srgbClr val="8E8581"/>
                </a:solidFill>
              </a:rPr>
              <a:t>Bardzie wydajny dzięki większej mocy 450W zamiast 350W</a:t>
            </a: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700" baseline="0" dirty="0" smtClean="0">
                <a:solidFill>
                  <a:srgbClr val="8E8581"/>
                </a:solidFill>
              </a:rPr>
              <a:t>Większa misa  800ml zamiast 400 ml</a:t>
            </a: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700" baseline="0" dirty="0" smtClean="0">
                <a:solidFill>
                  <a:srgbClr val="8E8581"/>
                </a:solidFill>
              </a:rPr>
              <a:t>Tarcza emulgacyjna</a:t>
            </a: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700" baseline="0" dirty="0" smtClean="0">
                <a:solidFill>
                  <a:srgbClr val="8E8581"/>
                </a:solidFill>
              </a:rPr>
              <a:t>Wygodne ułożenie dłoni</a:t>
            </a: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700" baseline="0" dirty="0" smtClean="0">
                <a:solidFill>
                  <a:srgbClr val="8E8581"/>
                </a:solidFill>
              </a:rPr>
              <a:t>Specjalne akcesorium przeciw wyciekaniu płynu z urządzenia</a:t>
            </a: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700" baseline="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Char char="¡"/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r>
              <a:rPr lang="pl-PL" sz="1700" baseline="0" dirty="0">
                <a:solidFill>
                  <a:srgbClr val="8E8581"/>
                </a:solidFill>
              </a:rPr>
              <a:t> </a:t>
            </a:r>
          </a:p>
          <a:p>
            <a:pPr marL="723900" lvl="2" indent="-27940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1200150" lvl="2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None/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None/>
              <a:defRPr/>
            </a:pPr>
            <a:endParaRPr lang="pl-PL" sz="1700" b="1" baseline="0" dirty="0">
              <a:solidFill>
                <a:srgbClr val="8E8581"/>
              </a:solidFill>
            </a:endParaRPr>
          </a:p>
        </p:txBody>
      </p:sp>
      <p:pic>
        <p:nvPicPr>
          <p:cNvPr id="6" name="Picture 6" descr="mouline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0985" y="357166"/>
            <a:ext cx="2004531" cy="387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510850" y="489758"/>
            <a:ext cx="839515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</a:pP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Rozdrabniacz</a:t>
            </a:r>
          </a:p>
          <a:p>
            <a:pPr algn="l">
              <a:spcBef>
                <a:spcPct val="50000"/>
              </a:spcBef>
              <a:buClr>
                <a:srgbClr val="CE1111"/>
              </a:buClr>
            </a:pPr>
            <a:r>
              <a:rPr lang="pl-PL" sz="2000" b="1" baseline="0" dirty="0" err="1" smtClean="0">
                <a:solidFill>
                  <a:srgbClr val="969696"/>
                </a:solidFill>
                <a:cs typeface="Arial" charset="0"/>
              </a:rPr>
              <a:t>Multitrio</a:t>
            </a: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 DJE343</a:t>
            </a:r>
          </a:p>
        </p:txBody>
      </p:sp>
      <p:sp>
        <p:nvSpPr>
          <p:cNvPr id="13" name="Prostokąt 12"/>
          <p:cNvSpPr/>
          <p:nvPr/>
        </p:nvSpPr>
        <p:spPr>
          <a:xfrm>
            <a:off x="2812504" y="2040381"/>
            <a:ext cx="13388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</a:pP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Korzyści:</a:t>
            </a:r>
            <a:endParaRPr lang="pl-PL" sz="2000" b="1" baseline="0" dirty="0">
              <a:solidFill>
                <a:srgbClr val="969696"/>
              </a:solidFill>
              <a:cs typeface="Arial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467" y="2442950"/>
            <a:ext cx="2200777" cy="3194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490383" y="2072530"/>
            <a:ext cx="6415617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000" b="1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700" b="1" baseline="0" dirty="0" smtClean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700" b="1" baseline="0" dirty="0" smtClean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700" baseline="0" dirty="0" smtClean="0">
                <a:solidFill>
                  <a:srgbClr val="8E8581"/>
                </a:solidFill>
              </a:rPr>
              <a:t>Nowy rozdrabniacz </a:t>
            </a:r>
            <a:r>
              <a:rPr lang="pl-PL" sz="1700" baseline="0" dirty="0" err="1" smtClean="0">
                <a:solidFill>
                  <a:srgbClr val="8E8581"/>
                </a:solidFill>
              </a:rPr>
              <a:t>Multitrio</a:t>
            </a:r>
            <a:r>
              <a:rPr lang="pl-PL" sz="1700" baseline="0" dirty="0" smtClean="0">
                <a:solidFill>
                  <a:srgbClr val="8E8581"/>
                </a:solidFill>
              </a:rPr>
              <a:t>:</a:t>
            </a:r>
          </a:p>
          <a:p>
            <a:pPr marL="1200150" lvl="2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§"/>
              <a:defRPr/>
            </a:pPr>
            <a:r>
              <a:rPr lang="pl-PL" sz="1700" b="1" baseline="0" dirty="0" smtClean="0">
                <a:solidFill>
                  <a:srgbClr val="8E8581"/>
                </a:solidFill>
              </a:rPr>
              <a:t>DJE343  </a:t>
            </a:r>
            <a:r>
              <a:rPr lang="pl-PL" sz="1700" b="1" baseline="0" dirty="0" smtClean="0">
                <a:solidFill>
                  <a:srgbClr val="FF0000"/>
                </a:solidFill>
              </a:rPr>
              <a:t>Nowość!</a:t>
            </a:r>
            <a:r>
              <a:rPr lang="pl-PL" sz="1700" baseline="0" dirty="0" smtClean="0">
                <a:solidFill>
                  <a:srgbClr val="8E8581"/>
                </a:solidFill>
              </a:rPr>
              <a:t> </a:t>
            </a:r>
            <a:endParaRPr lang="pl-PL" sz="1700" b="1" baseline="0" dirty="0" smtClean="0">
              <a:solidFill>
                <a:srgbClr val="FF0000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r>
              <a:rPr lang="pl-PL" sz="1700" b="1" baseline="0" dirty="0" smtClean="0">
                <a:solidFill>
                  <a:srgbClr val="8E8581"/>
                </a:solidFill>
              </a:rPr>
              <a:t>   		     </a:t>
            </a:r>
            <a:r>
              <a:rPr lang="pl-PL" sz="1700" baseline="0" dirty="0" smtClean="0">
                <a:solidFill>
                  <a:srgbClr val="8E8581"/>
                </a:solidFill>
              </a:rPr>
              <a:t>Cena: 189,99 PLN</a:t>
            </a: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700" baseline="0" dirty="0" smtClean="0">
                <a:solidFill>
                  <a:srgbClr val="8E8581"/>
                </a:solidFill>
              </a:rPr>
              <a:t>Zastępstwo modelu DJ2000</a:t>
            </a: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700" baseline="0" dirty="0" smtClean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700" baseline="0" dirty="0" smtClean="0">
                <a:solidFill>
                  <a:srgbClr val="8E8581"/>
                </a:solidFill>
              </a:rPr>
              <a:t>Dostępność:  Marzec/kwiecień 2011</a:t>
            </a: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Char char="¡"/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r>
              <a:rPr lang="pl-PL" sz="1700" baseline="0" dirty="0">
                <a:solidFill>
                  <a:srgbClr val="8E8581"/>
                </a:solidFill>
              </a:rPr>
              <a:t> </a:t>
            </a:r>
          </a:p>
          <a:p>
            <a:pPr marL="723900" lvl="2" indent="-27940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1200150" lvl="2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None/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None/>
              <a:defRPr/>
            </a:pPr>
            <a:endParaRPr lang="pl-PL" sz="1700" b="1" baseline="0" dirty="0">
              <a:solidFill>
                <a:srgbClr val="8E8581"/>
              </a:solidFill>
            </a:endParaRPr>
          </a:p>
        </p:txBody>
      </p:sp>
      <p:pic>
        <p:nvPicPr>
          <p:cNvPr id="6" name="Picture 6" descr="mouline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70040" y="343518"/>
            <a:ext cx="2004531" cy="387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Prostokąt 12"/>
          <p:cNvSpPr/>
          <p:nvPr/>
        </p:nvSpPr>
        <p:spPr>
          <a:xfrm>
            <a:off x="4163633" y="1972143"/>
            <a:ext cx="21515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</a:pP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Podsumowanie:</a:t>
            </a:r>
            <a:endParaRPr lang="pl-PL" sz="2000" b="1" baseline="0" dirty="0">
              <a:solidFill>
                <a:srgbClr val="969696"/>
              </a:solidFill>
              <a:cs typeface="Arial" charset="0"/>
            </a:endParaRPr>
          </a:p>
        </p:txBody>
      </p:sp>
      <p:pic>
        <p:nvPicPr>
          <p:cNvPr id="12" name="Picture 110"/>
          <p:cNvPicPr>
            <a:picLocks noChangeAspect="1" noChangeArrowheads="1"/>
          </p:cNvPicPr>
          <p:nvPr/>
        </p:nvPicPr>
        <p:blipFill>
          <a:blip r:embed="rId4" cstate="print">
            <a:lum bright="6000"/>
          </a:blip>
          <a:srcRect l="8033" t="22005" r="58012" b="30068"/>
          <a:stretch>
            <a:fillRect/>
          </a:stretch>
        </p:blipFill>
        <p:spPr>
          <a:xfrm>
            <a:off x="550695" y="3162396"/>
            <a:ext cx="2083323" cy="2287098"/>
          </a:xfrm>
          <a:prstGeom prst="rect">
            <a:avLst/>
          </a:prstGeom>
          <a:noFill/>
        </p:spPr>
      </p:pic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1510850" y="489758"/>
            <a:ext cx="839515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</a:pP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Rozdrabniacz</a:t>
            </a:r>
          </a:p>
          <a:p>
            <a:pPr algn="l">
              <a:spcBef>
                <a:spcPct val="50000"/>
              </a:spcBef>
              <a:buClr>
                <a:srgbClr val="CE1111"/>
              </a:buClr>
            </a:pPr>
            <a:r>
              <a:rPr lang="pl-PL" sz="2000" b="1" baseline="0" dirty="0" err="1" smtClean="0">
                <a:solidFill>
                  <a:srgbClr val="969696"/>
                </a:solidFill>
                <a:cs typeface="Arial" charset="0"/>
              </a:rPr>
              <a:t>Multitrio</a:t>
            </a: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 DJE343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245217" y="5680075"/>
            <a:ext cx="18473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endParaRPr lang="en-GB" sz="2400">
              <a:latin typeface="Times New Roman" pitchFamily="18" charset="0"/>
              <a:ea typeface="ＭＳ Ｐゴシック" pitchFamily="34" charset="-128"/>
            </a:endParaRPr>
          </a:p>
        </p:txBody>
      </p:sp>
      <p:pic>
        <p:nvPicPr>
          <p:cNvPr id="3094" name="Picture 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39" y="3384645"/>
            <a:ext cx="3081004" cy="136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5060" name="AutoShape 4" descr="http://zdjeciagroupeseb.pl/miniatura.php?id=48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45061" name="Picture 5" descr="C:\Documents and Settings\mjarzab\Pulpit\tef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60609" y="308204"/>
            <a:ext cx="2438614" cy="570300"/>
          </a:xfrm>
          <a:prstGeom prst="rect">
            <a:avLst/>
          </a:prstGeom>
          <a:noFill/>
        </p:spPr>
      </p:pic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1183304" y="353280"/>
            <a:ext cx="839515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</a:pP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Nowy nóż elektryczny </a:t>
            </a:r>
            <a:r>
              <a:rPr lang="pl-PL" sz="2000" b="1" baseline="0" dirty="0" err="1" smtClean="0">
                <a:solidFill>
                  <a:srgbClr val="969696"/>
                </a:solidFill>
                <a:cs typeface="Arial" charset="0"/>
              </a:rPr>
              <a:t>Prepline</a:t>
            </a:r>
            <a:endParaRPr lang="pl-PL" sz="2000" b="1" baseline="0" dirty="0" smtClean="0">
              <a:solidFill>
                <a:srgbClr val="969696"/>
              </a:solidFill>
              <a:cs typeface="Arial" charset="0"/>
            </a:endParaRPr>
          </a:p>
          <a:p>
            <a:pPr algn="l">
              <a:spcBef>
                <a:spcPct val="50000"/>
              </a:spcBef>
              <a:buClr>
                <a:srgbClr val="CE1111"/>
              </a:buClr>
            </a:pP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852331</a:t>
            </a:r>
          </a:p>
        </p:txBody>
      </p:sp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3137816" y="1594859"/>
            <a:ext cx="6415617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000" b="1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700" baseline="0" dirty="0" smtClean="0">
                <a:solidFill>
                  <a:srgbClr val="8E8581"/>
                </a:solidFill>
              </a:rPr>
              <a:t>Komplet noży do zamrożonych produktów</a:t>
            </a: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700" baseline="0" dirty="0" smtClean="0">
                <a:solidFill>
                  <a:srgbClr val="8E8581"/>
                </a:solidFill>
              </a:rPr>
              <a:t>Przycisk zwalniający noże</a:t>
            </a: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700" baseline="0" dirty="0" err="1" smtClean="0">
                <a:solidFill>
                  <a:srgbClr val="8E8581"/>
                </a:solidFill>
              </a:rPr>
              <a:t>Samoostrzące</a:t>
            </a:r>
            <a:r>
              <a:rPr lang="pl-PL" sz="1700" baseline="0" dirty="0" smtClean="0">
                <a:solidFill>
                  <a:srgbClr val="8E8581"/>
                </a:solidFill>
              </a:rPr>
              <a:t> się noże</a:t>
            </a: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700" baseline="0" dirty="0" smtClean="0">
                <a:solidFill>
                  <a:srgbClr val="8E8581"/>
                </a:solidFill>
              </a:rPr>
              <a:t>Lampka sygnalizująca zatrzymanie urządzenia</a:t>
            </a: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700" baseline="0" dirty="0" smtClean="0">
                <a:solidFill>
                  <a:srgbClr val="8E8581"/>
                </a:solidFill>
              </a:rPr>
              <a:t>Zabezpieczenie przed dziećmi</a:t>
            </a: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700" baseline="0" dirty="0" smtClean="0">
                <a:solidFill>
                  <a:srgbClr val="8E8581"/>
                </a:solidFill>
              </a:rPr>
              <a:t>100W</a:t>
            </a: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700" baseline="0" dirty="0" smtClean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700" baseline="0" dirty="0" smtClean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700" baseline="0" dirty="0" smtClean="0">
                <a:solidFill>
                  <a:srgbClr val="8E8581"/>
                </a:solidFill>
              </a:rPr>
              <a:t>Nowy nóż pod marką </a:t>
            </a:r>
            <a:r>
              <a:rPr lang="pl-PL" sz="1700" baseline="0" dirty="0" err="1" smtClean="0">
                <a:solidFill>
                  <a:srgbClr val="8E8581"/>
                </a:solidFill>
              </a:rPr>
              <a:t>Tefal</a:t>
            </a:r>
            <a:r>
              <a:rPr lang="pl-PL" sz="1700" baseline="0" dirty="0" smtClean="0">
                <a:solidFill>
                  <a:srgbClr val="8E8581"/>
                </a:solidFill>
              </a:rPr>
              <a:t> zamiast </a:t>
            </a:r>
            <a:r>
              <a:rPr lang="pl-PL" sz="1700" baseline="0" dirty="0" err="1" smtClean="0">
                <a:solidFill>
                  <a:srgbClr val="8E8581"/>
                </a:solidFill>
              </a:rPr>
              <a:t>Moulinex</a:t>
            </a:r>
            <a:endParaRPr lang="pl-PL" sz="1700" baseline="0" dirty="0" smtClean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700" baseline="0" dirty="0" smtClean="0">
                <a:solidFill>
                  <a:srgbClr val="8E8581"/>
                </a:solidFill>
              </a:rPr>
              <a:t>Nowa niższa cena 119,99 PLN zamiast 199,99 PLN</a:t>
            </a: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700" baseline="0" dirty="0" smtClean="0">
                <a:solidFill>
                  <a:srgbClr val="8E8581"/>
                </a:solidFill>
              </a:rPr>
              <a:t>Zastępstwo modelu DJAC41</a:t>
            </a: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700" baseline="0" dirty="0" smtClean="0">
                <a:solidFill>
                  <a:srgbClr val="8E8581"/>
                </a:solidFill>
              </a:rPr>
              <a:t>Dostępność: Marzec 2011</a:t>
            </a: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700" baseline="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Char char="¡"/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r>
              <a:rPr lang="pl-PL" sz="1700" baseline="0" dirty="0">
                <a:solidFill>
                  <a:srgbClr val="8E8581"/>
                </a:solidFill>
              </a:rPr>
              <a:t> </a:t>
            </a:r>
          </a:p>
          <a:p>
            <a:pPr marL="723900" lvl="2" indent="-27940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1200150" lvl="2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None/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None/>
              <a:defRPr/>
            </a:pPr>
            <a:endParaRPr lang="pl-PL" sz="1700" b="1" baseline="0" dirty="0">
              <a:solidFill>
                <a:srgbClr val="8E8581"/>
              </a:solidFill>
            </a:endParaRPr>
          </a:p>
        </p:txBody>
      </p:sp>
      <p:sp>
        <p:nvSpPr>
          <p:cNvPr id="25" name="Prostokąt 24"/>
          <p:cNvSpPr/>
          <p:nvPr/>
        </p:nvSpPr>
        <p:spPr>
          <a:xfrm>
            <a:off x="3604073" y="1221514"/>
            <a:ext cx="21627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</a:pP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Główne funkcje:</a:t>
            </a:r>
            <a:endParaRPr lang="pl-PL" sz="2000" b="1" baseline="0" dirty="0">
              <a:solidFill>
                <a:srgbClr val="969696"/>
              </a:solidFill>
              <a:cs typeface="Arial" charset="0"/>
            </a:endParaRPr>
          </a:p>
        </p:txBody>
      </p:sp>
      <p:sp>
        <p:nvSpPr>
          <p:cNvPr id="26" name="Prostokąt 25"/>
          <p:cNvSpPr/>
          <p:nvPr/>
        </p:nvSpPr>
        <p:spPr>
          <a:xfrm>
            <a:off x="3742825" y="4239944"/>
            <a:ext cx="21515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</a:pP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Podsumowanie:</a:t>
            </a:r>
            <a:endParaRPr lang="pl-PL" sz="2000" b="1" baseline="0" dirty="0">
              <a:solidFill>
                <a:srgbClr val="969696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245217" y="5680075"/>
            <a:ext cx="18473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endParaRPr lang="en-GB" sz="240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45060" name="AutoShape 4" descr="http://zdjeciagroupeseb.pl/miniatura.php?id=48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1251543" y="544348"/>
            <a:ext cx="83951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</a:pP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Podsumowanie</a:t>
            </a:r>
          </a:p>
        </p:txBody>
      </p:sp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3178759" y="1240017"/>
            <a:ext cx="6415617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000" b="1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700" baseline="0" dirty="0" smtClean="0">
                <a:solidFill>
                  <a:srgbClr val="8E8581"/>
                </a:solidFill>
              </a:rPr>
              <a:t>Roboty kuchenne: </a:t>
            </a:r>
          </a:p>
          <a:p>
            <a:pPr marL="1200150" lvl="2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§"/>
              <a:defRPr/>
            </a:pPr>
            <a:r>
              <a:rPr lang="pl-PL" sz="1700" baseline="0" dirty="0" err="1" smtClean="0">
                <a:solidFill>
                  <a:srgbClr val="8E8581"/>
                </a:solidFill>
              </a:rPr>
              <a:t>Masterchef</a:t>
            </a:r>
            <a:r>
              <a:rPr lang="pl-PL" sz="1700" baseline="0" dirty="0" smtClean="0">
                <a:solidFill>
                  <a:srgbClr val="8E8581"/>
                </a:solidFill>
              </a:rPr>
              <a:t> 8000/5000/3000 FP656/FP517/FP312</a:t>
            </a: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700" baseline="0" dirty="0" smtClean="0">
                <a:solidFill>
                  <a:srgbClr val="8E8581"/>
                </a:solidFill>
              </a:rPr>
              <a:t>Roboty planetarne:</a:t>
            </a:r>
          </a:p>
          <a:p>
            <a:pPr marL="1200150" lvl="2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§"/>
              <a:defRPr/>
            </a:pPr>
            <a:r>
              <a:rPr lang="pl-PL" sz="1700" baseline="0" dirty="0" err="1" smtClean="0">
                <a:solidFill>
                  <a:srgbClr val="8E8581"/>
                </a:solidFill>
              </a:rPr>
              <a:t>Zephir</a:t>
            </a:r>
            <a:r>
              <a:rPr lang="pl-PL" sz="1700" baseline="0" dirty="0" smtClean="0">
                <a:solidFill>
                  <a:srgbClr val="8E8581"/>
                </a:solidFill>
              </a:rPr>
              <a:t> QA401, QA400</a:t>
            </a: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700" baseline="0" dirty="0" err="1" smtClean="0">
                <a:solidFill>
                  <a:srgbClr val="8E8581"/>
                </a:solidFill>
              </a:rPr>
              <a:t>Blendery</a:t>
            </a:r>
            <a:r>
              <a:rPr lang="pl-PL" sz="1700" baseline="0" dirty="0" smtClean="0">
                <a:solidFill>
                  <a:srgbClr val="8E8581"/>
                </a:solidFill>
              </a:rPr>
              <a:t> stojące:</a:t>
            </a:r>
          </a:p>
          <a:p>
            <a:pPr marL="1200150" lvl="2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§"/>
              <a:defRPr/>
            </a:pPr>
            <a:r>
              <a:rPr lang="pl-PL" sz="1700" baseline="0" dirty="0" smtClean="0">
                <a:solidFill>
                  <a:srgbClr val="8E8581"/>
                </a:solidFill>
              </a:rPr>
              <a:t>LM300</a:t>
            </a:r>
          </a:p>
          <a:p>
            <a:pPr marL="1200150" lvl="2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§"/>
              <a:defRPr/>
            </a:pPr>
            <a:r>
              <a:rPr lang="pl-PL" sz="1700" baseline="0" dirty="0" smtClean="0">
                <a:solidFill>
                  <a:srgbClr val="8E8581"/>
                </a:solidFill>
              </a:rPr>
              <a:t>DAE288 wprowadzony do katalogu</a:t>
            </a: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700" baseline="0" dirty="0" smtClean="0">
                <a:solidFill>
                  <a:srgbClr val="8E8581"/>
                </a:solidFill>
              </a:rPr>
              <a:t>Młynek do kawy:</a:t>
            </a:r>
          </a:p>
          <a:p>
            <a:pPr marL="1200150" lvl="2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§"/>
              <a:defRPr/>
            </a:pPr>
            <a:r>
              <a:rPr lang="pl-PL" sz="1700" baseline="0" dirty="0" smtClean="0">
                <a:solidFill>
                  <a:srgbClr val="8E8581"/>
                </a:solidFill>
              </a:rPr>
              <a:t>Red Ruby AR10</a:t>
            </a: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700" baseline="0" dirty="0" smtClean="0">
                <a:solidFill>
                  <a:srgbClr val="8E8581"/>
                </a:solidFill>
              </a:rPr>
              <a:t>Miksery: </a:t>
            </a:r>
          </a:p>
          <a:p>
            <a:pPr marL="1200150" lvl="2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§"/>
              <a:defRPr/>
            </a:pPr>
            <a:r>
              <a:rPr lang="pl-PL" sz="1700" baseline="0" dirty="0" smtClean="0">
                <a:solidFill>
                  <a:srgbClr val="8E8581"/>
                </a:solidFill>
              </a:rPr>
              <a:t>HM410, HM411, HM412</a:t>
            </a: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700" baseline="0" dirty="0" smtClean="0">
                <a:solidFill>
                  <a:srgbClr val="8E8581"/>
                </a:solidFill>
              </a:rPr>
              <a:t>Rozdrabniacz: </a:t>
            </a:r>
          </a:p>
          <a:p>
            <a:pPr marL="1200150" lvl="2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§"/>
              <a:defRPr/>
            </a:pPr>
            <a:r>
              <a:rPr lang="pl-PL" sz="1700" baseline="0" dirty="0" smtClean="0">
                <a:solidFill>
                  <a:srgbClr val="8E8581"/>
                </a:solidFill>
              </a:rPr>
              <a:t>DJE343</a:t>
            </a: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700" baseline="0" dirty="0" smtClean="0">
                <a:solidFill>
                  <a:srgbClr val="8E8581"/>
                </a:solidFill>
              </a:rPr>
              <a:t>Nóż elektryczny: </a:t>
            </a:r>
          </a:p>
          <a:p>
            <a:pPr marL="1200150" lvl="2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§"/>
              <a:defRPr/>
            </a:pPr>
            <a:r>
              <a:rPr lang="pl-PL" sz="1700" baseline="0" dirty="0" smtClean="0">
                <a:solidFill>
                  <a:srgbClr val="8E8581"/>
                </a:solidFill>
              </a:rPr>
              <a:t>852331</a:t>
            </a:r>
          </a:p>
          <a:p>
            <a:pPr marL="1200150" lvl="2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700" baseline="0" dirty="0" smtClean="0">
              <a:solidFill>
                <a:srgbClr val="8E8581"/>
              </a:solidFill>
            </a:endParaRPr>
          </a:p>
          <a:p>
            <a:pPr marL="1200150" lvl="2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700" baseline="0" dirty="0" smtClean="0">
              <a:solidFill>
                <a:srgbClr val="8E8581"/>
              </a:solidFill>
            </a:endParaRPr>
          </a:p>
          <a:p>
            <a:pPr marL="1200150" lvl="2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§"/>
              <a:defRPr/>
            </a:pPr>
            <a:endParaRPr lang="pl-PL" sz="1700" baseline="0" dirty="0" smtClean="0">
              <a:solidFill>
                <a:srgbClr val="8E8581"/>
              </a:solidFill>
            </a:endParaRPr>
          </a:p>
          <a:p>
            <a:pPr marL="1200150" lvl="2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§"/>
              <a:defRPr/>
            </a:pPr>
            <a:endParaRPr lang="pl-PL" sz="1700" baseline="0" dirty="0" smtClean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700" baseline="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Char char="¡"/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r>
              <a:rPr lang="pl-PL" sz="1700" baseline="0" dirty="0">
                <a:solidFill>
                  <a:srgbClr val="8E8581"/>
                </a:solidFill>
              </a:rPr>
              <a:t> </a:t>
            </a:r>
          </a:p>
          <a:p>
            <a:pPr marL="723900" lvl="2" indent="-27940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1200150" lvl="2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None/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None/>
              <a:defRPr/>
            </a:pPr>
            <a:endParaRPr lang="pl-PL" sz="1700" b="1" baseline="0" dirty="0">
              <a:solidFill>
                <a:srgbClr val="8E8581"/>
              </a:solidFill>
            </a:endParaRPr>
          </a:p>
        </p:txBody>
      </p:sp>
      <p:sp>
        <p:nvSpPr>
          <p:cNvPr id="25" name="Prostokąt 24"/>
          <p:cNvSpPr/>
          <p:nvPr/>
        </p:nvSpPr>
        <p:spPr>
          <a:xfrm>
            <a:off x="1270306" y="921264"/>
            <a:ext cx="19514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</a:pP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Nowości 2011:</a:t>
            </a:r>
            <a:endParaRPr lang="pl-PL" sz="2000" b="1" baseline="0" dirty="0">
              <a:solidFill>
                <a:srgbClr val="969696"/>
              </a:solidFill>
              <a:cs typeface="Arial" charset="0"/>
            </a:endParaRPr>
          </a:p>
        </p:txBody>
      </p:sp>
      <p:pic>
        <p:nvPicPr>
          <p:cNvPr id="10" name="Image 12" descr="Gaspach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253259">
            <a:off x="887937" y="1708145"/>
            <a:ext cx="1727456" cy="2572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 11" descr="Gratin_courgettes.jpg"/>
          <p:cNvPicPr>
            <a:picLocks noChangeAspect="1"/>
          </p:cNvPicPr>
          <p:nvPr/>
        </p:nvPicPr>
        <p:blipFill>
          <a:blip r:embed="rId4" cstate="print"/>
          <a:srcRect l="1774" t="7916" r="4186" b="3060"/>
          <a:stretch>
            <a:fillRect/>
          </a:stretch>
        </p:blipFill>
        <p:spPr>
          <a:xfrm rot="231744">
            <a:off x="616953" y="4037707"/>
            <a:ext cx="1803968" cy="2544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5" descr="C:\Documents and Settings\mjarzab\Pulpit\tefa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5098" y="6271146"/>
            <a:ext cx="1254699" cy="293427"/>
          </a:xfrm>
          <a:prstGeom prst="rect">
            <a:avLst/>
          </a:prstGeom>
          <a:noFill/>
        </p:spPr>
      </p:pic>
      <p:pic>
        <p:nvPicPr>
          <p:cNvPr id="13" name="Picture 6" descr="mouline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70040" y="520939"/>
            <a:ext cx="2004531" cy="387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245217" y="5680075"/>
            <a:ext cx="18473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endParaRPr lang="en-GB" sz="240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45060" name="AutoShape 4" descr="http://zdjeciagroupeseb.pl/miniatura.php?id=48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1251543" y="544348"/>
            <a:ext cx="83951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</a:pP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Podsumowanie</a:t>
            </a:r>
          </a:p>
        </p:txBody>
      </p:sp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3151464" y="1813223"/>
            <a:ext cx="6415617" cy="2799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000" b="1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700" baseline="0" dirty="0" smtClean="0">
                <a:solidFill>
                  <a:srgbClr val="8E8581"/>
                </a:solidFill>
              </a:rPr>
              <a:t>Roboty kuchenne: </a:t>
            </a:r>
          </a:p>
          <a:p>
            <a:pPr marL="1200150" lvl="2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§"/>
              <a:defRPr/>
            </a:pPr>
            <a:r>
              <a:rPr lang="pl-PL" sz="1700" baseline="0" dirty="0" smtClean="0">
                <a:solidFill>
                  <a:srgbClr val="8E8581"/>
                </a:solidFill>
              </a:rPr>
              <a:t>FPP650, FP513</a:t>
            </a: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700" baseline="0" dirty="0" err="1" smtClean="0">
                <a:solidFill>
                  <a:srgbClr val="8E8581"/>
                </a:solidFill>
              </a:rPr>
              <a:t>Blendery</a:t>
            </a:r>
            <a:r>
              <a:rPr lang="pl-PL" sz="1700" baseline="0" dirty="0" smtClean="0">
                <a:solidFill>
                  <a:srgbClr val="8E8581"/>
                </a:solidFill>
              </a:rPr>
              <a:t> stojące:</a:t>
            </a:r>
          </a:p>
          <a:p>
            <a:pPr marL="1200150" lvl="2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§"/>
              <a:defRPr/>
            </a:pPr>
            <a:r>
              <a:rPr lang="pl-PL" sz="1700" baseline="0" dirty="0" smtClean="0">
                <a:solidFill>
                  <a:srgbClr val="8E8581"/>
                </a:solidFill>
              </a:rPr>
              <a:t>LM600, DAB447</a:t>
            </a: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700" baseline="0" dirty="0" smtClean="0">
                <a:solidFill>
                  <a:srgbClr val="8E8581"/>
                </a:solidFill>
              </a:rPr>
              <a:t>Rozdrabniacz:DJ200037</a:t>
            </a: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700" baseline="0" dirty="0" smtClean="0">
                <a:solidFill>
                  <a:srgbClr val="8E8581"/>
                </a:solidFill>
              </a:rPr>
              <a:t>Nóż elektryczny:DJAC41</a:t>
            </a: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700" baseline="0" dirty="0" smtClean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700" baseline="0" dirty="0" smtClean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700" baseline="0" dirty="0" smtClean="0">
                <a:solidFill>
                  <a:srgbClr val="8E8581"/>
                </a:solidFill>
              </a:rPr>
              <a:t>Miksery:</a:t>
            </a:r>
          </a:p>
          <a:p>
            <a:pPr marL="1200150" lvl="2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§"/>
              <a:defRPr/>
            </a:pPr>
            <a:r>
              <a:rPr lang="pl-PL" sz="1700" baseline="0" dirty="0" smtClean="0">
                <a:solidFill>
                  <a:srgbClr val="8E8581"/>
                </a:solidFill>
              </a:rPr>
              <a:t>814130, 814230, 814330</a:t>
            </a: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700" baseline="0" dirty="0" err="1" smtClean="0">
                <a:solidFill>
                  <a:srgbClr val="8E8581"/>
                </a:solidFill>
              </a:rPr>
              <a:t>Blendery</a:t>
            </a:r>
            <a:r>
              <a:rPr lang="pl-PL" sz="1700" baseline="0" dirty="0" smtClean="0">
                <a:solidFill>
                  <a:srgbClr val="8E8581"/>
                </a:solidFill>
              </a:rPr>
              <a:t> ręczne: HB406</a:t>
            </a: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700" baseline="0" dirty="0" smtClean="0">
                <a:solidFill>
                  <a:srgbClr val="8E8581"/>
                </a:solidFill>
              </a:rPr>
              <a:t>Otwieracz </a:t>
            </a:r>
            <a:r>
              <a:rPr lang="pl-PL" sz="1700" baseline="0" smtClean="0">
                <a:solidFill>
                  <a:srgbClr val="8E8581"/>
                </a:solidFill>
              </a:rPr>
              <a:t>do puszek: </a:t>
            </a:r>
            <a:r>
              <a:rPr lang="pl-PL" sz="1700" baseline="0" dirty="0" smtClean="0">
                <a:solidFill>
                  <a:srgbClr val="8E8581"/>
                </a:solidFill>
              </a:rPr>
              <a:t>853531</a:t>
            </a:r>
          </a:p>
          <a:p>
            <a:pPr marL="1200150" lvl="2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§"/>
              <a:defRPr/>
            </a:pPr>
            <a:endParaRPr lang="pl-PL" sz="1700" baseline="0" dirty="0" smtClean="0">
              <a:solidFill>
                <a:srgbClr val="8E8581"/>
              </a:solidFill>
            </a:endParaRPr>
          </a:p>
          <a:p>
            <a:pPr marL="1200150" lvl="2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§"/>
              <a:defRPr/>
            </a:pPr>
            <a:endParaRPr lang="pl-PL" sz="1700" baseline="0" dirty="0" smtClean="0">
              <a:solidFill>
                <a:srgbClr val="8E8581"/>
              </a:solidFill>
            </a:endParaRPr>
          </a:p>
          <a:p>
            <a:pPr marL="1200150" lvl="2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§"/>
              <a:defRPr/>
            </a:pPr>
            <a:endParaRPr lang="pl-PL" sz="1700" baseline="0" dirty="0" smtClean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700" baseline="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Char char="¡"/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r>
              <a:rPr lang="pl-PL" sz="1700" baseline="0" dirty="0">
                <a:solidFill>
                  <a:srgbClr val="8E8581"/>
                </a:solidFill>
              </a:rPr>
              <a:t> </a:t>
            </a:r>
          </a:p>
          <a:p>
            <a:pPr marL="723900" lvl="2" indent="-27940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1200150" lvl="2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None/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None/>
              <a:defRPr/>
            </a:pPr>
            <a:endParaRPr lang="pl-PL" sz="1700" b="1" baseline="0" dirty="0">
              <a:solidFill>
                <a:srgbClr val="8E8581"/>
              </a:solidFill>
            </a:endParaRPr>
          </a:p>
        </p:txBody>
      </p:sp>
      <p:sp>
        <p:nvSpPr>
          <p:cNvPr id="26" name="Prostokąt 25"/>
          <p:cNvSpPr/>
          <p:nvPr/>
        </p:nvSpPr>
        <p:spPr>
          <a:xfrm>
            <a:off x="1299875" y="950833"/>
            <a:ext cx="51814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</a:pP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Produkty które wypadają z oferty w 2011:</a:t>
            </a:r>
            <a:endParaRPr lang="pl-PL" sz="2000" b="1" baseline="0" dirty="0">
              <a:solidFill>
                <a:srgbClr val="969696"/>
              </a:solidFill>
              <a:cs typeface="Arial" charset="0"/>
            </a:endParaRPr>
          </a:p>
        </p:txBody>
      </p:sp>
      <p:pic>
        <p:nvPicPr>
          <p:cNvPr id="10" name="Image 12" descr="Gaspach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253259">
            <a:off x="887937" y="1708145"/>
            <a:ext cx="1727456" cy="2572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 11" descr="Gratin_courgettes.jpg"/>
          <p:cNvPicPr>
            <a:picLocks noChangeAspect="1"/>
          </p:cNvPicPr>
          <p:nvPr/>
        </p:nvPicPr>
        <p:blipFill>
          <a:blip r:embed="rId4" cstate="print"/>
          <a:srcRect l="1774" t="7916" r="4186" b="3060"/>
          <a:stretch>
            <a:fillRect/>
          </a:stretch>
        </p:blipFill>
        <p:spPr>
          <a:xfrm rot="231744">
            <a:off x="616953" y="4037707"/>
            <a:ext cx="1803968" cy="2544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5" descr="C:\Documents and Settings\mjarzab\Pulpit\tefa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7116" y="4524234"/>
            <a:ext cx="1254699" cy="293427"/>
          </a:xfrm>
          <a:prstGeom prst="rect">
            <a:avLst/>
          </a:prstGeom>
          <a:noFill/>
        </p:spPr>
      </p:pic>
      <p:pic>
        <p:nvPicPr>
          <p:cNvPr id="13" name="Picture 6" descr="mouline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62314" y="1544522"/>
            <a:ext cx="2004531" cy="387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b10068539ap-001, Jeffrey Hamilton /Lifesize"/>
          <p:cNvPicPr>
            <a:picLocks noChangeAspect="1" noChangeArrowheads="1"/>
          </p:cNvPicPr>
          <p:nvPr/>
        </p:nvPicPr>
        <p:blipFill>
          <a:blip r:embed="rId2" cstate="print"/>
          <a:srcRect l="53712"/>
          <a:stretch>
            <a:fillRect/>
          </a:stretch>
        </p:blipFill>
        <p:spPr bwMode="auto">
          <a:xfrm>
            <a:off x="5314196" y="1"/>
            <a:ext cx="4669230" cy="6858000"/>
          </a:xfrm>
          <a:prstGeom prst="rect">
            <a:avLst/>
          </a:prstGeom>
          <a:noFill/>
        </p:spPr>
      </p:pic>
      <p:pic>
        <p:nvPicPr>
          <p:cNvPr id="6" name="Image 5" descr="fEx.jpg"/>
          <p:cNvPicPr>
            <a:picLocks noChangeAspect="1"/>
          </p:cNvPicPr>
          <p:nvPr/>
        </p:nvPicPr>
        <p:blipFill>
          <a:blip r:embed="rId3" cstate="print"/>
          <a:srcRect b="42187"/>
          <a:stretch>
            <a:fillRect/>
          </a:stretch>
        </p:blipFill>
        <p:spPr>
          <a:xfrm>
            <a:off x="263929" y="1879316"/>
            <a:ext cx="5283200" cy="1057276"/>
          </a:xfrm>
          <a:prstGeom prst="rect">
            <a:avLst/>
          </a:prstGeom>
        </p:spPr>
      </p:pic>
      <p:pic>
        <p:nvPicPr>
          <p:cNvPr id="4" name="Image 4" descr="01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2263907" y="3166280"/>
            <a:ext cx="2053708" cy="709684"/>
          </a:xfrm>
          <a:prstGeom prst="rect">
            <a:avLst/>
          </a:prstGeom>
          <a:ln w="127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22"/>
          <p:cNvGrpSpPr/>
          <p:nvPr/>
        </p:nvGrpSpPr>
        <p:grpSpPr>
          <a:xfrm>
            <a:off x="326484" y="0"/>
            <a:ext cx="9579516" cy="5786478"/>
            <a:chOff x="142844" y="-24"/>
            <a:chExt cx="8842630" cy="5786478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3286116" y="-24"/>
              <a:ext cx="2291400" cy="1051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8789" t="13928" r="6250" b="14687"/>
            <a:stretch>
              <a:fillRect/>
            </a:stretch>
          </p:blipFill>
          <p:spPr bwMode="auto">
            <a:xfrm>
              <a:off x="142844" y="1142984"/>
              <a:ext cx="8842630" cy="46434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28212" y="626234"/>
            <a:ext cx="83951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</a:pPr>
            <a:r>
              <a:rPr lang="pl-PL" sz="2000" b="1" baseline="0" dirty="0" smtClean="0">
                <a:solidFill>
                  <a:srgbClr val="D21E1B"/>
                </a:solidFill>
                <a:cs typeface="Arial" charset="0"/>
              </a:rPr>
              <a:t>Kolekcja Red Ruby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9"/>
          <p:cNvSpPr txBox="1">
            <a:spLocks noChangeArrowheads="1"/>
          </p:cNvSpPr>
          <p:nvPr/>
        </p:nvSpPr>
        <p:spPr bwMode="auto">
          <a:xfrm>
            <a:off x="928659" y="1314378"/>
            <a:ext cx="82034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55600" indent="-355600" algn="ctr" rtl="0" fontAlgn="base">
              <a:spcBef>
                <a:spcPct val="50000"/>
              </a:spcBef>
              <a:spcAft>
                <a:spcPct val="0"/>
              </a:spcAft>
            </a:pPr>
            <a:r>
              <a:rPr lang="pl-PL" sz="3000" b="1" kern="1200" dirty="0" smtClean="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rPr>
              <a:t>Produkty w ofercie 2010</a:t>
            </a:r>
            <a:r>
              <a:rPr lang="en-US" sz="3000" b="1" kern="1200" dirty="0" smtClean="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rPr>
              <a:t>…</a:t>
            </a:r>
            <a:endParaRPr lang="en-US" sz="3000" kern="1200" dirty="0">
              <a:solidFill>
                <a:schemeClr val="bg1">
                  <a:lumMod val="65000"/>
                </a:schemeClr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5" name="Text Box 79"/>
          <p:cNvSpPr txBox="1">
            <a:spLocks noChangeArrowheads="1"/>
          </p:cNvSpPr>
          <p:nvPr/>
        </p:nvSpPr>
        <p:spPr bwMode="auto">
          <a:xfrm>
            <a:off x="2244309" y="5358678"/>
            <a:ext cx="74295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55600" indent="-355600" algn="r" fontAlgn="base">
              <a:spcBef>
                <a:spcPct val="50000"/>
              </a:spcBef>
              <a:spcAft>
                <a:spcPct val="0"/>
              </a:spcAft>
            </a:pPr>
            <a:r>
              <a:rPr lang="en-US" sz="300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</a:rPr>
              <a:t>…</a:t>
            </a:r>
            <a:r>
              <a:rPr lang="pl-PL" sz="300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</a:rPr>
              <a:t>wkrótce uzupełnione o nowe produkty</a:t>
            </a:r>
            <a:endParaRPr lang="en-US" sz="3000" kern="1200" dirty="0">
              <a:solidFill>
                <a:schemeClr val="bg1">
                  <a:lumMod val="50000"/>
                </a:schemeClr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040139" y="0"/>
            <a:ext cx="2691000" cy="9234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e 26"/>
          <p:cNvGrpSpPr/>
          <p:nvPr/>
        </p:nvGrpSpPr>
        <p:grpSpPr>
          <a:xfrm>
            <a:off x="414055" y="2044382"/>
            <a:ext cx="1702606" cy="2714644"/>
            <a:chOff x="0" y="2000240"/>
            <a:chExt cx="1571636" cy="2714644"/>
          </a:xfrm>
        </p:grpSpPr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 t="-6131" b="1906"/>
            <a:stretch>
              <a:fillRect/>
            </a:stretch>
          </p:blipFill>
          <p:spPr bwMode="auto">
            <a:xfrm>
              <a:off x="52520" y="2285992"/>
              <a:ext cx="1436676" cy="2428892"/>
            </a:xfrm>
            <a:prstGeom prst="roundRect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/>
            </a:ln>
            <a:effectLst/>
          </p:spPr>
        </p:pic>
        <p:sp>
          <p:nvSpPr>
            <p:cNvPr id="17" name="Rectangle à coins arrondis 16"/>
            <p:cNvSpPr/>
            <p:nvPr/>
          </p:nvSpPr>
          <p:spPr>
            <a:xfrm>
              <a:off x="0" y="2000240"/>
              <a:ext cx="1571636" cy="428628"/>
            </a:xfrm>
            <a:prstGeom prst="roundRect">
              <a:avLst>
                <a:gd name="adj" fmla="val 44253"/>
              </a:avLst>
            </a:prstGeom>
            <a:gradFill flip="none" rotWithShape="1">
              <a:gsLst>
                <a:gs pos="0">
                  <a:srgbClr val="FA3D1E">
                    <a:shade val="30000"/>
                    <a:satMod val="115000"/>
                  </a:srgbClr>
                </a:gs>
                <a:gs pos="50000">
                  <a:srgbClr val="FA3D1E">
                    <a:shade val="67500"/>
                    <a:satMod val="115000"/>
                  </a:srgbClr>
                </a:gs>
                <a:gs pos="100000">
                  <a:srgbClr val="FA3D1E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l-PL" sz="1400" b="1" kern="1200" dirty="0" smtClean="0">
                <a:solidFill>
                  <a:prstClr val="white"/>
                </a:solidFill>
                <a:latin typeface="Verdana" pitchFamily="34" charset="0"/>
                <a:ea typeface="+mn-ea"/>
                <a:cs typeface="+mn-cs"/>
              </a:endParaRPr>
            </a:p>
            <a:p>
              <a:pPr algn="ctr" rtl="0"/>
              <a:r>
                <a:rPr lang="en-US" sz="1400" b="1" kern="1200" dirty="0" err="1" smtClean="0">
                  <a:solidFill>
                    <a:prstClr val="white"/>
                  </a:solidFill>
                  <a:latin typeface="Verdana" pitchFamily="34" charset="0"/>
                  <a:ea typeface="+mn-ea"/>
                  <a:cs typeface="+mn-cs"/>
                </a:rPr>
                <a:t>Hapto</a:t>
              </a:r>
              <a:r>
                <a:rPr lang="en-US" sz="1400" b="1" kern="1200" dirty="0" smtClean="0">
                  <a:solidFill>
                    <a:prstClr val="white"/>
                  </a:solidFill>
                  <a:latin typeface="Verdana" pitchFamily="34" charset="0"/>
                  <a:ea typeface="+mn-ea"/>
                  <a:cs typeface="+mn-cs"/>
                </a:rPr>
                <a:t> </a:t>
              </a:r>
              <a:br>
                <a:rPr lang="en-US" sz="1400" b="1" kern="1200" dirty="0" smtClean="0">
                  <a:solidFill>
                    <a:prstClr val="white"/>
                  </a:solidFill>
                  <a:latin typeface="Verdana" pitchFamily="34" charset="0"/>
                  <a:ea typeface="+mn-ea"/>
                  <a:cs typeface="+mn-cs"/>
                </a:rPr>
              </a:br>
              <a:endParaRPr lang="en-GB" sz="1400" b="1" kern="1200" dirty="0">
                <a:solidFill>
                  <a:prstClr val="white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" name="Groupe 24"/>
          <p:cNvGrpSpPr/>
          <p:nvPr/>
        </p:nvGrpSpPr>
        <p:grpSpPr>
          <a:xfrm>
            <a:off x="2720321" y="2058030"/>
            <a:ext cx="1873827" cy="2700342"/>
            <a:chOff x="3413818" y="2000240"/>
            <a:chExt cx="1729686" cy="2700342"/>
          </a:xfrm>
        </p:grpSpPr>
        <p:pic>
          <p:nvPicPr>
            <p:cNvPr id="6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 l="-4248" t="-3264" r="6557" b="2951"/>
            <a:stretch>
              <a:fillRect/>
            </a:stretch>
          </p:blipFill>
          <p:spPr bwMode="auto">
            <a:xfrm>
              <a:off x="3490759" y="2273994"/>
              <a:ext cx="1643074" cy="2426588"/>
            </a:xfrm>
            <a:prstGeom prst="roundRect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/>
            </a:ln>
            <a:effectLst/>
          </p:spPr>
        </p:pic>
        <p:sp>
          <p:nvSpPr>
            <p:cNvPr id="19" name="Rectangle à coins arrondis 18"/>
            <p:cNvSpPr/>
            <p:nvPr/>
          </p:nvSpPr>
          <p:spPr>
            <a:xfrm>
              <a:off x="3413818" y="2000240"/>
              <a:ext cx="1729686" cy="428628"/>
            </a:xfrm>
            <a:prstGeom prst="roundRect">
              <a:avLst>
                <a:gd name="adj" fmla="val 44253"/>
              </a:avLst>
            </a:prstGeom>
            <a:gradFill flip="none" rotWithShape="1">
              <a:gsLst>
                <a:gs pos="0">
                  <a:srgbClr val="FA3D1E">
                    <a:shade val="30000"/>
                    <a:satMod val="115000"/>
                  </a:srgbClr>
                </a:gs>
                <a:gs pos="50000">
                  <a:srgbClr val="FA3D1E">
                    <a:shade val="67500"/>
                    <a:satMod val="115000"/>
                  </a:srgbClr>
                </a:gs>
                <a:gs pos="100000">
                  <a:srgbClr val="FA3D1E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en-US" sz="1400" b="1" kern="1200" dirty="0">
                  <a:solidFill>
                    <a:prstClr val="white"/>
                  </a:solidFill>
                  <a:latin typeface="Verdana" pitchFamily="34" charset="0"/>
                  <a:ea typeface="+mn-ea"/>
                  <a:cs typeface="+mn-cs"/>
                </a:rPr>
                <a:t>Masterchef</a:t>
              </a:r>
              <a:br>
                <a:rPr lang="en-US" sz="1400" b="1" kern="1200" dirty="0">
                  <a:solidFill>
                    <a:prstClr val="white"/>
                  </a:solidFill>
                  <a:latin typeface="Verdana" pitchFamily="34" charset="0"/>
                  <a:ea typeface="+mn-ea"/>
                  <a:cs typeface="+mn-cs"/>
                </a:rPr>
              </a:br>
              <a:r>
                <a:rPr lang="en-US" sz="1400" b="1" kern="1200" dirty="0">
                  <a:solidFill>
                    <a:prstClr val="white"/>
                  </a:solidFill>
                  <a:latin typeface="Verdana" pitchFamily="34" charset="0"/>
                  <a:ea typeface="+mn-ea"/>
                  <a:cs typeface="+mn-cs"/>
                </a:rPr>
                <a:t>8000</a:t>
              </a:r>
              <a:endParaRPr lang="en-GB" sz="1400" b="1" kern="1200" dirty="0">
                <a:solidFill>
                  <a:prstClr val="white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" name="Groupe 23"/>
          <p:cNvGrpSpPr/>
          <p:nvPr/>
        </p:nvGrpSpPr>
        <p:grpSpPr>
          <a:xfrm>
            <a:off x="5182867" y="2071678"/>
            <a:ext cx="1873827" cy="2714644"/>
            <a:chOff x="5271206" y="2000240"/>
            <a:chExt cx="1729686" cy="2714644"/>
          </a:xfrm>
        </p:grpSpPr>
        <p:pic>
          <p:nvPicPr>
            <p:cNvPr id="7" name="Picture 8"/>
            <p:cNvPicPr>
              <a:picLocks noChangeAspect="1" noChangeArrowheads="1"/>
            </p:cNvPicPr>
            <p:nvPr/>
          </p:nvPicPr>
          <p:blipFill>
            <a:blip r:embed="rId6" cstate="print"/>
            <a:srcRect l="10044" t="-1097" r="6147" b="1587"/>
            <a:stretch>
              <a:fillRect/>
            </a:stretch>
          </p:blipFill>
          <p:spPr bwMode="auto">
            <a:xfrm>
              <a:off x="5357818" y="2285992"/>
              <a:ext cx="1571636" cy="2428892"/>
            </a:xfrm>
            <a:prstGeom prst="roundRect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/>
            </a:ln>
            <a:effectLst/>
          </p:spPr>
        </p:pic>
        <p:sp>
          <p:nvSpPr>
            <p:cNvPr id="21" name="Rectangle à coins arrondis 20"/>
            <p:cNvSpPr/>
            <p:nvPr/>
          </p:nvSpPr>
          <p:spPr>
            <a:xfrm>
              <a:off x="5271206" y="2000240"/>
              <a:ext cx="1729686" cy="428628"/>
            </a:xfrm>
            <a:prstGeom prst="roundRect">
              <a:avLst>
                <a:gd name="adj" fmla="val 44253"/>
              </a:avLst>
            </a:prstGeom>
            <a:gradFill flip="none" rotWithShape="1">
              <a:gsLst>
                <a:gs pos="0">
                  <a:srgbClr val="FA3D1E">
                    <a:shade val="30000"/>
                    <a:satMod val="115000"/>
                  </a:srgbClr>
                </a:gs>
                <a:gs pos="50000">
                  <a:srgbClr val="FA3D1E">
                    <a:shade val="67500"/>
                    <a:satMod val="115000"/>
                  </a:srgbClr>
                </a:gs>
                <a:gs pos="100000">
                  <a:srgbClr val="FA3D1E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en-US" sz="1400" b="1" kern="1200" dirty="0">
                  <a:solidFill>
                    <a:prstClr val="white"/>
                  </a:solidFill>
                  <a:latin typeface="Verdana" pitchFamily="34" charset="0"/>
                  <a:ea typeface="+mn-ea"/>
                  <a:cs typeface="+mn-cs"/>
                </a:rPr>
                <a:t>Masterchef</a:t>
              </a:r>
              <a:br>
                <a:rPr lang="en-US" sz="1400" b="1" kern="1200" dirty="0">
                  <a:solidFill>
                    <a:prstClr val="white"/>
                  </a:solidFill>
                  <a:latin typeface="Verdana" pitchFamily="34" charset="0"/>
                  <a:ea typeface="+mn-ea"/>
                  <a:cs typeface="+mn-cs"/>
                </a:rPr>
              </a:br>
              <a:r>
                <a:rPr lang="en-US" sz="1400" b="1" kern="1200" dirty="0">
                  <a:solidFill>
                    <a:prstClr val="white"/>
                  </a:solidFill>
                  <a:latin typeface="Verdana" pitchFamily="34" charset="0"/>
                  <a:ea typeface="+mn-ea"/>
                  <a:cs typeface="+mn-cs"/>
                </a:rPr>
                <a:t>5000</a:t>
              </a:r>
              <a:endParaRPr lang="en-GB" sz="1400" b="1" kern="1200" dirty="0">
                <a:solidFill>
                  <a:prstClr val="white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e 22"/>
          <p:cNvGrpSpPr/>
          <p:nvPr/>
        </p:nvGrpSpPr>
        <p:grpSpPr>
          <a:xfrm>
            <a:off x="7512706" y="2030735"/>
            <a:ext cx="1911000" cy="2714644"/>
            <a:chOff x="7165718" y="2000240"/>
            <a:chExt cx="1764000" cy="2714644"/>
          </a:xfrm>
        </p:grpSpPr>
        <p:pic>
          <p:nvPicPr>
            <p:cNvPr id="10" name="Picture 13"/>
            <p:cNvPicPr>
              <a:picLocks noChangeAspect="1" noChangeArrowheads="1"/>
            </p:cNvPicPr>
            <p:nvPr/>
          </p:nvPicPr>
          <p:blipFill>
            <a:blip r:embed="rId7" cstate="print"/>
            <a:srcRect l="-13540" t="-13238" r="-17347" b="-12358"/>
            <a:stretch>
              <a:fillRect/>
            </a:stretch>
          </p:blipFill>
          <p:spPr bwMode="auto">
            <a:xfrm>
              <a:off x="7180267" y="2214554"/>
              <a:ext cx="1749451" cy="2500330"/>
            </a:xfrm>
            <a:prstGeom prst="roundRect">
              <a:avLst/>
            </a:prstGeom>
            <a:noFill/>
            <a:ln w="9525">
              <a:solidFill>
                <a:srgbClr val="C00000"/>
              </a:solidFill>
              <a:miter lim="800000"/>
              <a:headEnd/>
              <a:tailEnd/>
            </a:ln>
            <a:effectLst/>
          </p:spPr>
        </p:pic>
        <p:sp>
          <p:nvSpPr>
            <p:cNvPr id="22" name="Rectangle à coins arrondis 21"/>
            <p:cNvSpPr/>
            <p:nvPr/>
          </p:nvSpPr>
          <p:spPr>
            <a:xfrm>
              <a:off x="7165718" y="2000240"/>
              <a:ext cx="1764000" cy="428628"/>
            </a:xfrm>
            <a:prstGeom prst="roundRect">
              <a:avLst>
                <a:gd name="adj" fmla="val 44253"/>
              </a:avLst>
            </a:prstGeom>
            <a:gradFill flip="none" rotWithShape="1">
              <a:gsLst>
                <a:gs pos="0">
                  <a:srgbClr val="FA3D1E">
                    <a:shade val="30000"/>
                    <a:satMod val="115000"/>
                  </a:srgbClr>
                </a:gs>
                <a:gs pos="50000">
                  <a:srgbClr val="FA3D1E">
                    <a:shade val="67500"/>
                    <a:satMod val="115000"/>
                  </a:srgbClr>
                </a:gs>
                <a:gs pos="100000">
                  <a:srgbClr val="FA3D1E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en-US" sz="1400" b="1" kern="1200" dirty="0" smtClean="0">
                  <a:solidFill>
                    <a:prstClr val="white"/>
                  </a:solidFill>
                  <a:latin typeface="Verdana" pitchFamily="34" charset="0"/>
                  <a:ea typeface="+mn-ea"/>
                  <a:cs typeface="+mn-cs"/>
                </a:rPr>
                <a:t>XXL</a:t>
              </a:r>
              <a:br>
                <a:rPr lang="en-US" sz="1400" b="1" kern="1200" dirty="0" smtClean="0">
                  <a:solidFill>
                    <a:prstClr val="white"/>
                  </a:solidFill>
                  <a:latin typeface="Verdana" pitchFamily="34" charset="0"/>
                  <a:ea typeface="+mn-ea"/>
                  <a:cs typeface="+mn-cs"/>
                </a:rPr>
              </a:br>
              <a:r>
                <a:rPr lang="en-US" sz="1400" b="1" kern="1200" dirty="0" smtClean="0">
                  <a:solidFill>
                    <a:prstClr val="white"/>
                  </a:solidFill>
                  <a:latin typeface="Verdana" pitchFamily="34" charset="0"/>
                  <a:ea typeface="+mn-ea"/>
                  <a:cs typeface="+mn-cs"/>
                </a:rPr>
                <a:t>JU650</a:t>
              </a:r>
              <a:endParaRPr lang="en-GB" sz="1400" b="1" kern="1200" dirty="0">
                <a:solidFill>
                  <a:prstClr val="white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1237896" y="380575"/>
            <a:ext cx="839515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</a:pP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Kolekcja Red Ruby </a:t>
            </a:r>
          </a:p>
          <a:p>
            <a:pPr algn="l">
              <a:spcBef>
                <a:spcPct val="50000"/>
              </a:spcBef>
              <a:buClr>
                <a:srgbClr val="CE1111"/>
              </a:buClr>
            </a:pPr>
            <a:endParaRPr lang="pl-PL" sz="2000" b="1" baseline="0" dirty="0" smtClean="0">
              <a:solidFill>
                <a:srgbClr val="969696"/>
              </a:solidFill>
              <a:cs typeface="Arial" charset="0"/>
            </a:endParaRPr>
          </a:p>
        </p:txBody>
      </p:sp>
      <p:pic>
        <p:nvPicPr>
          <p:cNvPr id="23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9286" y="2524836"/>
            <a:ext cx="1463714" cy="221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656431" y="2304543"/>
            <a:ext cx="6415617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000" b="1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700" b="1" baseline="0" dirty="0" smtClean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700" b="1" baseline="0" dirty="0" smtClean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700" baseline="0" dirty="0" smtClean="0">
                <a:solidFill>
                  <a:srgbClr val="8E8581"/>
                </a:solidFill>
              </a:rPr>
              <a:t>Kompaktowy robot kuchenny w niższym segmencie cenowym</a:t>
            </a:r>
            <a:endParaRPr lang="pl-PL" sz="1700" baseline="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700" baseline="0" dirty="0" smtClean="0">
                <a:solidFill>
                  <a:srgbClr val="8E8581"/>
                </a:solidFill>
              </a:rPr>
              <a:t>Zastępstwo modelu FP513</a:t>
            </a: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700" b="1" baseline="0" dirty="0" smtClean="0">
                <a:solidFill>
                  <a:srgbClr val="8E8581"/>
                </a:solidFill>
              </a:rPr>
              <a:t>Cena: 399,99 PLN (jeszcze do potwierdzenia)</a:t>
            </a: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700" baseline="0" dirty="0" smtClean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700" baseline="0" dirty="0" smtClean="0">
                <a:solidFill>
                  <a:srgbClr val="8E8581"/>
                </a:solidFill>
              </a:rPr>
              <a:t>Dostępność:  Marzec 2011</a:t>
            </a: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Char char="¡"/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r>
              <a:rPr lang="pl-PL" sz="1700" baseline="0" dirty="0">
                <a:solidFill>
                  <a:srgbClr val="8E8581"/>
                </a:solidFill>
              </a:rPr>
              <a:t> </a:t>
            </a:r>
          </a:p>
          <a:p>
            <a:pPr marL="723900" lvl="2" indent="-27940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1200150" lvl="2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None/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None/>
              <a:defRPr/>
            </a:pPr>
            <a:endParaRPr lang="pl-PL" sz="1700" b="1" baseline="0" dirty="0">
              <a:solidFill>
                <a:srgbClr val="8E8581"/>
              </a:solidFill>
            </a:endParaRPr>
          </a:p>
        </p:txBody>
      </p:sp>
      <p:pic>
        <p:nvPicPr>
          <p:cNvPr id="6" name="Picture 6" descr="mouline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0985" y="357166"/>
            <a:ext cx="2004531" cy="387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 20" descr="3_4 gauche avec disques.jpg"/>
          <p:cNvPicPr>
            <a:picLocks noChangeAspect="1"/>
          </p:cNvPicPr>
          <p:nvPr/>
        </p:nvPicPr>
        <p:blipFill>
          <a:blip r:embed="rId4" cstate="print"/>
          <a:srcRect b="2784"/>
          <a:stretch>
            <a:fillRect/>
          </a:stretch>
        </p:blipFill>
        <p:spPr>
          <a:xfrm>
            <a:off x="368489" y="2292824"/>
            <a:ext cx="3240096" cy="3234518"/>
          </a:xfrm>
          <a:prstGeom prst="rect">
            <a:avLst/>
          </a:prstGeom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090043" y="298689"/>
            <a:ext cx="83951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</a:pPr>
            <a:r>
              <a:rPr lang="pl-PL" sz="2000" b="1" baseline="0" dirty="0" err="1" smtClean="0">
                <a:solidFill>
                  <a:srgbClr val="969696"/>
                </a:solidFill>
                <a:cs typeface="Arial" charset="0"/>
              </a:rPr>
              <a:t>Masterchef</a:t>
            </a: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 3000</a:t>
            </a:r>
            <a:endParaRPr lang="pl-PL" sz="2000" b="1" baseline="0" dirty="0">
              <a:solidFill>
                <a:srgbClr val="969696"/>
              </a:solidFill>
              <a:cs typeface="Arial" charset="0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4204576" y="2422519"/>
            <a:ext cx="21515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</a:pP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Podsumowanie</a:t>
            </a: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:</a:t>
            </a:r>
            <a:endParaRPr lang="pl-PL" sz="2000" b="1" baseline="0" dirty="0">
              <a:solidFill>
                <a:srgbClr val="969696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808126" y="298182"/>
            <a:ext cx="2691000" cy="9234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e 25"/>
          <p:cNvGrpSpPr/>
          <p:nvPr/>
        </p:nvGrpSpPr>
        <p:grpSpPr>
          <a:xfrm>
            <a:off x="1962040" y="2061443"/>
            <a:ext cx="1779997" cy="2687435"/>
            <a:chOff x="1643042" y="2017300"/>
            <a:chExt cx="1643074" cy="2687435"/>
          </a:xfrm>
        </p:grpSpPr>
        <p:pic>
          <p:nvPicPr>
            <p:cNvPr id="9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 l="1644" t="-23966" r="3577" b="-7279"/>
            <a:stretch>
              <a:fillRect/>
            </a:stretch>
          </p:blipFill>
          <p:spPr bwMode="auto">
            <a:xfrm>
              <a:off x="1740310" y="2357430"/>
              <a:ext cx="1489587" cy="2347305"/>
            </a:xfrm>
            <a:prstGeom prst="roundRect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/>
            </a:ln>
            <a:effectLst/>
          </p:spPr>
        </p:pic>
        <p:sp>
          <p:nvSpPr>
            <p:cNvPr id="16" name="Rectangle à coins arrondis 15"/>
            <p:cNvSpPr/>
            <p:nvPr/>
          </p:nvSpPr>
          <p:spPr>
            <a:xfrm>
              <a:off x="1643042" y="2017300"/>
              <a:ext cx="1643074" cy="428628"/>
            </a:xfrm>
            <a:prstGeom prst="roundRect">
              <a:avLst>
                <a:gd name="adj" fmla="val 44253"/>
              </a:avLst>
            </a:prstGeom>
            <a:gradFill flip="none" rotWithShape="1">
              <a:gsLst>
                <a:gs pos="0">
                  <a:srgbClr val="FA3D1E">
                    <a:shade val="30000"/>
                    <a:satMod val="115000"/>
                  </a:srgbClr>
                </a:gs>
                <a:gs pos="50000">
                  <a:srgbClr val="FA3D1E">
                    <a:shade val="67500"/>
                    <a:satMod val="115000"/>
                  </a:srgbClr>
                </a:gs>
                <a:gs pos="100000">
                  <a:srgbClr val="FA3D1E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pl-PL" sz="1400" b="1" dirty="0" err="1" smtClean="0">
                  <a:solidFill>
                    <a:prstClr val="white"/>
                  </a:solidFill>
                  <a:latin typeface="Verdana" pitchFamily="34" charset="0"/>
                </a:rPr>
                <a:t>Zephir</a:t>
              </a:r>
              <a:endParaRPr lang="en-GB" sz="1400" b="1" kern="1200" dirty="0">
                <a:solidFill>
                  <a:prstClr val="white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" name="Groupe 26"/>
          <p:cNvGrpSpPr/>
          <p:nvPr/>
        </p:nvGrpSpPr>
        <p:grpSpPr>
          <a:xfrm>
            <a:off x="154747" y="2071678"/>
            <a:ext cx="1702606" cy="2714644"/>
            <a:chOff x="0" y="2000240"/>
            <a:chExt cx="1571636" cy="2714644"/>
          </a:xfrm>
        </p:grpSpPr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 t="-6131" b="1906"/>
            <a:stretch>
              <a:fillRect/>
            </a:stretch>
          </p:blipFill>
          <p:spPr bwMode="auto">
            <a:xfrm>
              <a:off x="52520" y="2285992"/>
              <a:ext cx="1436676" cy="2428892"/>
            </a:xfrm>
            <a:prstGeom prst="roundRect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/>
            </a:ln>
            <a:effectLst/>
          </p:spPr>
        </p:pic>
        <p:sp>
          <p:nvSpPr>
            <p:cNvPr id="17" name="Rectangle à coins arrondis 16"/>
            <p:cNvSpPr/>
            <p:nvPr/>
          </p:nvSpPr>
          <p:spPr>
            <a:xfrm>
              <a:off x="0" y="2000240"/>
              <a:ext cx="1571636" cy="428628"/>
            </a:xfrm>
            <a:prstGeom prst="roundRect">
              <a:avLst>
                <a:gd name="adj" fmla="val 44253"/>
              </a:avLst>
            </a:prstGeom>
            <a:gradFill flip="none" rotWithShape="1">
              <a:gsLst>
                <a:gs pos="0">
                  <a:srgbClr val="FA3D1E">
                    <a:shade val="30000"/>
                    <a:satMod val="115000"/>
                  </a:srgbClr>
                </a:gs>
                <a:gs pos="50000">
                  <a:srgbClr val="FA3D1E">
                    <a:shade val="67500"/>
                    <a:satMod val="115000"/>
                  </a:srgbClr>
                </a:gs>
                <a:gs pos="100000">
                  <a:srgbClr val="FA3D1E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pl-PL" sz="1400" b="1" dirty="0" err="1" smtClean="0">
                  <a:solidFill>
                    <a:prstClr val="white"/>
                  </a:solidFill>
                  <a:latin typeface="Verdana" pitchFamily="34" charset="0"/>
                </a:rPr>
                <a:t>Zephir</a:t>
              </a:r>
              <a:endParaRPr lang="en-GB" sz="1400" b="1" kern="1200" dirty="0">
                <a:solidFill>
                  <a:prstClr val="white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" name="Groupe 24"/>
          <p:cNvGrpSpPr/>
          <p:nvPr/>
        </p:nvGrpSpPr>
        <p:grpSpPr>
          <a:xfrm>
            <a:off x="3853085" y="2071678"/>
            <a:ext cx="1873827" cy="2700342"/>
            <a:chOff x="3413818" y="2000240"/>
            <a:chExt cx="1729686" cy="2700342"/>
          </a:xfrm>
        </p:grpSpPr>
        <p:pic>
          <p:nvPicPr>
            <p:cNvPr id="6" name="Picture 10"/>
            <p:cNvPicPr>
              <a:picLocks noChangeAspect="1" noChangeArrowheads="1"/>
            </p:cNvPicPr>
            <p:nvPr/>
          </p:nvPicPr>
          <p:blipFill>
            <a:blip r:embed="rId6" cstate="print"/>
            <a:srcRect l="-4248" t="-3264" r="6557" b="2951"/>
            <a:stretch>
              <a:fillRect/>
            </a:stretch>
          </p:blipFill>
          <p:spPr bwMode="auto">
            <a:xfrm>
              <a:off x="3490759" y="2273994"/>
              <a:ext cx="1643074" cy="2426588"/>
            </a:xfrm>
            <a:prstGeom prst="roundRect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/>
            </a:ln>
            <a:effectLst/>
          </p:spPr>
        </p:pic>
        <p:sp>
          <p:nvSpPr>
            <p:cNvPr id="19" name="Rectangle à coins arrondis 18"/>
            <p:cNvSpPr/>
            <p:nvPr/>
          </p:nvSpPr>
          <p:spPr>
            <a:xfrm>
              <a:off x="3413818" y="2000240"/>
              <a:ext cx="1729686" cy="428628"/>
            </a:xfrm>
            <a:prstGeom prst="roundRect">
              <a:avLst>
                <a:gd name="adj" fmla="val 44253"/>
              </a:avLst>
            </a:prstGeom>
            <a:gradFill flip="none" rotWithShape="1">
              <a:gsLst>
                <a:gs pos="0">
                  <a:srgbClr val="FA3D1E">
                    <a:shade val="30000"/>
                    <a:satMod val="115000"/>
                  </a:srgbClr>
                </a:gs>
                <a:gs pos="50000">
                  <a:srgbClr val="FA3D1E">
                    <a:shade val="67500"/>
                    <a:satMod val="115000"/>
                  </a:srgbClr>
                </a:gs>
                <a:gs pos="100000">
                  <a:srgbClr val="FA3D1E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en-US" sz="1400" b="1" kern="1200" dirty="0">
                  <a:solidFill>
                    <a:prstClr val="white"/>
                  </a:solidFill>
                  <a:latin typeface="Verdana" pitchFamily="34" charset="0"/>
                  <a:ea typeface="+mn-ea"/>
                  <a:cs typeface="+mn-cs"/>
                </a:rPr>
                <a:t>Masterchef</a:t>
              </a:r>
              <a:br>
                <a:rPr lang="en-US" sz="1400" b="1" kern="1200" dirty="0">
                  <a:solidFill>
                    <a:prstClr val="white"/>
                  </a:solidFill>
                  <a:latin typeface="Verdana" pitchFamily="34" charset="0"/>
                  <a:ea typeface="+mn-ea"/>
                  <a:cs typeface="+mn-cs"/>
                </a:rPr>
              </a:br>
              <a:r>
                <a:rPr lang="pl-PL" sz="1400" b="1" kern="1200" dirty="0" smtClean="0">
                  <a:solidFill>
                    <a:prstClr val="white"/>
                  </a:solidFill>
                  <a:latin typeface="Verdana" pitchFamily="34" charset="0"/>
                  <a:ea typeface="+mn-ea"/>
                  <a:cs typeface="+mn-cs"/>
                </a:rPr>
                <a:t>3</a:t>
              </a:r>
              <a:r>
                <a:rPr lang="en-US" sz="1400" b="1" kern="1200" dirty="0" smtClean="0">
                  <a:solidFill>
                    <a:prstClr val="white"/>
                  </a:solidFill>
                  <a:latin typeface="Verdana" pitchFamily="34" charset="0"/>
                  <a:ea typeface="+mn-ea"/>
                  <a:cs typeface="+mn-cs"/>
                </a:rPr>
                <a:t>000</a:t>
              </a:r>
              <a:endParaRPr lang="en-GB" sz="1400" b="1" kern="1200" dirty="0">
                <a:solidFill>
                  <a:prstClr val="white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5" name="Groupe 23"/>
          <p:cNvGrpSpPr/>
          <p:nvPr/>
        </p:nvGrpSpPr>
        <p:grpSpPr>
          <a:xfrm>
            <a:off x="5865255" y="2071678"/>
            <a:ext cx="1873827" cy="2714644"/>
            <a:chOff x="5271206" y="2000240"/>
            <a:chExt cx="1729686" cy="2714644"/>
          </a:xfrm>
        </p:grpSpPr>
        <p:pic>
          <p:nvPicPr>
            <p:cNvPr id="7" name="Picture 8"/>
            <p:cNvPicPr>
              <a:picLocks noChangeAspect="1" noChangeArrowheads="1"/>
            </p:cNvPicPr>
            <p:nvPr/>
          </p:nvPicPr>
          <p:blipFill>
            <a:blip r:embed="rId7" cstate="print"/>
            <a:srcRect l="10044" t="-1097" r="6147" b="1587"/>
            <a:stretch>
              <a:fillRect/>
            </a:stretch>
          </p:blipFill>
          <p:spPr bwMode="auto">
            <a:xfrm>
              <a:off x="5357818" y="2285992"/>
              <a:ext cx="1571636" cy="2428892"/>
            </a:xfrm>
            <a:prstGeom prst="roundRect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/>
            </a:ln>
            <a:effectLst/>
          </p:spPr>
        </p:pic>
        <p:sp>
          <p:nvSpPr>
            <p:cNvPr id="21" name="Rectangle à coins arrondis 20"/>
            <p:cNvSpPr/>
            <p:nvPr/>
          </p:nvSpPr>
          <p:spPr>
            <a:xfrm>
              <a:off x="5271206" y="2000240"/>
              <a:ext cx="1729686" cy="428628"/>
            </a:xfrm>
            <a:prstGeom prst="roundRect">
              <a:avLst>
                <a:gd name="adj" fmla="val 44253"/>
              </a:avLst>
            </a:prstGeom>
            <a:gradFill flip="none" rotWithShape="1">
              <a:gsLst>
                <a:gs pos="0">
                  <a:srgbClr val="FA3D1E">
                    <a:shade val="30000"/>
                    <a:satMod val="115000"/>
                  </a:srgbClr>
                </a:gs>
                <a:gs pos="50000">
                  <a:srgbClr val="FA3D1E">
                    <a:shade val="67500"/>
                    <a:satMod val="115000"/>
                  </a:srgbClr>
                </a:gs>
                <a:gs pos="100000">
                  <a:srgbClr val="FA3D1E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en-US" sz="1400" b="1" kern="1200" dirty="0" err="1" smtClean="0">
                  <a:solidFill>
                    <a:prstClr val="white"/>
                  </a:solidFill>
                  <a:latin typeface="Verdana" pitchFamily="34" charset="0"/>
                  <a:ea typeface="+mn-ea"/>
                  <a:cs typeface="+mn-cs"/>
                </a:rPr>
                <a:t>Mas</a:t>
              </a:r>
              <a:r>
                <a:rPr lang="pl-PL" sz="1400" b="1" kern="1200" dirty="0" smtClean="0">
                  <a:solidFill>
                    <a:prstClr val="white"/>
                  </a:solidFill>
                  <a:latin typeface="Verdana" pitchFamily="34" charset="0"/>
                  <a:ea typeface="+mn-ea"/>
                  <a:cs typeface="+mn-cs"/>
                </a:rPr>
                <a:t>t</a:t>
              </a:r>
              <a:r>
                <a:rPr lang="en-US" sz="1400" b="1" kern="1200" dirty="0" err="1" smtClean="0">
                  <a:solidFill>
                    <a:prstClr val="white"/>
                  </a:solidFill>
                  <a:latin typeface="Verdana" pitchFamily="34" charset="0"/>
                  <a:ea typeface="+mn-ea"/>
                  <a:cs typeface="+mn-cs"/>
                </a:rPr>
                <a:t>erchef</a:t>
              </a:r>
              <a:r>
                <a:rPr lang="en-US" sz="1400" b="1" kern="1200" dirty="0">
                  <a:solidFill>
                    <a:prstClr val="white"/>
                  </a:solidFill>
                  <a:latin typeface="Verdana" pitchFamily="34" charset="0"/>
                  <a:ea typeface="+mn-ea"/>
                  <a:cs typeface="+mn-cs"/>
                </a:rPr>
                <a:t/>
              </a:r>
              <a:br>
                <a:rPr lang="en-US" sz="1400" b="1" kern="1200" dirty="0">
                  <a:solidFill>
                    <a:prstClr val="white"/>
                  </a:solidFill>
                  <a:latin typeface="Verdana" pitchFamily="34" charset="0"/>
                  <a:ea typeface="+mn-ea"/>
                  <a:cs typeface="+mn-cs"/>
                </a:rPr>
              </a:br>
              <a:r>
                <a:rPr lang="pl-PL" sz="1400" b="1" kern="1200" dirty="0" smtClean="0">
                  <a:solidFill>
                    <a:prstClr val="white"/>
                  </a:solidFill>
                  <a:latin typeface="Verdana" pitchFamily="34" charset="0"/>
                  <a:ea typeface="+mn-ea"/>
                  <a:cs typeface="+mn-cs"/>
                </a:rPr>
                <a:t>8</a:t>
              </a:r>
              <a:r>
                <a:rPr lang="en-US" sz="1400" b="1" kern="1200" dirty="0" smtClean="0">
                  <a:solidFill>
                    <a:prstClr val="white"/>
                  </a:solidFill>
                  <a:latin typeface="Verdana" pitchFamily="34" charset="0"/>
                  <a:ea typeface="+mn-ea"/>
                  <a:cs typeface="+mn-cs"/>
                </a:rPr>
                <a:t>000</a:t>
              </a:r>
              <a:endParaRPr lang="en-GB" sz="1400" b="1" kern="1200" dirty="0">
                <a:solidFill>
                  <a:prstClr val="white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e 22"/>
          <p:cNvGrpSpPr/>
          <p:nvPr/>
        </p:nvGrpSpPr>
        <p:grpSpPr>
          <a:xfrm>
            <a:off x="7840252" y="2071678"/>
            <a:ext cx="1911000" cy="2714644"/>
            <a:chOff x="7165718" y="2000240"/>
            <a:chExt cx="1764000" cy="2714644"/>
          </a:xfrm>
        </p:grpSpPr>
        <p:pic>
          <p:nvPicPr>
            <p:cNvPr id="10" name="Picture 13"/>
            <p:cNvPicPr>
              <a:picLocks noChangeAspect="1" noChangeArrowheads="1"/>
            </p:cNvPicPr>
            <p:nvPr/>
          </p:nvPicPr>
          <p:blipFill>
            <a:blip r:embed="rId8" cstate="print"/>
            <a:srcRect l="-13540" t="-13238" r="-17347" b="-12358"/>
            <a:stretch>
              <a:fillRect/>
            </a:stretch>
          </p:blipFill>
          <p:spPr bwMode="auto">
            <a:xfrm>
              <a:off x="7180267" y="2214554"/>
              <a:ext cx="1749451" cy="2500330"/>
            </a:xfrm>
            <a:prstGeom prst="roundRect">
              <a:avLst/>
            </a:prstGeom>
            <a:noFill/>
            <a:ln w="9525">
              <a:solidFill>
                <a:srgbClr val="C00000"/>
              </a:solidFill>
              <a:miter lim="800000"/>
              <a:headEnd/>
              <a:tailEnd/>
            </a:ln>
            <a:effectLst/>
          </p:spPr>
        </p:pic>
        <p:sp>
          <p:nvSpPr>
            <p:cNvPr id="22" name="Rectangle à coins arrondis 21"/>
            <p:cNvSpPr/>
            <p:nvPr/>
          </p:nvSpPr>
          <p:spPr>
            <a:xfrm>
              <a:off x="7165718" y="2000240"/>
              <a:ext cx="1764000" cy="428628"/>
            </a:xfrm>
            <a:prstGeom prst="roundRect">
              <a:avLst>
                <a:gd name="adj" fmla="val 44253"/>
              </a:avLst>
            </a:prstGeom>
            <a:gradFill flip="none" rotWithShape="1">
              <a:gsLst>
                <a:gs pos="0">
                  <a:srgbClr val="FA3D1E">
                    <a:shade val="30000"/>
                    <a:satMod val="115000"/>
                  </a:srgbClr>
                </a:gs>
                <a:gs pos="50000">
                  <a:srgbClr val="FA3D1E">
                    <a:shade val="67500"/>
                    <a:satMod val="115000"/>
                  </a:srgbClr>
                </a:gs>
                <a:gs pos="100000">
                  <a:srgbClr val="FA3D1E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pl-PL" sz="1400" b="1" dirty="0" smtClean="0">
                  <a:solidFill>
                    <a:prstClr val="white"/>
                  </a:solidFill>
                  <a:latin typeface="Verdana" pitchFamily="34" charset="0"/>
                </a:rPr>
                <a:t>Młynek</a:t>
              </a:r>
              <a:endParaRPr lang="en-GB" sz="1400" b="1" kern="1200" dirty="0">
                <a:solidFill>
                  <a:prstClr val="white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pic>
        <p:nvPicPr>
          <p:cNvPr id="20" name="Image 23" descr="3_4 droite bol hachoir.jpg"/>
          <p:cNvPicPr>
            <a:picLocks noChangeAspect="1"/>
          </p:cNvPicPr>
          <p:nvPr/>
        </p:nvPicPr>
        <p:blipFill>
          <a:blip r:embed="rId9" cstate="print"/>
          <a:srcRect r="13044"/>
          <a:stretch>
            <a:fillRect/>
          </a:stretch>
        </p:blipFill>
        <p:spPr>
          <a:xfrm>
            <a:off x="3775408" y="2497540"/>
            <a:ext cx="1989538" cy="2429301"/>
          </a:xfrm>
          <a:prstGeom prst="rect">
            <a:avLst/>
          </a:prstGeom>
        </p:spPr>
      </p:pic>
      <p:pic>
        <p:nvPicPr>
          <p:cNvPr id="23" name="Picture 1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882186" y="2493250"/>
            <a:ext cx="1847888" cy="2447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63773" y="2388359"/>
            <a:ext cx="2060811" cy="2565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1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05720" y="1897038"/>
            <a:ext cx="2838736" cy="3431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Image 19" descr="dehli collection.jpg"/>
          <p:cNvPicPr>
            <a:picLocks noChangeAspect="1"/>
          </p:cNvPicPr>
          <p:nvPr/>
        </p:nvPicPr>
        <p:blipFill>
          <a:blip r:embed="rId13" cstate="screen"/>
          <a:stretch>
            <a:fillRect/>
          </a:stretch>
        </p:blipFill>
        <p:spPr>
          <a:xfrm>
            <a:off x="7969241" y="2538483"/>
            <a:ext cx="1597839" cy="2558955"/>
          </a:xfrm>
          <a:prstGeom prst="rect">
            <a:avLst/>
          </a:prstGeom>
        </p:spPr>
      </p:pic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1046827" y="366927"/>
            <a:ext cx="839515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</a:pP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Kolekcja Red Ruby  </a:t>
            </a:r>
          </a:p>
          <a:p>
            <a:pPr algn="l">
              <a:spcBef>
                <a:spcPct val="50000"/>
              </a:spcBef>
              <a:buClr>
                <a:srgbClr val="CE1111"/>
              </a:buClr>
            </a:pPr>
            <a:endParaRPr lang="pl-PL" sz="2000" b="1" baseline="0" dirty="0" smtClean="0">
              <a:solidFill>
                <a:srgbClr val="969696"/>
              </a:solidFill>
              <a:cs typeface="Arial" charset="0"/>
            </a:endParaRPr>
          </a:p>
        </p:txBody>
      </p:sp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1510850" y="1310897"/>
            <a:ext cx="839515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</a:pPr>
            <a:r>
              <a:rPr lang="pl-PL" sz="2000" b="1" baseline="0" dirty="0" smtClean="0">
                <a:solidFill>
                  <a:srgbClr val="D21E1B"/>
                </a:solidFill>
                <a:cs typeface="Arial" charset="0"/>
              </a:rPr>
              <a:t>… plus nowości produktowe 2011 …</a:t>
            </a:r>
          </a:p>
          <a:p>
            <a:pPr algn="l">
              <a:spcBef>
                <a:spcPct val="50000"/>
              </a:spcBef>
              <a:buClr>
                <a:srgbClr val="CE1111"/>
              </a:buClr>
            </a:pPr>
            <a:endParaRPr lang="pl-PL" sz="2000" b="1" baseline="0" dirty="0" smtClean="0">
              <a:solidFill>
                <a:srgbClr val="969696"/>
              </a:solidFill>
              <a:cs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008651" y="1150961"/>
            <a:ext cx="5118100" cy="5334000"/>
          </a:xfrm>
          <a:noFill/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pl-PL" sz="2000" b="1" dirty="0" smtClean="0">
                <a:solidFill>
                  <a:schemeClr val="bg1">
                    <a:lumMod val="65000"/>
                  </a:schemeClr>
                </a:solidFill>
              </a:rPr>
              <a:t>Wsparcie marketingowe</a:t>
            </a:r>
          </a:p>
          <a:p>
            <a:pPr algn="ctr" eaLnBrk="1" hangingPunct="1">
              <a:buFontTx/>
              <a:buNone/>
            </a:pPr>
            <a:endParaRPr lang="pl-PL" sz="2400" b="1" dirty="0" smtClean="0">
              <a:solidFill>
                <a:srgbClr val="CC0000"/>
              </a:solidFill>
            </a:endParaRPr>
          </a:p>
          <a:p>
            <a:pPr eaLnBrk="1" hangingPunct="1"/>
            <a:r>
              <a:rPr lang="pl-PL" sz="1800" b="0" dirty="0" smtClean="0"/>
              <a:t>Kampania TV w 2011 </a:t>
            </a:r>
          </a:p>
          <a:p>
            <a:pPr eaLnBrk="1" hangingPunct="1">
              <a:buNone/>
            </a:pPr>
            <a:r>
              <a:rPr lang="pl-PL" sz="1800" b="0" dirty="0" smtClean="0"/>
              <a:t>	Jeden spot TV z trzema produktami: sokowirówka Smith XXL, </a:t>
            </a:r>
            <a:r>
              <a:rPr lang="pl-PL" sz="1800" b="0" dirty="0" err="1" smtClean="0"/>
              <a:t>Masterchef</a:t>
            </a:r>
            <a:r>
              <a:rPr lang="pl-PL" sz="1800" b="0" dirty="0" smtClean="0"/>
              <a:t> 8000, </a:t>
            </a:r>
            <a:r>
              <a:rPr lang="pl-PL" sz="1800" b="0" dirty="0" err="1" smtClean="0"/>
              <a:t>Hapto</a:t>
            </a:r>
            <a:r>
              <a:rPr lang="pl-PL" sz="1800" b="0" dirty="0" smtClean="0"/>
              <a:t>  </a:t>
            </a:r>
          </a:p>
          <a:p>
            <a:pPr eaLnBrk="1" hangingPunct="1"/>
            <a:r>
              <a:rPr lang="pl-PL" sz="1800" b="0" dirty="0" smtClean="0"/>
              <a:t>Materiały POS: stojaczki; ulotki, stojaki na produkty, plakaty, </a:t>
            </a:r>
            <a:r>
              <a:rPr lang="pl-PL" sz="1800" b="0" dirty="0" err="1" smtClean="0"/>
              <a:t>woblery</a:t>
            </a:r>
            <a:r>
              <a:rPr lang="pl-PL" sz="1800" b="0" dirty="0" smtClean="0"/>
              <a:t>, zawieszki</a:t>
            </a:r>
          </a:p>
          <a:p>
            <a:pPr eaLnBrk="1" hangingPunct="1"/>
            <a:r>
              <a:rPr lang="pl-PL" sz="1800" b="0" dirty="0" smtClean="0"/>
              <a:t>In </a:t>
            </a:r>
            <a:r>
              <a:rPr lang="pl-PL" sz="1800" b="0" dirty="0" err="1" smtClean="0"/>
              <a:t>store</a:t>
            </a:r>
            <a:r>
              <a:rPr lang="pl-PL" sz="1800" b="0" dirty="0" smtClean="0"/>
              <a:t> video</a:t>
            </a:r>
          </a:p>
          <a:p>
            <a:pPr eaLnBrk="1" hangingPunct="1"/>
            <a:r>
              <a:rPr lang="pl-PL" sz="1800" b="0" dirty="0" smtClean="0"/>
              <a:t>Kampania </a:t>
            </a:r>
            <a:r>
              <a:rPr lang="pl-PL" sz="1800" b="0" dirty="0" err="1" smtClean="0"/>
              <a:t>prasowa</a:t>
            </a:r>
            <a:endParaRPr lang="pl-PL" sz="1800" b="0" dirty="0" smtClean="0"/>
          </a:p>
          <a:p>
            <a:pPr eaLnBrk="1" hangingPunct="1"/>
            <a:r>
              <a:rPr lang="pl-PL" sz="1800" b="0" dirty="0" smtClean="0"/>
              <a:t>Internet – stworzenie strony dedykowanej czerwonej kolekcji</a:t>
            </a:r>
          </a:p>
          <a:p>
            <a:pPr eaLnBrk="1" hangingPunct="1"/>
            <a:endParaRPr lang="pl-PL" sz="1800" b="0" dirty="0" smtClean="0"/>
          </a:p>
          <a:p>
            <a:pPr eaLnBrk="1" hangingPunct="1">
              <a:buNone/>
            </a:pPr>
            <a:endParaRPr lang="pl-PL" sz="1800" b="0" dirty="0" smtClean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835422" y="202648"/>
            <a:ext cx="2691000" cy="92349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142362" y="489757"/>
            <a:ext cx="839515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</a:pP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Kolekcja Red Ruby</a:t>
            </a:r>
          </a:p>
          <a:p>
            <a:pPr algn="l">
              <a:spcBef>
                <a:spcPct val="50000"/>
              </a:spcBef>
              <a:buClr>
                <a:srgbClr val="CE1111"/>
              </a:buClr>
            </a:pPr>
            <a:endParaRPr lang="pl-PL" sz="2000" b="1" baseline="0" dirty="0" smtClean="0">
              <a:solidFill>
                <a:srgbClr val="969696"/>
              </a:solidFill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79450"/>
            <a:ext cx="1446663" cy="1877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25588"/>
            <a:ext cx="1689136" cy="16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/>
          <a:srcRect l="8591" t="7979" r="16956" b="20212"/>
          <a:stretch>
            <a:fillRect/>
          </a:stretch>
        </p:blipFill>
        <p:spPr bwMode="auto">
          <a:xfrm>
            <a:off x="0" y="5043897"/>
            <a:ext cx="1419367" cy="1814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89244" y="1460748"/>
            <a:ext cx="1810800" cy="5397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022299" y="1328382"/>
            <a:ext cx="5118100" cy="5334000"/>
          </a:xfrm>
          <a:noFill/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pl-PL" sz="2000" dirty="0" smtClean="0">
                <a:solidFill>
                  <a:schemeClr val="bg1">
                    <a:lumMod val="65000"/>
                  </a:schemeClr>
                </a:solidFill>
              </a:rPr>
              <a:t>Wsparcie handlowe</a:t>
            </a:r>
            <a:endParaRPr lang="pl-PL" sz="2000" b="1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 eaLnBrk="1" hangingPunct="1">
              <a:buFontTx/>
              <a:buNone/>
            </a:pPr>
            <a:endParaRPr lang="pl-PL" sz="2400" b="1" dirty="0" smtClean="0">
              <a:solidFill>
                <a:srgbClr val="CC0000"/>
              </a:solidFill>
            </a:endParaRPr>
          </a:p>
          <a:p>
            <a:pPr eaLnBrk="1" hangingPunct="1"/>
            <a:r>
              <a:rPr lang="pl-PL" sz="1800" b="0" dirty="0" smtClean="0"/>
              <a:t>Program dla </a:t>
            </a:r>
            <a:r>
              <a:rPr lang="pl-PL" sz="1800" b="0" dirty="0" err="1" smtClean="0"/>
              <a:t>trade’u</a:t>
            </a:r>
            <a:r>
              <a:rPr lang="pl-PL" sz="1800" b="0" dirty="0" smtClean="0"/>
              <a:t> przed kampanią</a:t>
            </a:r>
          </a:p>
          <a:p>
            <a:pPr eaLnBrk="1" hangingPunct="1"/>
            <a:r>
              <a:rPr lang="pl-PL" sz="1800" b="0" dirty="0" smtClean="0"/>
              <a:t>Program dedykowany do głównych klientów</a:t>
            </a:r>
          </a:p>
          <a:p>
            <a:pPr eaLnBrk="1" hangingPunct="1"/>
            <a:r>
              <a:rPr lang="pl-PL" sz="1800" b="0" dirty="0" smtClean="0"/>
              <a:t>Program motywacyjny dla </a:t>
            </a:r>
            <a:r>
              <a:rPr lang="pl-PL" sz="1800" b="0" dirty="0" err="1" smtClean="0"/>
              <a:t>Trade’u</a:t>
            </a:r>
            <a:r>
              <a:rPr lang="pl-PL" sz="1800" b="0" dirty="0" smtClean="0"/>
              <a:t> i sprzedawców</a:t>
            </a:r>
          </a:p>
          <a:p>
            <a:pPr eaLnBrk="1" hangingPunct="1"/>
            <a:r>
              <a:rPr lang="pl-PL" sz="1800" b="0" dirty="0" smtClean="0"/>
              <a:t> Grupy projektowe – do dyskusji</a:t>
            </a:r>
          </a:p>
          <a:p>
            <a:pPr lvl="1" eaLnBrk="1" hangingPunct="1">
              <a:buNone/>
            </a:pPr>
            <a:endParaRPr lang="pl-PL" dirty="0" smtClean="0"/>
          </a:p>
          <a:p>
            <a:pPr lvl="1" eaLnBrk="1" hangingPunct="1">
              <a:buNone/>
            </a:pPr>
            <a:endParaRPr lang="pl-PL" dirty="0" smtClean="0"/>
          </a:p>
        </p:txBody>
      </p:sp>
      <p:pic>
        <p:nvPicPr>
          <p:cNvPr id="6" name="Image 4" descr="tapis_rouge[1].jpg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E8E9EB"/>
              </a:clrFrom>
              <a:clrTo>
                <a:srgbClr val="E8E9EB">
                  <a:alpha val="0"/>
                </a:srgbClr>
              </a:clrTo>
            </a:clrChange>
            <a:lum bright="10000"/>
          </a:blip>
          <a:srcRect/>
          <a:stretch>
            <a:fillRect/>
          </a:stretch>
        </p:blipFill>
        <p:spPr bwMode="auto">
          <a:xfrm>
            <a:off x="0" y="5143487"/>
            <a:ext cx="7893830" cy="171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999194" y="284535"/>
            <a:ext cx="2691000" cy="923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 descr="http://cache2.asset-cache.net/xr/200283101-003.jpg?v=1&amp;c=NewsMaker&amp;k=3&amp;d=F5B5107058D53DF56B042D4B433A4045780EF085A319427256ABA91E90FE634AC9495FB7062E542B"/>
          <p:cNvPicPr>
            <a:picLocks noChangeAspect="1" noChangeArrowheads="1"/>
          </p:cNvPicPr>
          <p:nvPr/>
        </p:nvPicPr>
        <p:blipFill>
          <a:blip r:embed="rId4" cstate="print"/>
          <a:srcRect l="8824" t="13204" r="18382" b="32328"/>
          <a:stretch>
            <a:fillRect/>
          </a:stretch>
        </p:blipFill>
        <p:spPr bwMode="auto">
          <a:xfrm rot="21104080">
            <a:off x="55659" y="1781203"/>
            <a:ext cx="1534402" cy="885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2" name="Groupe 48"/>
          <p:cNvGrpSpPr/>
          <p:nvPr/>
        </p:nvGrpSpPr>
        <p:grpSpPr>
          <a:xfrm rot="515096">
            <a:off x="1233571" y="2026191"/>
            <a:ext cx="1083476" cy="928695"/>
            <a:chOff x="5143504" y="1550624"/>
            <a:chExt cx="1000132" cy="928695"/>
          </a:xfrm>
        </p:grpSpPr>
        <p:pic>
          <p:nvPicPr>
            <p:cNvPr id="13" name="Image 9" descr="LAMA FRESH EXPRESS.jpg"/>
            <p:cNvPicPr>
              <a:picLocks noChangeAspect="1"/>
            </p:cNvPicPr>
            <p:nvPr/>
          </p:nvPicPr>
          <p:blipFill>
            <a:blip r:embed="rId5" cstate="print"/>
            <a:srcRect l="36742" t="27554" r="32323" b="45476"/>
            <a:stretch>
              <a:fillRect/>
            </a:stretch>
          </p:blipFill>
          <p:spPr bwMode="auto">
            <a:xfrm>
              <a:off x="5143504" y="1550624"/>
              <a:ext cx="1000132" cy="92869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14" name="Picture 5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5357818" y="2050691"/>
              <a:ext cx="445188" cy="41935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5214942" y="1643050"/>
              <a:ext cx="648326" cy="297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6" name="Ellipse 39"/>
          <p:cNvSpPr/>
          <p:nvPr/>
        </p:nvSpPr>
        <p:spPr>
          <a:xfrm rot="588937">
            <a:off x="329415" y="2893679"/>
            <a:ext cx="1160868" cy="1068057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5200" dirty="0">
                <a:solidFill>
                  <a:prstClr val="white"/>
                </a:solidFill>
              </a:rPr>
              <a:t>@</a:t>
            </a:r>
          </a:p>
        </p:txBody>
      </p:sp>
      <p:pic>
        <p:nvPicPr>
          <p:cNvPr id="18" name="Image 9" descr="ist1_5881799-high-definition-tv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981"/>
          <a:stretch>
            <a:fillRect/>
          </a:stretch>
        </p:blipFill>
        <p:spPr bwMode="auto">
          <a:xfrm rot="486500">
            <a:off x="1545359" y="3351162"/>
            <a:ext cx="1619893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9" cstate="screen"/>
          <a:srcRect t="7143" b="7143"/>
          <a:stretch>
            <a:fillRect/>
          </a:stretch>
        </p:blipFill>
        <p:spPr bwMode="auto">
          <a:xfrm rot="486500">
            <a:off x="1754733" y="3463544"/>
            <a:ext cx="1315650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1142362" y="489757"/>
            <a:ext cx="839515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</a:pP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Kolekcja Red Ruby  </a:t>
            </a:r>
          </a:p>
          <a:p>
            <a:pPr algn="l">
              <a:spcBef>
                <a:spcPct val="50000"/>
              </a:spcBef>
              <a:buClr>
                <a:srgbClr val="CE1111"/>
              </a:buClr>
            </a:pPr>
            <a:endParaRPr lang="pl-PL" sz="2000" b="1" baseline="0" dirty="0" smtClean="0">
              <a:solidFill>
                <a:srgbClr val="969696"/>
              </a:solidFill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337481" y="491319"/>
            <a:ext cx="3138985" cy="696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1" hangingPunct="1"/>
            <a:r>
              <a:rPr lang="pl-PL" sz="2800" baseline="0" dirty="0" smtClean="0">
                <a:solidFill>
                  <a:srgbClr val="969696"/>
                </a:solidFill>
                <a:latin typeface="Verdana" pitchFamily="34" charset="0"/>
                <a:cs typeface="Arial" charset="0"/>
              </a:rPr>
              <a:t>Home Comfort</a:t>
            </a:r>
            <a:endParaRPr lang="pl-PL" sz="2800" i="1" baseline="0" dirty="0">
              <a:solidFill>
                <a:srgbClr val="969696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800069" y="1571766"/>
            <a:ext cx="4610669" cy="767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pl-PL" sz="4000" baseline="0" dirty="0" smtClean="0">
                <a:solidFill>
                  <a:srgbClr val="969696"/>
                </a:solidFill>
                <a:cs typeface="Arial" charset="0"/>
              </a:rPr>
              <a:t>wentylatory</a:t>
            </a:r>
            <a:endParaRPr lang="pl-PL" sz="4000" i="1" baseline="0" dirty="0">
              <a:solidFill>
                <a:srgbClr val="969696"/>
              </a:solidFill>
              <a:cs typeface="Arial" charset="0"/>
            </a:endParaRPr>
          </a:p>
        </p:txBody>
      </p:sp>
      <p:pic>
        <p:nvPicPr>
          <p:cNvPr id="6" name="Picture 17" descr="rowent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69290" y="279310"/>
            <a:ext cx="2920620" cy="26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G:\freshness 50-30 rvb.jpg"/>
          <p:cNvPicPr>
            <a:picLocks noChangeAspect="1" noChangeArrowheads="1"/>
          </p:cNvPicPr>
          <p:nvPr/>
        </p:nvPicPr>
        <p:blipFill>
          <a:blip r:embed="rId4" cstate="print"/>
          <a:srcRect l="7613" t="9187" r="4854" b="10014"/>
          <a:stretch>
            <a:fillRect/>
          </a:stretch>
        </p:blipFill>
        <p:spPr bwMode="auto">
          <a:xfrm>
            <a:off x="1801504" y="2413949"/>
            <a:ext cx="6619164" cy="3665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337481" y="491319"/>
            <a:ext cx="3138985" cy="696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1" hangingPunct="1"/>
            <a:r>
              <a:rPr lang="pl-PL" sz="2800" baseline="0" dirty="0" smtClean="0">
                <a:solidFill>
                  <a:srgbClr val="969696"/>
                </a:solidFill>
                <a:latin typeface="Verdana" pitchFamily="34" charset="0"/>
                <a:cs typeface="Arial" charset="0"/>
              </a:rPr>
              <a:t>Home Comfort</a:t>
            </a:r>
            <a:endParaRPr lang="pl-PL" sz="2800" i="1" baseline="0" dirty="0">
              <a:solidFill>
                <a:srgbClr val="969696"/>
              </a:solidFill>
              <a:latin typeface="Verdana" pitchFamily="34" charset="0"/>
              <a:cs typeface="Arial" charset="0"/>
            </a:endParaRPr>
          </a:p>
        </p:txBody>
      </p:sp>
      <p:pic>
        <p:nvPicPr>
          <p:cNvPr id="6" name="Picture 17" descr="rowent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69290" y="279310"/>
            <a:ext cx="2920620" cy="26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 9" descr="VU2021 ROW-fac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478" y="2475907"/>
            <a:ext cx="1990086" cy="2914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3411941" y="3209499"/>
            <a:ext cx="5802575" cy="5401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ts val="2400"/>
              </a:lnSpc>
              <a:spcBef>
                <a:spcPct val="50000"/>
              </a:spcBef>
              <a:buClr>
                <a:srgbClr val="CE1111"/>
              </a:buClr>
              <a:buFontTx/>
              <a:buChar char="■"/>
            </a:pPr>
            <a:r>
              <a:rPr lang="pl-PL" sz="2000" baseline="0" dirty="0" smtClean="0">
                <a:solidFill>
                  <a:srgbClr val="969696"/>
                </a:solidFill>
                <a:cs typeface="Arial" charset="0"/>
              </a:rPr>
              <a:t> </a:t>
            </a:r>
            <a:r>
              <a:rPr lang="pl-PL" sz="1800" baseline="0" dirty="0" smtClean="0">
                <a:solidFill>
                  <a:srgbClr val="969696"/>
                </a:solidFill>
                <a:cs typeface="Arial" charset="0"/>
              </a:rPr>
              <a:t>25 cm średnicy</a:t>
            </a:r>
          </a:p>
          <a:p>
            <a:pPr algn="l">
              <a:lnSpc>
                <a:spcPts val="2400"/>
              </a:lnSpc>
              <a:spcBef>
                <a:spcPct val="50000"/>
              </a:spcBef>
              <a:buClr>
                <a:srgbClr val="CE1111"/>
              </a:buClr>
              <a:buFontTx/>
              <a:buChar char="■"/>
            </a:pPr>
            <a:r>
              <a:rPr lang="pl-PL" sz="1800" baseline="0" dirty="0" smtClean="0">
                <a:solidFill>
                  <a:srgbClr val="969696"/>
                </a:solidFill>
                <a:cs typeface="Arial" charset="0"/>
              </a:rPr>
              <a:t> 3 ramiona</a:t>
            </a:r>
          </a:p>
          <a:p>
            <a:pPr algn="l">
              <a:lnSpc>
                <a:spcPts val="2400"/>
              </a:lnSpc>
              <a:spcBef>
                <a:spcPct val="50000"/>
              </a:spcBef>
              <a:buClr>
                <a:srgbClr val="CE1111"/>
              </a:buClr>
              <a:buFontTx/>
              <a:buChar char="■"/>
            </a:pPr>
            <a:r>
              <a:rPr lang="pl-PL" sz="1800" baseline="0" dirty="0" smtClean="0">
                <a:solidFill>
                  <a:srgbClr val="969696"/>
                </a:solidFill>
                <a:cs typeface="Arial" charset="0"/>
              </a:rPr>
              <a:t> 3 prędkości</a:t>
            </a:r>
          </a:p>
          <a:p>
            <a:pPr algn="l">
              <a:lnSpc>
                <a:spcPts val="2400"/>
              </a:lnSpc>
              <a:spcBef>
                <a:spcPct val="50000"/>
              </a:spcBef>
              <a:buClr>
                <a:srgbClr val="CE1111"/>
              </a:buClr>
              <a:buFontTx/>
              <a:buChar char="■"/>
            </a:pPr>
            <a:r>
              <a:rPr lang="pl-PL" sz="1800" baseline="0" dirty="0" smtClean="0">
                <a:solidFill>
                  <a:srgbClr val="969696"/>
                </a:solidFill>
                <a:cs typeface="Arial" charset="0"/>
              </a:rPr>
              <a:t> Ruchoma głowica</a:t>
            </a:r>
          </a:p>
          <a:p>
            <a:pPr algn="l">
              <a:lnSpc>
                <a:spcPts val="2400"/>
              </a:lnSpc>
              <a:spcBef>
                <a:spcPct val="50000"/>
              </a:spcBef>
              <a:buClr>
                <a:srgbClr val="CE1111"/>
              </a:buClr>
              <a:buFontTx/>
              <a:buChar char="■"/>
            </a:pPr>
            <a:endParaRPr lang="pl-PL" sz="1800" baseline="0" dirty="0" smtClean="0">
              <a:solidFill>
                <a:srgbClr val="969696"/>
              </a:solidFill>
              <a:cs typeface="Arial" charset="0"/>
            </a:endParaRPr>
          </a:p>
          <a:p>
            <a:pPr algn="l">
              <a:lnSpc>
                <a:spcPts val="2400"/>
              </a:lnSpc>
              <a:spcBef>
                <a:spcPct val="50000"/>
              </a:spcBef>
              <a:buClr>
                <a:srgbClr val="CE1111"/>
              </a:buClr>
            </a:pPr>
            <a:endParaRPr lang="pl-PL" sz="1800" baseline="0" dirty="0" smtClean="0">
              <a:solidFill>
                <a:srgbClr val="969696"/>
              </a:solidFill>
              <a:cs typeface="Arial" charset="0"/>
            </a:endParaRPr>
          </a:p>
          <a:p>
            <a:pPr algn="l">
              <a:spcBef>
                <a:spcPct val="50000"/>
              </a:spcBef>
              <a:buClr>
                <a:srgbClr val="CE1111"/>
              </a:buClr>
              <a:buFontTx/>
              <a:buChar char="■"/>
            </a:pPr>
            <a:endParaRPr lang="pl-PL" sz="2000" baseline="0" dirty="0" smtClean="0">
              <a:solidFill>
                <a:srgbClr val="969696"/>
              </a:solidFill>
              <a:cs typeface="Arial" charset="0"/>
            </a:endParaRPr>
          </a:p>
          <a:p>
            <a:pPr algn="l">
              <a:spcBef>
                <a:spcPct val="50000"/>
              </a:spcBef>
              <a:buClr>
                <a:srgbClr val="CE1111"/>
              </a:buClr>
              <a:buFontTx/>
              <a:buChar char="■"/>
            </a:pPr>
            <a:endParaRPr lang="pl-PL" sz="2000" baseline="0" dirty="0" smtClean="0">
              <a:solidFill>
                <a:srgbClr val="969696"/>
              </a:solidFill>
              <a:cs typeface="Arial" charset="0"/>
            </a:endParaRPr>
          </a:p>
          <a:p>
            <a:pPr algn="l">
              <a:spcBef>
                <a:spcPct val="50000"/>
              </a:spcBef>
              <a:buClr>
                <a:srgbClr val="CE1111"/>
              </a:buClr>
              <a:buFontTx/>
              <a:buChar char="■"/>
            </a:pPr>
            <a:endParaRPr lang="pl-PL" sz="2000" baseline="0" dirty="0" smtClean="0">
              <a:solidFill>
                <a:srgbClr val="969696"/>
              </a:solidFill>
              <a:cs typeface="Arial" charset="0"/>
            </a:endParaRPr>
          </a:p>
          <a:p>
            <a:pPr algn="l">
              <a:spcBef>
                <a:spcPct val="50000"/>
              </a:spcBef>
              <a:buClr>
                <a:srgbClr val="CE1111"/>
              </a:buClr>
              <a:buFontTx/>
              <a:buChar char="■"/>
            </a:pPr>
            <a:endParaRPr lang="pl-PL" sz="2000" baseline="0" dirty="0" smtClean="0">
              <a:solidFill>
                <a:srgbClr val="969696"/>
              </a:solidFill>
              <a:cs typeface="Arial" charset="0"/>
            </a:endParaRPr>
          </a:p>
          <a:p>
            <a:pPr algn="l">
              <a:spcBef>
                <a:spcPct val="50000"/>
              </a:spcBef>
              <a:buClr>
                <a:srgbClr val="CE1111"/>
              </a:buClr>
              <a:buFontTx/>
              <a:buChar char="■"/>
            </a:pPr>
            <a:endParaRPr lang="pl-PL" sz="2000" baseline="0" dirty="0" smtClean="0">
              <a:solidFill>
                <a:srgbClr val="969696"/>
              </a:solidFill>
              <a:cs typeface="Arial" charset="0"/>
            </a:endParaRPr>
          </a:p>
          <a:p>
            <a:pPr algn="l">
              <a:spcBef>
                <a:spcPct val="50000"/>
              </a:spcBef>
              <a:buClr>
                <a:srgbClr val="CE1111"/>
              </a:buClr>
              <a:buFontTx/>
              <a:buChar char="■"/>
            </a:pPr>
            <a:endParaRPr lang="pl-PL" sz="2000" baseline="0" dirty="0" smtClean="0">
              <a:solidFill>
                <a:srgbClr val="969696"/>
              </a:solidFill>
              <a:cs typeface="Arial" charset="0"/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3305034" y="2117677"/>
            <a:ext cx="4392304" cy="696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1" hangingPunct="1"/>
            <a:r>
              <a:rPr lang="pl-PL" sz="2000" baseline="0" dirty="0" smtClean="0">
                <a:solidFill>
                  <a:srgbClr val="969696"/>
                </a:solidFill>
                <a:latin typeface="Verdana" pitchFamily="34" charset="0"/>
                <a:cs typeface="Arial" charset="0"/>
              </a:rPr>
              <a:t>Wentylator stołowy CLASSIC</a:t>
            </a:r>
            <a:endParaRPr lang="pl-PL" sz="2000" i="1" baseline="0" dirty="0">
              <a:solidFill>
                <a:srgbClr val="969696"/>
              </a:solidFill>
              <a:latin typeface="Verdana" pitchFamily="34" charset="0"/>
              <a:cs typeface="Arial" charset="0"/>
            </a:endParaRPr>
          </a:p>
        </p:txBody>
      </p:sp>
      <p:pic>
        <p:nvPicPr>
          <p:cNvPr id="15" name="Picture 2" descr="G:\freshness 50-30 rvb.jpg"/>
          <p:cNvPicPr>
            <a:picLocks noChangeAspect="1" noChangeArrowheads="1"/>
          </p:cNvPicPr>
          <p:nvPr/>
        </p:nvPicPr>
        <p:blipFill>
          <a:blip r:embed="rId5" cstate="print"/>
          <a:srcRect l="25671" t="14127" r="10298" b="23402"/>
          <a:stretch>
            <a:fillRect/>
          </a:stretch>
        </p:blipFill>
        <p:spPr bwMode="auto">
          <a:xfrm>
            <a:off x="7235256" y="3807724"/>
            <a:ext cx="2670744" cy="1562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6" cstate="print"/>
          <a:srcRect l="5273" t="4832" r="5078" b="12048"/>
          <a:stretch>
            <a:fillRect/>
          </a:stretch>
        </p:blipFill>
        <p:spPr bwMode="auto">
          <a:xfrm>
            <a:off x="7238781" y="5359067"/>
            <a:ext cx="2667219" cy="1498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1353403" y="1121391"/>
            <a:ext cx="3138985" cy="696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1" hangingPunct="1"/>
            <a:r>
              <a:rPr lang="pl-PL" baseline="0" dirty="0" smtClean="0">
                <a:solidFill>
                  <a:srgbClr val="969696"/>
                </a:solidFill>
                <a:latin typeface="Verdana" pitchFamily="34" charset="0"/>
                <a:cs typeface="Arial" charset="0"/>
              </a:rPr>
              <a:t>VU2011</a:t>
            </a:r>
            <a:endParaRPr lang="pl-PL" i="1" baseline="0" dirty="0">
              <a:solidFill>
                <a:srgbClr val="969696"/>
              </a:solidFill>
              <a:latin typeface="Verdana" pitchFamily="34" charset="0"/>
              <a:cs typeface="Arial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337481" y="491319"/>
            <a:ext cx="3138985" cy="696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1" hangingPunct="1"/>
            <a:r>
              <a:rPr lang="pl-PL" sz="2800" baseline="0" dirty="0" smtClean="0">
                <a:solidFill>
                  <a:srgbClr val="969696"/>
                </a:solidFill>
                <a:latin typeface="Verdana" pitchFamily="34" charset="0"/>
                <a:cs typeface="Arial" charset="0"/>
              </a:rPr>
              <a:t>Home Comfort</a:t>
            </a:r>
            <a:endParaRPr lang="pl-PL" sz="2800" i="1" baseline="0" dirty="0">
              <a:solidFill>
                <a:srgbClr val="969696"/>
              </a:solidFill>
              <a:latin typeface="Verdana" pitchFamily="34" charset="0"/>
              <a:cs typeface="Arial" charset="0"/>
            </a:endParaRPr>
          </a:p>
        </p:txBody>
      </p:sp>
      <p:pic>
        <p:nvPicPr>
          <p:cNvPr id="6" name="Picture 17" descr="rowent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69290" y="279310"/>
            <a:ext cx="2920620" cy="26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13" descr="2.png"/>
          <p:cNvPicPr>
            <a:picLocks noChangeAspect="1"/>
          </p:cNvPicPr>
          <p:nvPr/>
        </p:nvPicPr>
        <p:blipFill>
          <a:blip r:embed="rId4" cstate="print"/>
          <a:srcRect r="57510"/>
          <a:stretch>
            <a:fillRect/>
          </a:stretch>
        </p:blipFill>
        <p:spPr bwMode="auto">
          <a:xfrm>
            <a:off x="777922" y="1949016"/>
            <a:ext cx="1419367" cy="4125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17"/>
          <p:cNvSpPr txBox="1">
            <a:spLocks noChangeArrowheads="1"/>
          </p:cNvSpPr>
          <p:nvPr/>
        </p:nvSpPr>
        <p:spPr bwMode="auto">
          <a:xfrm>
            <a:off x="864024" y="6203737"/>
            <a:ext cx="1340432" cy="23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* </a:t>
            </a:r>
            <a:r>
              <a:rPr lang="en-US" sz="1400" i="1" dirty="0" err="1">
                <a:solidFill>
                  <a:srgbClr val="4D4D4D"/>
                </a:solidFill>
                <a:latin typeface="Verdana" pitchFamily="34" charset="0"/>
              </a:rPr>
              <a:t>vs</a:t>
            </a:r>
            <a:r>
              <a:rPr lang="en-US" sz="1400" i="1" dirty="0">
                <a:solidFill>
                  <a:srgbClr val="4D4D4D"/>
                </a:solidFill>
                <a:latin typeface="Verdana" pitchFamily="34" charset="0"/>
              </a:rPr>
              <a:t> </a:t>
            </a:r>
            <a:r>
              <a:rPr lang="en-US" sz="1400" i="1" dirty="0" err="1">
                <a:solidFill>
                  <a:srgbClr val="4D4D4D"/>
                </a:solidFill>
                <a:latin typeface="Verdana" pitchFamily="34" charset="0"/>
              </a:rPr>
              <a:t>Zenitude</a:t>
            </a:r>
            <a:r>
              <a:rPr lang="en-US" sz="1400" i="1" dirty="0">
                <a:solidFill>
                  <a:srgbClr val="4D4D4D"/>
                </a:solidFill>
                <a:latin typeface="Verdana" pitchFamily="34" charset="0"/>
              </a:rPr>
              <a:t> range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58889" y="4056701"/>
            <a:ext cx="2660389" cy="2139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2936544" y="1776483"/>
            <a:ext cx="4392304" cy="696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1" hangingPunct="1"/>
            <a:endParaRPr lang="pl-PL" sz="2000" i="1" baseline="0" dirty="0">
              <a:solidFill>
                <a:srgbClr val="969696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1388257" y="1166506"/>
            <a:ext cx="752475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pl-PL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Wentylator</a:t>
            </a:r>
            <a:r>
              <a:rPr lang="pl-PL" b="1" baseline="0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 </a:t>
            </a:r>
            <a:r>
              <a:rPr lang="fr-FR" sz="24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NEW </a:t>
            </a: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TURBO </a:t>
            </a:r>
            <a:r>
              <a:rPr lang="fr-FR" sz="24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SILENCE</a:t>
            </a:r>
            <a:r>
              <a:rPr lang="pl-PL" sz="24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       VU5540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2879679" y="2704532"/>
            <a:ext cx="4203510" cy="5847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ts val="2400"/>
              </a:lnSpc>
              <a:spcBef>
                <a:spcPct val="50000"/>
              </a:spcBef>
              <a:buClr>
                <a:srgbClr val="CE1111"/>
              </a:buClr>
              <a:buFontTx/>
              <a:buChar char="■"/>
            </a:pPr>
            <a:r>
              <a:rPr lang="pl-PL" sz="2000" baseline="0" dirty="0" smtClean="0">
                <a:solidFill>
                  <a:srgbClr val="969696"/>
                </a:solidFill>
                <a:cs typeface="Arial" charset="0"/>
              </a:rPr>
              <a:t> </a:t>
            </a:r>
            <a:r>
              <a:rPr lang="pl-PL" sz="1800" baseline="0" dirty="0" smtClean="0">
                <a:solidFill>
                  <a:srgbClr val="969696"/>
                </a:solidFill>
                <a:cs typeface="Arial" charset="0"/>
              </a:rPr>
              <a:t>40 cm średnicy</a:t>
            </a:r>
          </a:p>
          <a:p>
            <a:pPr algn="l">
              <a:lnSpc>
                <a:spcPts val="2400"/>
              </a:lnSpc>
              <a:spcBef>
                <a:spcPct val="50000"/>
              </a:spcBef>
              <a:buClr>
                <a:srgbClr val="CE1111"/>
              </a:buClr>
              <a:buFontTx/>
              <a:buChar char="■"/>
            </a:pPr>
            <a:r>
              <a:rPr lang="pl-PL" sz="1800" baseline="0" dirty="0" smtClean="0">
                <a:solidFill>
                  <a:srgbClr val="969696"/>
                </a:solidFill>
                <a:cs typeface="Arial" charset="0"/>
              </a:rPr>
              <a:t> Większy przepływ powietrza: o 30%*</a:t>
            </a:r>
          </a:p>
          <a:p>
            <a:pPr algn="l">
              <a:lnSpc>
                <a:spcPts val="2400"/>
              </a:lnSpc>
              <a:spcBef>
                <a:spcPct val="50000"/>
              </a:spcBef>
              <a:buClr>
                <a:srgbClr val="CE1111"/>
              </a:buClr>
              <a:buFontTx/>
              <a:buChar char="■"/>
            </a:pPr>
            <a:r>
              <a:rPr lang="pl-PL" sz="1800" baseline="0" dirty="0" smtClean="0">
                <a:solidFill>
                  <a:srgbClr val="969696"/>
                </a:solidFill>
                <a:cs typeface="Arial" charset="0"/>
              </a:rPr>
              <a:t> 5 ramion</a:t>
            </a:r>
          </a:p>
          <a:p>
            <a:pPr algn="l">
              <a:lnSpc>
                <a:spcPts val="2400"/>
              </a:lnSpc>
              <a:spcBef>
                <a:spcPct val="50000"/>
              </a:spcBef>
              <a:buClr>
                <a:srgbClr val="CE1111"/>
              </a:buClr>
              <a:buFontTx/>
              <a:buChar char="■"/>
            </a:pPr>
            <a:r>
              <a:rPr lang="pl-PL" sz="1800" baseline="0" dirty="0" smtClean="0">
                <a:solidFill>
                  <a:srgbClr val="969696"/>
                </a:solidFill>
                <a:cs typeface="Arial" charset="0"/>
              </a:rPr>
              <a:t> 4 prędkości + Turbo </a:t>
            </a:r>
            <a:r>
              <a:rPr lang="pl-PL" sz="1800" baseline="0" dirty="0" err="1" smtClean="0">
                <a:solidFill>
                  <a:srgbClr val="969696"/>
                </a:solidFill>
                <a:cs typeface="Arial" charset="0"/>
              </a:rPr>
              <a:t>Boost</a:t>
            </a:r>
            <a:endParaRPr lang="pl-PL" sz="1800" baseline="0" dirty="0" smtClean="0">
              <a:solidFill>
                <a:srgbClr val="969696"/>
              </a:solidFill>
              <a:cs typeface="Arial" charset="0"/>
            </a:endParaRPr>
          </a:p>
          <a:p>
            <a:pPr algn="l">
              <a:lnSpc>
                <a:spcPts val="2400"/>
              </a:lnSpc>
              <a:spcBef>
                <a:spcPct val="50000"/>
              </a:spcBef>
              <a:buClr>
                <a:srgbClr val="CE1111"/>
              </a:buClr>
              <a:buFontTx/>
              <a:buChar char="■"/>
            </a:pPr>
            <a:r>
              <a:rPr lang="pl-PL" sz="1800" baseline="0" dirty="0" smtClean="0">
                <a:solidFill>
                  <a:srgbClr val="969696"/>
                </a:solidFill>
                <a:cs typeface="Arial" charset="0"/>
              </a:rPr>
              <a:t>Ruchoma głowica</a:t>
            </a:r>
          </a:p>
          <a:p>
            <a:pPr algn="l">
              <a:lnSpc>
                <a:spcPts val="2400"/>
              </a:lnSpc>
              <a:spcBef>
                <a:spcPct val="50000"/>
              </a:spcBef>
              <a:buClr>
                <a:srgbClr val="CE1111"/>
              </a:buClr>
              <a:buFontTx/>
              <a:buChar char="■"/>
            </a:pPr>
            <a:endParaRPr lang="pl-PL" sz="1800" baseline="0" dirty="0" smtClean="0">
              <a:solidFill>
                <a:srgbClr val="969696"/>
              </a:solidFill>
              <a:cs typeface="Arial" charset="0"/>
            </a:endParaRPr>
          </a:p>
          <a:p>
            <a:pPr algn="l">
              <a:lnSpc>
                <a:spcPts val="2400"/>
              </a:lnSpc>
              <a:spcBef>
                <a:spcPct val="50000"/>
              </a:spcBef>
              <a:buClr>
                <a:srgbClr val="CE1111"/>
              </a:buClr>
            </a:pPr>
            <a:endParaRPr lang="pl-PL" sz="1800" baseline="0" dirty="0" smtClean="0">
              <a:solidFill>
                <a:srgbClr val="969696"/>
              </a:solidFill>
              <a:cs typeface="Arial" charset="0"/>
            </a:endParaRPr>
          </a:p>
          <a:p>
            <a:pPr algn="l">
              <a:spcBef>
                <a:spcPct val="50000"/>
              </a:spcBef>
              <a:buClr>
                <a:srgbClr val="CE1111"/>
              </a:buClr>
              <a:buFontTx/>
              <a:buChar char="■"/>
            </a:pPr>
            <a:endParaRPr lang="pl-PL" sz="2000" baseline="0" dirty="0" smtClean="0">
              <a:solidFill>
                <a:srgbClr val="969696"/>
              </a:solidFill>
              <a:cs typeface="Arial" charset="0"/>
            </a:endParaRPr>
          </a:p>
          <a:p>
            <a:pPr algn="l">
              <a:spcBef>
                <a:spcPct val="50000"/>
              </a:spcBef>
              <a:buClr>
                <a:srgbClr val="CE1111"/>
              </a:buClr>
              <a:buFontTx/>
              <a:buChar char="■"/>
            </a:pPr>
            <a:endParaRPr lang="pl-PL" sz="2000" baseline="0" dirty="0" smtClean="0">
              <a:solidFill>
                <a:srgbClr val="969696"/>
              </a:solidFill>
              <a:cs typeface="Arial" charset="0"/>
            </a:endParaRPr>
          </a:p>
          <a:p>
            <a:pPr algn="l">
              <a:spcBef>
                <a:spcPct val="50000"/>
              </a:spcBef>
              <a:buClr>
                <a:srgbClr val="CE1111"/>
              </a:buClr>
              <a:buFontTx/>
              <a:buChar char="■"/>
            </a:pPr>
            <a:endParaRPr lang="pl-PL" sz="2000" baseline="0" dirty="0" smtClean="0">
              <a:solidFill>
                <a:srgbClr val="969696"/>
              </a:solidFill>
              <a:cs typeface="Arial" charset="0"/>
            </a:endParaRPr>
          </a:p>
          <a:p>
            <a:pPr algn="l">
              <a:spcBef>
                <a:spcPct val="50000"/>
              </a:spcBef>
              <a:buClr>
                <a:srgbClr val="CE1111"/>
              </a:buClr>
              <a:buFontTx/>
              <a:buChar char="■"/>
            </a:pPr>
            <a:endParaRPr lang="pl-PL" sz="2000" baseline="0" dirty="0" smtClean="0">
              <a:solidFill>
                <a:srgbClr val="969696"/>
              </a:solidFill>
              <a:cs typeface="Arial" charset="0"/>
            </a:endParaRPr>
          </a:p>
          <a:p>
            <a:pPr algn="l">
              <a:spcBef>
                <a:spcPct val="50000"/>
              </a:spcBef>
              <a:buClr>
                <a:srgbClr val="CE1111"/>
              </a:buClr>
              <a:buFontTx/>
              <a:buChar char="■"/>
            </a:pPr>
            <a:endParaRPr lang="pl-PL" sz="2000" baseline="0" dirty="0" smtClean="0">
              <a:solidFill>
                <a:srgbClr val="969696"/>
              </a:solidFill>
              <a:cs typeface="Arial" charset="0"/>
            </a:endParaRPr>
          </a:p>
          <a:p>
            <a:pPr algn="l">
              <a:spcBef>
                <a:spcPct val="50000"/>
              </a:spcBef>
              <a:buClr>
                <a:srgbClr val="CE1111"/>
              </a:buClr>
              <a:buFontTx/>
              <a:buChar char="■"/>
            </a:pPr>
            <a:endParaRPr lang="pl-PL" sz="2000" baseline="0" dirty="0" smtClean="0">
              <a:solidFill>
                <a:srgbClr val="969696"/>
              </a:solidFill>
              <a:cs typeface="Arial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337480" y="491319"/>
            <a:ext cx="4940490" cy="696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1" hangingPunct="1"/>
            <a:r>
              <a:rPr lang="pl-PL" sz="2800" baseline="0" dirty="0" smtClean="0">
                <a:solidFill>
                  <a:srgbClr val="969696"/>
                </a:solidFill>
                <a:latin typeface="Verdana" pitchFamily="34" charset="0"/>
                <a:cs typeface="Arial" charset="0"/>
              </a:rPr>
              <a:t>Home Comfort </a:t>
            </a:r>
          </a:p>
          <a:p>
            <a:pPr algn="l" eaLnBrk="1" hangingPunct="1"/>
            <a:r>
              <a:rPr lang="pl-PL" sz="2800" baseline="0" dirty="0" smtClean="0">
                <a:solidFill>
                  <a:srgbClr val="969696"/>
                </a:solidFill>
                <a:latin typeface="Verdana" pitchFamily="34" charset="0"/>
                <a:cs typeface="Arial" charset="0"/>
              </a:rPr>
              <a:t>Oferta wentylatorów 2011</a:t>
            </a:r>
            <a:endParaRPr lang="pl-PL" sz="2800" i="1" baseline="0" dirty="0">
              <a:solidFill>
                <a:srgbClr val="969696"/>
              </a:solidFill>
              <a:latin typeface="Verdana" pitchFamily="34" charset="0"/>
              <a:cs typeface="Arial" charset="0"/>
            </a:endParaRPr>
          </a:p>
        </p:txBody>
      </p:sp>
      <p:pic>
        <p:nvPicPr>
          <p:cNvPr id="6" name="Picture 17" descr="rowent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69290" y="279310"/>
            <a:ext cx="2920620" cy="26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2936544" y="1776483"/>
            <a:ext cx="4392304" cy="696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1" hangingPunct="1"/>
            <a:endParaRPr lang="pl-PL" sz="2000" i="1" baseline="0" dirty="0">
              <a:solidFill>
                <a:srgbClr val="969696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1" name="Line 73"/>
          <p:cNvSpPr>
            <a:spLocks noChangeShapeType="1"/>
          </p:cNvSpPr>
          <p:nvPr/>
        </p:nvSpPr>
        <p:spPr bwMode="auto">
          <a:xfrm flipV="1">
            <a:off x="941696" y="2715903"/>
            <a:ext cx="8106770" cy="2825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pic>
        <p:nvPicPr>
          <p:cNvPr id="12" name="Image 35" descr="2.png"/>
          <p:cNvPicPr>
            <a:picLocks noChangeAspect="1"/>
          </p:cNvPicPr>
          <p:nvPr/>
        </p:nvPicPr>
        <p:blipFill>
          <a:blip r:embed="rId4" cstate="print"/>
          <a:srcRect r="47122"/>
          <a:stretch>
            <a:fillRect/>
          </a:stretch>
        </p:blipFill>
        <p:spPr bwMode="auto">
          <a:xfrm>
            <a:off x="5827358" y="1444198"/>
            <a:ext cx="1597025" cy="378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 9" descr="VU2021 ROW-face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65484" y="2838733"/>
            <a:ext cx="1751674" cy="2565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Prostokąt 17"/>
          <p:cNvSpPr/>
          <p:nvPr/>
        </p:nvSpPr>
        <p:spPr>
          <a:xfrm>
            <a:off x="5438746" y="5375126"/>
            <a:ext cx="21483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VU5540</a:t>
            </a:r>
          </a:p>
          <a:p>
            <a:r>
              <a:rPr lang="pl-PL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RSP=279,99 PLN</a:t>
            </a:r>
            <a:endParaRPr lang="pl-PL" dirty="0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2033517" y="5488674"/>
            <a:ext cx="2634018" cy="696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pl-PL" sz="1800" b="1" baseline="0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  <a:cs typeface="Arial" charset="0"/>
              </a:rPr>
              <a:t>VU2011</a:t>
            </a:r>
          </a:p>
          <a:p>
            <a:pPr algn="ctr" eaLnBrk="1" hangingPunct="1"/>
            <a:r>
              <a:rPr lang="pl-PL" sz="1800" b="1" baseline="0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  <a:cs typeface="Arial" charset="0"/>
              </a:rPr>
              <a:t>RSP=99,99 PLN</a:t>
            </a:r>
            <a:endParaRPr lang="pl-PL" sz="1800" b="1" baseline="0" dirty="0">
              <a:solidFill>
                <a:schemeClr val="bg1">
                  <a:lumMod val="65000"/>
                </a:schemeClr>
              </a:solidFill>
              <a:latin typeface="Verdana" pitchFamily="34" charset="0"/>
              <a:cs typeface="Arial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Box 3"/>
          <p:cNvSpPr txBox="1">
            <a:spLocks noChangeArrowheads="1"/>
          </p:cNvSpPr>
          <p:nvPr/>
        </p:nvSpPr>
        <p:spPr bwMode="auto">
          <a:xfrm>
            <a:off x="2476483" y="6113464"/>
            <a:ext cx="607839" cy="215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6" rIns="91430" bIns="45716">
            <a:spAutoFit/>
          </a:bodyPr>
          <a:lstStyle/>
          <a:p>
            <a:pPr algn="l" rtl="0"/>
            <a:r>
              <a:rPr lang="en-US" sz="1200" i="1" dirty="0" smtClean="0">
                <a:solidFill>
                  <a:prstClr val="white"/>
                </a:solidFill>
                <a:latin typeface="Verdana" pitchFamily="34" charset="0"/>
              </a:rPr>
              <a:t>s</a:t>
            </a:r>
            <a:r>
              <a:rPr lang="en-US" sz="1200" i="1" kern="1200" dirty="0" smtClean="0">
                <a:solidFill>
                  <a:prstClr val="white"/>
                </a:solidFill>
                <a:latin typeface="Verdana" pitchFamily="34" charset="0"/>
                <a:ea typeface="+mn-ea"/>
                <a:cs typeface="+mn-cs"/>
              </a:rPr>
              <a:t>trategy</a:t>
            </a:r>
            <a:endParaRPr lang="en-US" sz="1200" i="1" kern="1200" dirty="0">
              <a:solidFill>
                <a:prstClr val="white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9" name="Text Box 7"/>
          <p:cNvSpPr txBox="1">
            <a:spLocks noChangeArrowheads="1"/>
          </p:cNvSpPr>
          <p:nvPr/>
        </p:nvSpPr>
        <p:spPr bwMode="auto">
          <a:xfrm>
            <a:off x="5435915" y="6039178"/>
            <a:ext cx="748903" cy="338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6" rIns="91430" bIns="45716">
            <a:spAutoFit/>
          </a:bodyPr>
          <a:lstStyle/>
          <a:p>
            <a:pPr algn="ctr" rtl="0"/>
            <a:r>
              <a:rPr lang="en-US" sz="1200" i="1" kern="1200" dirty="0">
                <a:solidFill>
                  <a:prstClr val="white"/>
                </a:solidFill>
                <a:latin typeface="Verdana" pitchFamily="34" charset="0"/>
                <a:ea typeface="+mn-ea"/>
                <a:cs typeface="+mn-cs"/>
              </a:rPr>
              <a:t>Price</a:t>
            </a:r>
          </a:p>
          <a:p>
            <a:pPr algn="ctr" rtl="0"/>
            <a:r>
              <a:rPr lang="en-US" sz="1200" i="1" kern="1200" dirty="0">
                <a:solidFill>
                  <a:prstClr val="white"/>
                </a:solidFill>
                <a:latin typeface="Verdana" pitchFamily="34" charset="0"/>
                <a:ea typeface="+mn-ea"/>
                <a:cs typeface="+mn-cs"/>
              </a:rPr>
              <a:t>positioning</a:t>
            </a:r>
          </a:p>
        </p:txBody>
      </p:sp>
      <p:sp>
        <p:nvSpPr>
          <p:cNvPr id="30" name="Text Box 8"/>
          <p:cNvSpPr txBox="1">
            <a:spLocks noChangeArrowheads="1"/>
          </p:cNvSpPr>
          <p:nvPr/>
        </p:nvSpPr>
        <p:spPr bwMode="auto">
          <a:xfrm>
            <a:off x="8450418" y="6039178"/>
            <a:ext cx="590205" cy="338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6" rIns="91430" bIns="45716">
            <a:spAutoFit/>
          </a:bodyPr>
          <a:lstStyle/>
          <a:p>
            <a:pPr algn="ctr" rtl="0"/>
            <a:r>
              <a:rPr lang="en-US" sz="1200" i="1" kern="1200" dirty="0">
                <a:solidFill>
                  <a:prstClr val="white"/>
                </a:solidFill>
                <a:latin typeface="Verdana" pitchFamily="34" charset="0"/>
                <a:ea typeface="+mn-ea"/>
                <a:cs typeface="+mn-cs"/>
              </a:rPr>
              <a:t>Launch </a:t>
            </a:r>
          </a:p>
          <a:p>
            <a:pPr algn="ctr" rtl="0"/>
            <a:r>
              <a:rPr lang="en-US" sz="1200" i="1" kern="1200" dirty="0">
                <a:solidFill>
                  <a:prstClr val="white"/>
                </a:solidFill>
                <a:latin typeface="Verdana" pitchFamily="34" charset="0"/>
                <a:ea typeface="+mn-ea"/>
                <a:cs typeface="+mn-cs"/>
              </a:rPr>
              <a:t>Plan</a:t>
            </a:r>
          </a:p>
        </p:txBody>
      </p:sp>
      <p:sp>
        <p:nvSpPr>
          <p:cNvPr id="31" name="Text Box 6"/>
          <p:cNvSpPr txBox="1">
            <a:spLocks noChangeArrowheads="1"/>
          </p:cNvSpPr>
          <p:nvPr/>
        </p:nvSpPr>
        <p:spPr bwMode="auto">
          <a:xfrm>
            <a:off x="6810389" y="6072207"/>
            <a:ext cx="811420" cy="215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6" rIns="91430" bIns="45716">
            <a:spAutoFit/>
          </a:bodyPr>
          <a:lstStyle/>
          <a:p>
            <a:pPr algn="l" rtl="0"/>
            <a:r>
              <a:rPr lang="en-US" sz="1200" i="1" dirty="0">
                <a:solidFill>
                  <a:prstClr val="white"/>
                </a:solidFill>
                <a:latin typeface="Verdana" pitchFamily="34" charset="0"/>
              </a:rPr>
              <a:t>C</a:t>
            </a:r>
            <a:r>
              <a:rPr lang="en-US" sz="1200" i="1" kern="1200" dirty="0" smtClean="0">
                <a:solidFill>
                  <a:prstClr val="white"/>
                </a:solidFill>
                <a:latin typeface="Verdana" pitchFamily="34" charset="0"/>
                <a:ea typeface="+mn-ea"/>
                <a:cs typeface="+mn-cs"/>
              </a:rPr>
              <a:t>ompetitors</a:t>
            </a:r>
            <a:endParaRPr lang="en-US" sz="1200" i="1" kern="1200" dirty="0">
              <a:solidFill>
                <a:prstClr val="white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1049101" y="380576"/>
            <a:ext cx="83951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  <a:buFontTx/>
              <a:buChar char="■"/>
            </a:pP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 </a:t>
            </a:r>
            <a:r>
              <a:rPr lang="pl-PL" sz="2000" b="1" baseline="0" dirty="0" err="1" smtClean="0">
                <a:solidFill>
                  <a:srgbClr val="969696"/>
                </a:solidFill>
                <a:cs typeface="Arial" charset="0"/>
              </a:rPr>
              <a:t>Masterchef</a:t>
            </a: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 3000 </a:t>
            </a:r>
            <a:r>
              <a:rPr lang="pl-PL" sz="2000" b="1" baseline="0" dirty="0" err="1" smtClean="0">
                <a:solidFill>
                  <a:srgbClr val="969696"/>
                </a:solidFill>
                <a:cs typeface="Arial" charset="0"/>
              </a:rPr>
              <a:t>vs</a:t>
            </a: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 </a:t>
            </a:r>
            <a:r>
              <a:rPr lang="pl-PL" sz="2000" b="1" baseline="0" dirty="0" err="1" smtClean="0">
                <a:solidFill>
                  <a:srgbClr val="969696"/>
                </a:solidFill>
                <a:cs typeface="Arial" charset="0"/>
              </a:rPr>
              <a:t>Masterchef</a:t>
            </a: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 5000 </a:t>
            </a:r>
            <a:endParaRPr lang="pl-PL" sz="2000" baseline="0" dirty="0">
              <a:solidFill>
                <a:srgbClr val="969696"/>
              </a:solidFill>
              <a:cs typeface="Arial" charset="0"/>
            </a:endParaRPr>
          </a:p>
        </p:txBody>
      </p:sp>
      <p:pic>
        <p:nvPicPr>
          <p:cNvPr id="21" name="Picture 2" descr="LogoB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78722" y="191069"/>
            <a:ext cx="2549857" cy="476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074" name="AutoShape 2" descr="http://zdjeciagroupeseb.pl/miniatura.php?id=59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1076" name="AutoShape 4" descr="http://zdjeciagroupeseb.pl/miniatura.php?id=59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31077" name="Picture 5" descr="C:\Documents and Settings\mjarzab\Pulpit\FP51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251" y="2449012"/>
            <a:ext cx="2729551" cy="3681284"/>
          </a:xfrm>
          <a:prstGeom prst="rect">
            <a:avLst/>
          </a:prstGeom>
          <a:noFill/>
        </p:spPr>
      </p:pic>
      <p:pic>
        <p:nvPicPr>
          <p:cNvPr id="12" name="Image 23" descr="3_4 droite bol hachoir.jpg"/>
          <p:cNvPicPr>
            <a:picLocks noChangeAspect="1"/>
          </p:cNvPicPr>
          <p:nvPr/>
        </p:nvPicPr>
        <p:blipFill>
          <a:blip r:embed="rId4" cstate="print"/>
          <a:srcRect r="13044"/>
          <a:stretch>
            <a:fillRect/>
          </a:stretch>
        </p:blipFill>
        <p:spPr>
          <a:xfrm>
            <a:off x="6769290" y="2906974"/>
            <a:ext cx="2630779" cy="3031814"/>
          </a:xfrm>
          <a:prstGeom prst="rect">
            <a:avLst/>
          </a:prstGeom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7274258" y="1993286"/>
            <a:ext cx="22109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</a:pPr>
            <a:r>
              <a:rPr lang="pl-PL" sz="2000" baseline="0" dirty="0" err="1" smtClean="0">
                <a:solidFill>
                  <a:srgbClr val="969696"/>
                </a:solidFill>
                <a:cs typeface="Arial" charset="0"/>
              </a:rPr>
              <a:t>Masterchef</a:t>
            </a:r>
            <a:r>
              <a:rPr lang="pl-PL" sz="2000" baseline="0" dirty="0" smtClean="0">
                <a:solidFill>
                  <a:srgbClr val="969696"/>
                </a:solidFill>
                <a:cs typeface="Arial" charset="0"/>
              </a:rPr>
              <a:t> 3000</a:t>
            </a:r>
            <a:endParaRPr lang="pl-PL" sz="2000" baseline="0" dirty="0">
              <a:solidFill>
                <a:srgbClr val="969696"/>
              </a:solidFill>
              <a:cs typeface="Arial" charset="0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1026354" y="1900027"/>
            <a:ext cx="186924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</a:pPr>
            <a:r>
              <a:rPr lang="pl-PL" sz="2000" baseline="0" dirty="0" smtClean="0">
                <a:solidFill>
                  <a:srgbClr val="969696"/>
                </a:solidFill>
                <a:cs typeface="Arial" charset="0"/>
              </a:rPr>
              <a:t>FP513</a:t>
            </a:r>
            <a:endParaRPr lang="pl-PL" sz="2000" baseline="0" dirty="0">
              <a:solidFill>
                <a:srgbClr val="969696"/>
              </a:solidFill>
              <a:cs typeface="Arial" charset="0"/>
            </a:endParaRPr>
          </a:p>
        </p:txBody>
      </p:sp>
      <p:sp>
        <p:nvSpPr>
          <p:cNvPr id="15" name="Strzałka w prawo 14"/>
          <p:cNvSpPr/>
          <p:nvPr/>
        </p:nvSpPr>
        <p:spPr bwMode="auto">
          <a:xfrm>
            <a:off x="3193575" y="2866030"/>
            <a:ext cx="3507475" cy="2169993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3000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3264588" y="3384643"/>
            <a:ext cx="3040677" cy="1969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  <a:buFont typeface="Arial" pitchFamily="34" charset="0"/>
              <a:buChar char="•"/>
            </a:pPr>
            <a:r>
              <a:rPr lang="pl-PL" sz="2000" baseline="0" dirty="0" smtClean="0">
                <a:solidFill>
                  <a:srgbClr val="969696"/>
                </a:solidFill>
                <a:cs typeface="Arial" charset="0"/>
              </a:rPr>
              <a:t> </a:t>
            </a:r>
            <a:r>
              <a:rPr lang="pl-PL" sz="1400" b="1" baseline="0" dirty="0" smtClean="0">
                <a:solidFill>
                  <a:srgbClr val="969696"/>
                </a:solidFill>
                <a:cs typeface="Arial" charset="0"/>
              </a:rPr>
              <a:t>Dwie tarcze zamiast jednej</a:t>
            </a:r>
          </a:p>
          <a:p>
            <a:pPr algn="l">
              <a:spcBef>
                <a:spcPct val="50000"/>
              </a:spcBef>
              <a:buClr>
                <a:srgbClr val="CE1111"/>
              </a:buClr>
              <a:buFont typeface="Arial" pitchFamily="34" charset="0"/>
              <a:buChar char="•"/>
            </a:pPr>
            <a:r>
              <a:rPr lang="pl-PL" sz="1400" b="1" baseline="0" dirty="0" smtClean="0">
                <a:solidFill>
                  <a:srgbClr val="969696"/>
                </a:solidFill>
                <a:cs typeface="Arial" charset="0"/>
              </a:rPr>
              <a:t> Książka z przepisami</a:t>
            </a:r>
          </a:p>
          <a:p>
            <a:pPr algn="l">
              <a:spcBef>
                <a:spcPct val="50000"/>
              </a:spcBef>
              <a:buClr>
                <a:srgbClr val="CE1111"/>
              </a:buClr>
              <a:buFont typeface="Arial" pitchFamily="34" charset="0"/>
              <a:buChar char="•"/>
            </a:pPr>
            <a:r>
              <a:rPr lang="pl-PL" sz="1400" b="1" baseline="0" dirty="0" smtClean="0">
                <a:solidFill>
                  <a:srgbClr val="969696"/>
                </a:solidFill>
                <a:cs typeface="Arial" charset="0"/>
              </a:rPr>
              <a:t> Bardziej kompaktowy</a:t>
            </a:r>
          </a:p>
          <a:p>
            <a:pPr algn="l">
              <a:spcBef>
                <a:spcPct val="50000"/>
              </a:spcBef>
              <a:buClr>
                <a:srgbClr val="CE1111"/>
              </a:buClr>
              <a:buFont typeface="Arial" pitchFamily="34" charset="0"/>
              <a:buChar char="•"/>
            </a:pPr>
            <a:endParaRPr lang="pl-PL" sz="2000" baseline="0" dirty="0" smtClean="0">
              <a:solidFill>
                <a:srgbClr val="969696"/>
              </a:solidFill>
              <a:cs typeface="Arial" charset="0"/>
            </a:endParaRPr>
          </a:p>
          <a:p>
            <a:pPr algn="l">
              <a:spcBef>
                <a:spcPct val="50000"/>
              </a:spcBef>
              <a:buClr>
                <a:srgbClr val="CE1111"/>
              </a:buClr>
            </a:pPr>
            <a:endParaRPr lang="pl-PL" sz="2000" baseline="0" dirty="0">
              <a:solidFill>
                <a:srgbClr val="969696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564" name="Group 156"/>
          <p:cNvGraphicFramePr>
            <a:graphicFrameLocks noGrp="1"/>
          </p:cNvGraphicFramePr>
          <p:nvPr/>
        </p:nvGraphicFramePr>
        <p:xfrm>
          <a:off x="1009935" y="1549476"/>
          <a:ext cx="7806520" cy="4142778"/>
        </p:xfrm>
        <a:graphic>
          <a:graphicData uri="http://schemas.openxmlformats.org/drawingml/2006/table">
            <a:tbl>
              <a:tblPr/>
              <a:tblGrid>
                <a:gridCol w="2601627"/>
                <a:gridCol w="2604905"/>
                <a:gridCol w="2599988"/>
              </a:tblGrid>
              <a:tr h="2375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fr-F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FP</a:t>
                      </a: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312</a:t>
                      </a:r>
                      <a:endParaRPr kumimoji="0" lang="fr-F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21E1B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Zelmer Prymus 878</a:t>
                      </a:r>
                      <a:endParaRPr kumimoji="0" lang="fr-F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21E1B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75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Moc</a:t>
                      </a:r>
                      <a:endParaRPr kumimoji="0" lang="fr-F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21E1B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700</a:t>
                      </a:r>
                      <a:r>
                        <a:rPr kumimoji="0" lang="fr-F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 W</a:t>
                      </a: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600</a:t>
                      </a:r>
                      <a:r>
                        <a:rPr kumimoji="0" lang="fr-F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W</a:t>
                      </a: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80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Wykończenie</a:t>
                      </a:r>
                      <a:endParaRPr kumimoji="0" lang="fr-F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21E1B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Metalowe panel</a:t>
                      </a:r>
                      <a:endParaRPr kumimoji="0" lang="fr-F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plastikowe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75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Komin</a:t>
                      </a:r>
                      <a:endParaRPr kumimoji="0" lang="fr-F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21E1B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okrągły</a:t>
                      </a:r>
                      <a:endParaRPr kumimoji="0" lang="fr-F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połówkowy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75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Pojemność misy</a:t>
                      </a:r>
                      <a:endParaRPr kumimoji="0" lang="fr-F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21E1B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2,2L</a:t>
                      </a:r>
                      <a:endParaRPr kumimoji="0" lang="fr-F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2,1L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75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Liczba prędkości</a:t>
                      </a:r>
                      <a:endParaRPr kumimoji="0" lang="fr-F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21E1B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 + P</a:t>
                      </a: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 + P</a:t>
                      </a: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75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Blender</a:t>
                      </a: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fr-F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nie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5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Metalowe noże</a:t>
                      </a:r>
                      <a:endParaRPr kumimoji="0" lang="fr-F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21E1B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fr-F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75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Tarcza emulgacyjna</a:t>
                      </a:r>
                      <a:endParaRPr kumimoji="0" lang="fr-F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21E1B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fr-F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nie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75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Liczba tarcz</a:t>
                      </a:r>
                      <a:endParaRPr kumimoji="0" lang="fr-F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21E1B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 dwustronne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 jednostronne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75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Tarcza do frytek</a:t>
                      </a:r>
                      <a:endParaRPr kumimoji="0" lang="fr-F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21E1B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75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Tarcza do ziemniaków</a:t>
                      </a:r>
                      <a:endParaRPr kumimoji="0" lang="fr-F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21E1B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75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Miejsce do przechowywania akcesoriów</a:t>
                      </a:r>
                      <a:endParaRPr kumimoji="0" lang="fr-F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21E1B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75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Książka z przepisami</a:t>
                      </a:r>
                      <a:endParaRPr kumimoji="0" lang="fr-F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21E1B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nie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75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1E1B"/>
                          </a:solidFill>
                          <a:effectLst/>
                          <a:latin typeface="Arial" charset="0"/>
                        </a:rPr>
                        <a:t>Cena</a:t>
                      </a:r>
                      <a:endParaRPr kumimoji="0" lang="fr-F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21E1B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399,99 PLN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349,99 PLN</a:t>
                      </a: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" name="Picture 2" descr="LogoB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6645" y="166880"/>
            <a:ext cx="1949355" cy="364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bez tytułu"/>
          <p:cNvPicPr>
            <a:picLocks noChangeAspect="1" noChangeArrowheads="1"/>
          </p:cNvPicPr>
          <p:nvPr/>
        </p:nvPicPr>
        <p:blipFill>
          <a:blip r:embed="rId3" cstate="print">
            <a:grayscl/>
            <a:biLevel thresh="50000"/>
          </a:blip>
          <a:srcRect/>
          <a:stretch>
            <a:fillRect/>
          </a:stretch>
        </p:blipFill>
        <p:spPr bwMode="auto">
          <a:xfrm>
            <a:off x="6387152" y="1624083"/>
            <a:ext cx="1010105" cy="174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LogoBi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03510" y="1546690"/>
            <a:ext cx="1146412" cy="214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 23" descr="3_4 droite bol blende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86406" y="677816"/>
            <a:ext cx="599744" cy="830415"/>
          </a:xfrm>
          <a:prstGeom prst="rect">
            <a:avLst/>
          </a:prstGeom>
        </p:spPr>
      </p:pic>
      <p:pic>
        <p:nvPicPr>
          <p:cNvPr id="13" name="Picture 2" descr="Zelmer 878 W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35669" y="493925"/>
            <a:ext cx="1034623" cy="1034623"/>
          </a:xfrm>
          <a:prstGeom prst="rect">
            <a:avLst/>
          </a:prstGeom>
          <a:noFill/>
        </p:spPr>
      </p:pic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1090043" y="298689"/>
            <a:ext cx="83951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</a:pPr>
            <a:r>
              <a:rPr lang="pl-PL" sz="2000" b="1" baseline="0" dirty="0" err="1" smtClean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Masterchef</a:t>
            </a:r>
            <a:r>
              <a:rPr lang="pl-PL" sz="2000" b="1" baseline="0" dirty="0" smtClean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 3000 </a:t>
            </a:r>
            <a:r>
              <a:rPr lang="pl-PL" sz="2000" b="1" baseline="0" dirty="0" err="1" smtClean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vs</a:t>
            </a:r>
            <a:r>
              <a:rPr lang="pl-PL" sz="2000" b="1" baseline="0" dirty="0" smtClean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 Zelmer</a:t>
            </a:r>
            <a:endParaRPr lang="pl-PL" sz="2000" b="1" baseline="0" dirty="0">
              <a:solidFill>
                <a:schemeClr val="bg1">
                  <a:lumMod val="50000"/>
                </a:schemeClr>
              </a:solidFill>
              <a:cs typeface="Arial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1866343" y="1138347"/>
            <a:ext cx="65008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pl-PL" sz="7200" b="1" kern="1200" dirty="0" smtClean="0">
                <a:solidFill>
                  <a:schemeClr val="bg1">
                    <a:lumMod val="75000"/>
                  </a:schemeClr>
                </a:solidFill>
                <a:latin typeface="Calibri"/>
                <a:ea typeface="+mn-ea"/>
                <a:cs typeface="+mn-cs"/>
              </a:rPr>
              <a:t>Nowy M</a:t>
            </a:r>
            <a:r>
              <a:rPr lang="fr-FR" sz="7200" b="1" kern="1200" dirty="0" smtClean="0">
                <a:solidFill>
                  <a:schemeClr val="bg1">
                    <a:lumMod val="75000"/>
                  </a:schemeClr>
                </a:solidFill>
                <a:latin typeface="Calibri"/>
                <a:ea typeface="+mn-ea"/>
                <a:cs typeface="+mn-cs"/>
              </a:rPr>
              <a:t>ast</a:t>
            </a:r>
            <a:r>
              <a:rPr lang="pl-PL" sz="7200" b="1" kern="1200" dirty="0" smtClean="0">
                <a:solidFill>
                  <a:schemeClr val="bg1">
                    <a:lumMod val="75000"/>
                  </a:schemeClr>
                </a:solidFill>
                <a:latin typeface="Calibri"/>
                <a:ea typeface="+mn-ea"/>
                <a:cs typeface="+mn-cs"/>
              </a:rPr>
              <a:t>e</a:t>
            </a:r>
            <a:r>
              <a:rPr lang="fr-FR" sz="7200" b="1" kern="1200" dirty="0" smtClean="0">
                <a:solidFill>
                  <a:schemeClr val="bg1">
                    <a:lumMod val="75000"/>
                  </a:schemeClr>
                </a:solidFill>
                <a:latin typeface="Calibri"/>
                <a:ea typeface="+mn-ea"/>
                <a:cs typeface="+mn-cs"/>
              </a:rPr>
              <a:t>rchef </a:t>
            </a:r>
            <a:r>
              <a:rPr lang="pl-PL" sz="7200" b="1" kern="1200" dirty="0" smtClean="0">
                <a:solidFill>
                  <a:schemeClr val="bg1">
                    <a:lumMod val="75000"/>
                  </a:schemeClr>
                </a:solidFill>
                <a:latin typeface="Calibri"/>
                <a:ea typeface="+mn-ea"/>
                <a:cs typeface="+mn-cs"/>
              </a:rPr>
              <a:t>5</a:t>
            </a:r>
            <a:r>
              <a:rPr lang="fr-FR" sz="7200" b="1" kern="1200" dirty="0" smtClean="0">
                <a:solidFill>
                  <a:schemeClr val="bg1">
                    <a:lumMod val="75000"/>
                  </a:schemeClr>
                </a:solidFill>
                <a:latin typeface="Calibri"/>
                <a:ea typeface="+mn-ea"/>
                <a:cs typeface="+mn-cs"/>
              </a:rPr>
              <a:t>000</a:t>
            </a:r>
            <a:endParaRPr lang="fr-FR" sz="7200" b="1" kern="1200" dirty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43386" y="272956"/>
            <a:ext cx="2651499" cy="504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15" descr="robot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9482" y="2893323"/>
            <a:ext cx="2251883" cy="3295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4" cstate="print"/>
          <a:srcRect l="57071" t="54637" r="14324" b="23589"/>
          <a:stretch>
            <a:fillRect/>
          </a:stretch>
        </p:blipFill>
        <p:spPr bwMode="auto">
          <a:xfrm>
            <a:off x="6851176" y="2508749"/>
            <a:ext cx="1403356" cy="55517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908909" y="1854532"/>
            <a:ext cx="58020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</a:pPr>
            <a:r>
              <a:rPr lang="pl-PL" sz="3200" baseline="0" dirty="0" smtClean="0">
                <a:solidFill>
                  <a:schemeClr val="bg1">
                    <a:lumMod val="75000"/>
                  </a:schemeClr>
                </a:solidFill>
                <a:cs typeface="Arial" charset="0"/>
              </a:rPr>
              <a:t>z maszynką do mięsa</a:t>
            </a:r>
            <a:r>
              <a:rPr lang="pl-PL" sz="3200" b="1" baseline="0" dirty="0" smtClean="0">
                <a:solidFill>
                  <a:srgbClr val="C00000"/>
                </a:solidFill>
                <a:cs typeface="Arial" charset="0"/>
              </a:rPr>
              <a:t>!</a:t>
            </a:r>
            <a:endParaRPr lang="pl-PL" sz="3200" b="1" baseline="0" dirty="0">
              <a:solidFill>
                <a:srgbClr val="C00000"/>
              </a:solidFill>
              <a:latin typeface="Arial Rounded MT Bold" pitchFamily="34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EB Presentation">
  <a:themeElements>
    <a:clrScheme name="SEB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EB Presentation">
      <a:majorFont>
        <a:latin typeface="Arial"/>
        <a:ea typeface="ＭＳ Ｐゴシック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4" charset="-128"/>
          </a:defRPr>
        </a:defPPr>
      </a:lstStyle>
    </a:lnDef>
  </a:objectDefaults>
  <a:extraClrSchemeLst>
    <a:extraClrScheme>
      <a:clrScheme name="SEB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B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B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B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B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B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B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B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B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B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B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B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19286</TotalTime>
  <Words>1851</Words>
  <Application>Microsoft Office PowerPoint</Application>
  <PresentationFormat>Papier A4 (210x297 mm)</PresentationFormat>
  <Paragraphs>998</Paragraphs>
  <Slides>66</Slides>
  <Notes>24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66</vt:i4>
      </vt:variant>
    </vt:vector>
  </HeadingPairs>
  <TitlesOfParts>
    <vt:vector size="67" baseType="lpstr">
      <vt:lpstr>SEB Presentation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  <vt:lpstr>Slajd 40</vt:lpstr>
      <vt:lpstr>Slajd 41</vt:lpstr>
      <vt:lpstr>Slajd 42</vt:lpstr>
      <vt:lpstr>Slajd 43</vt:lpstr>
      <vt:lpstr>Slajd 44</vt:lpstr>
      <vt:lpstr>Slajd 45</vt:lpstr>
      <vt:lpstr>Slajd 46</vt:lpstr>
      <vt:lpstr>Slajd 47</vt:lpstr>
      <vt:lpstr>Slajd 48</vt:lpstr>
      <vt:lpstr>Slajd 49</vt:lpstr>
      <vt:lpstr>Slajd 50</vt:lpstr>
      <vt:lpstr>Slajd 51</vt:lpstr>
      <vt:lpstr>Slajd 52</vt:lpstr>
      <vt:lpstr>Slajd 53</vt:lpstr>
      <vt:lpstr>Slajd 54</vt:lpstr>
      <vt:lpstr>Slajd 55</vt:lpstr>
      <vt:lpstr>Slajd 56</vt:lpstr>
      <vt:lpstr>Slajd 57</vt:lpstr>
      <vt:lpstr>Slajd 58</vt:lpstr>
      <vt:lpstr>Slajd 59</vt:lpstr>
      <vt:lpstr>Slajd 60</vt:lpstr>
      <vt:lpstr>Slajd 61</vt:lpstr>
      <vt:lpstr>Slajd 62</vt:lpstr>
      <vt:lpstr>Slajd 63</vt:lpstr>
      <vt:lpstr>Slajd 64</vt:lpstr>
      <vt:lpstr>Slajd 65</vt:lpstr>
      <vt:lpstr>Slajd 66</vt:lpstr>
    </vt:vector>
  </TitlesOfParts>
  <Company>Groupe SEB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cp:lastModifiedBy>phaponiuk</cp:lastModifiedBy>
  <cp:revision>2570</cp:revision>
  <dcterms:modified xsi:type="dcterms:W3CDTF">2010-11-28T22:17:40Z</dcterms:modified>
</cp:coreProperties>
</file>