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03" r:id="rId3"/>
  </p:sldMasterIdLst>
  <p:notesMasterIdLst>
    <p:notesMasterId r:id="rId39"/>
  </p:notesMasterIdLst>
  <p:sldIdLst>
    <p:sldId id="257" r:id="rId4"/>
    <p:sldId id="485" r:id="rId5"/>
    <p:sldId id="432" r:id="rId6"/>
    <p:sldId id="380" r:id="rId7"/>
    <p:sldId id="270" r:id="rId8"/>
    <p:sldId id="269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28" r:id="rId19"/>
    <p:sldId id="422" r:id="rId20"/>
    <p:sldId id="423" r:id="rId21"/>
    <p:sldId id="484" r:id="rId22"/>
    <p:sldId id="424" r:id="rId23"/>
    <p:sldId id="427" r:id="rId24"/>
    <p:sldId id="425" r:id="rId25"/>
    <p:sldId id="431" r:id="rId26"/>
    <p:sldId id="271" r:id="rId27"/>
    <p:sldId id="416" r:id="rId28"/>
    <p:sldId id="420" r:id="rId29"/>
    <p:sldId id="417" r:id="rId30"/>
    <p:sldId id="421" r:id="rId31"/>
    <p:sldId id="418" r:id="rId32"/>
    <p:sldId id="387" r:id="rId33"/>
    <p:sldId id="429" r:id="rId34"/>
    <p:sldId id="391" r:id="rId35"/>
    <p:sldId id="393" r:id="rId36"/>
    <p:sldId id="395" r:id="rId37"/>
    <p:sldId id="40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A70D"/>
    <a:srgbClr val="000000"/>
    <a:srgbClr val="FF00FF"/>
    <a:srgbClr val="BA06A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428" autoAdjust="0"/>
  </p:normalViewPr>
  <p:slideViewPr>
    <p:cSldViewPr>
      <p:cViewPr>
        <p:scale>
          <a:sx n="80" d="100"/>
          <a:sy n="80" d="100"/>
        </p:scale>
        <p:origin x="-8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E14FA-2284-4FA1-BA05-F53D05B99E8D}" type="datetimeFigureOut">
              <a:rPr lang="en-US" smtClean="0"/>
              <a:pPr/>
              <a:t>11/26/2010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4CE67-31E3-4BA0-AF14-EED182254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C8618B-72B5-4E68-A3EE-71F547878BD4}" type="slidenum">
              <a:rPr lang="fr-FR" smtClean="0">
                <a:solidFill>
                  <a:srgbClr val="000000"/>
                </a:solidFill>
                <a:latin typeface="Calibri" pitchFamily="34" charset="0"/>
              </a:rPr>
              <a:pPr/>
              <a:t>3</a:t>
            </a:fld>
            <a:endParaRPr lang="fr-FR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C8618B-72B5-4E68-A3EE-71F547878BD4}" type="slidenum">
              <a:rPr lang="fr-FR" smtClean="0">
                <a:solidFill>
                  <a:srgbClr val="000000"/>
                </a:solidFill>
                <a:latin typeface="Calibri" pitchFamily="34" charset="0"/>
              </a:rPr>
              <a:pPr/>
              <a:t>30</a:t>
            </a:fld>
            <a:endParaRPr lang="fr-FR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0ACC-1B05-4C1B-BDCD-DCEFD0DA9C5C}" type="datetimeFigureOut">
              <a:rPr lang="en-US" smtClean="0"/>
              <a:pPr/>
              <a:t>11/26/2010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8355-8DCB-49E5-BB6B-48F453AA2E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0ACC-1B05-4C1B-BDCD-DCEFD0DA9C5C}" type="datetimeFigureOut">
              <a:rPr lang="en-US" smtClean="0"/>
              <a:pPr/>
              <a:t>11/26/2010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8355-8DCB-49E5-BB6B-48F453AA2E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0ACC-1B05-4C1B-BDCD-DCEFD0DA9C5C}" type="datetimeFigureOut">
              <a:rPr lang="en-US" smtClean="0"/>
              <a:pPr/>
              <a:t>11/26/2010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8355-8DCB-49E5-BB6B-48F453AA2E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0BAA1-CA65-498F-A5C7-299805A2DC07}" type="slidenum">
              <a:rPr lang="fr-FR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07573-CB84-4A7C-AC96-29E2A280E679}" type="slidenum">
              <a:rPr lang="fr-FR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91BEB-5541-41B0-A628-045D4014496A}" type="slidenum">
              <a:rPr lang="fr-FR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7450" y="1600200"/>
            <a:ext cx="3771900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1750" y="1600200"/>
            <a:ext cx="3771900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8121E-3DCC-4B64-8EC0-E4DC66816959}" type="slidenum">
              <a:rPr lang="fr-FR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241BE-E67B-4ECB-A139-7E7D092485B7}" type="slidenum">
              <a:rPr lang="fr-FR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E7495-22A9-4CB7-85A4-5C4F3CBE9660}" type="slidenum">
              <a:rPr lang="fr-FR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F23A1-D551-45D9-9604-54EADE3E6CF8}" type="slidenum">
              <a:rPr lang="fr-FR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0ACC-1B05-4C1B-BDCD-DCEFD0DA9C5C}" type="datetimeFigureOut">
              <a:rPr lang="en-US" smtClean="0"/>
              <a:pPr/>
              <a:t>11/26/2010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8355-8DCB-49E5-BB6B-48F453AA2E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14C35-1BEC-447E-82B3-96B4CC64C6F9}" type="slidenum">
              <a:rPr lang="fr-FR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791F3-4D8F-407C-BEEC-CF8376E1B9B4}" type="slidenum">
              <a:rPr lang="fr-FR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59600" y="188913"/>
            <a:ext cx="1924050" cy="58785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82688" y="188913"/>
            <a:ext cx="5624512" cy="58785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E15CE-428F-4438-BFA2-262EE9D1EFAD}" type="slidenum">
              <a:rPr lang="fr-FR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558925"/>
            <a:ext cx="6934200" cy="1470025"/>
          </a:xfrm>
        </p:spPr>
        <p:txBody>
          <a:bodyPr/>
          <a:lstStyle>
            <a:lvl1pPr algn="ctr">
              <a:defRPr sz="4800">
                <a:solidFill>
                  <a:srgbClr val="D93020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2566" y="188913"/>
            <a:ext cx="7680080" cy="114300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86962" y="1600201"/>
            <a:ext cx="3777762" cy="4467225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105400" y="1600201"/>
            <a:ext cx="3777762" cy="2157413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105400" y="3910013"/>
            <a:ext cx="3777762" cy="2157412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F49BA-35A0-4E1A-A51B-A4C378FD6F72}" type="slidenum">
              <a:rPr lang="fr-FR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61925" y="1484313"/>
            <a:ext cx="4314825" cy="420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484313"/>
            <a:ext cx="4314825" cy="420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0ACC-1B05-4C1B-BDCD-DCEFD0DA9C5C}" type="datetimeFigureOut">
              <a:rPr lang="en-US" smtClean="0"/>
              <a:pPr/>
              <a:t>11/26/2010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8355-8DCB-49E5-BB6B-48F453AA2E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8463" y="333375"/>
            <a:ext cx="2195512" cy="53546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61925" y="333375"/>
            <a:ext cx="6434138" cy="53546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0ACC-1B05-4C1B-BDCD-DCEFD0DA9C5C}" type="datetimeFigureOut">
              <a:rPr lang="en-US" smtClean="0"/>
              <a:pPr/>
              <a:t>11/26/2010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8355-8DCB-49E5-BB6B-48F453AA2E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0ACC-1B05-4C1B-BDCD-DCEFD0DA9C5C}" type="datetimeFigureOut">
              <a:rPr lang="en-US" smtClean="0"/>
              <a:pPr/>
              <a:t>11/26/2010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8355-8DCB-49E5-BB6B-48F453AA2E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0ACC-1B05-4C1B-BDCD-DCEFD0DA9C5C}" type="datetimeFigureOut">
              <a:rPr lang="en-US" smtClean="0"/>
              <a:pPr/>
              <a:t>11/26/2010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8355-8DCB-49E5-BB6B-48F453AA2E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0ACC-1B05-4C1B-BDCD-DCEFD0DA9C5C}" type="datetimeFigureOut">
              <a:rPr lang="en-US" smtClean="0"/>
              <a:pPr/>
              <a:t>11/26/2010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8355-8DCB-49E5-BB6B-48F453AA2E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0ACC-1B05-4C1B-BDCD-DCEFD0DA9C5C}" type="datetimeFigureOut">
              <a:rPr lang="en-US" smtClean="0"/>
              <a:pPr/>
              <a:t>11/26/2010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8355-8DCB-49E5-BB6B-48F453AA2E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0ACC-1B05-4C1B-BDCD-DCEFD0DA9C5C}" type="datetimeFigureOut">
              <a:rPr lang="en-US" smtClean="0"/>
              <a:pPr/>
              <a:t>11/26/2010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8355-8DCB-49E5-BB6B-48F453AA2E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SilverBullet:Users:therezelefevre:Documents:1%20-%20ON%20THE%20GO%20[13]:1%20-%20DOSSIERS%20:SEB%20IDENTIT&#201;%20GROUPE:11&#176;%20CHARTE:01%20-%20CALAGES:PRES%20POWER%20PONT:CALAGE:IMPORTLOGO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hyperlink" Target="http://view.stern.de/v2/picture/1114891/?r=11" TargetMode="Externa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hyperlink" Target="http://view.stern.de/v2/picture/1110886/?r=11" TargetMode="Externa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80ACC-1B05-4C1B-BDCD-DCEFD0DA9C5C}" type="datetimeFigureOut">
              <a:rPr lang="en-US" smtClean="0"/>
              <a:pPr/>
              <a:t>11/26/2010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08355-8DCB-49E5-BB6B-48F453AA2E0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2688" y="188913"/>
            <a:ext cx="7680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smtClean="0"/>
              <a:t>Cliquez et modifiez le titre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6962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9538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aseline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ja-JP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775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aseline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ja-JP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2775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aseline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4293B1-3AC9-4689-A8BE-0CC13506DC63}" type="slidenum">
              <a:rPr lang="fr-FR" altLang="ja-JP">
                <a:solidFill>
                  <a:srgbClr val="000000"/>
                </a:solidFill>
                <a:ea typeface="ＭＳ Ｐゴシック" pitchFamily="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ja-JP">
              <a:solidFill>
                <a:srgbClr val="000000"/>
              </a:solidFill>
              <a:ea typeface="ＭＳ Ｐゴシック" pitchFamily="1" charset="-128"/>
            </a:endParaRPr>
          </a:p>
        </p:txBody>
      </p:sp>
      <p:pic>
        <p:nvPicPr>
          <p:cNvPr id="10247" name="Picture 7" descr="SilverBullet:Users:therezelefevre:Documents:1 - ON THE GO [13]:1 - DOSSIERS :SEB IDENTITÉ GROUPE:11° CHARTE:01 - CALAGES:PRES POWER PONT:CALAGE:IMPORTLOGO.jpg"/>
          <p:cNvPicPr>
            <a:picLocks noChangeAspect="1" noChangeArrowheads="1"/>
          </p:cNvPicPr>
          <p:nvPr/>
        </p:nvPicPr>
        <p:blipFill>
          <a:blip r:embed="rId15" r:link="rId16" cstate="print"/>
          <a:srcRect/>
          <a:stretch>
            <a:fillRect/>
          </a:stretch>
        </p:blipFill>
        <p:spPr bwMode="auto">
          <a:xfrm>
            <a:off x="0" y="0"/>
            <a:ext cx="1109663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8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pitchFamily="34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pitchFamily="34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pitchFamily="34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pitchFamily="34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pitchFamily="34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pitchFamily="34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pitchFamily="34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pitchFamily="34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11"/>
        </a:buClr>
        <a:buFont typeface="Wingdings 2" pitchFamily="18" charset="2"/>
        <a:buChar char="¢"/>
        <a:defRPr sz="2400" b="1">
          <a:solidFill>
            <a:srgbClr val="8E858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¡"/>
        <a:defRPr>
          <a:solidFill>
            <a:srgbClr val="8E858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¡"/>
        <a:defRPr sz="1700">
          <a:solidFill>
            <a:srgbClr val="8E858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8E858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8E858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rgbClr val="8E858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rgbClr val="8E858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rgbClr val="8E858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rgbClr val="8E858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0" y="0"/>
            <a:ext cx="9144000" cy="1270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61925" y="333375"/>
            <a:ext cx="86741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8" name="Rectangle 4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61925" y="1484313"/>
            <a:ext cx="878205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21193" name="Line 9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9525">
            <a:solidFill>
              <a:srgbClr val="FC68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8928100" y="1268413"/>
            <a:ext cx="215900" cy="144462"/>
          </a:xfrm>
          <a:prstGeom prst="rect">
            <a:avLst/>
          </a:prstGeom>
          <a:solidFill>
            <a:srgbClr val="FC680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fld id="{88C520C4-3393-47EE-A79F-D5B7F678D40D}" type="slidenum">
              <a:rPr lang="en-US" sz="900">
                <a:solidFill>
                  <a:srgbClr val="EBEEEE"/>
                </a:solidFill>
                <a:latin typeface="Times New Roman" pitchFamily="18" charset="0"/>
                <a:cs typeface="Times New Roman" pitchFamily="18" charset="0"/>
              </a:rPr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00">
              <a:solidFill>
                <a:srgbClr val="EBEEE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1329" name="Group 145"/>
          <p:cNvGraphicFramePr>
            <a:graphicFrameLocks noGrp="1"/>
          </p:cNvGraphicFramePr>
          <p:nvPr/>
        </p:nvGraphicFramePr>
        <p:xfrm>
          <a:off x="0" y="0"/>
          <a:ext cx="9109075" cy="266700"/>
        </p:xfrm>
        <a:graphic>
          <a:graphicData uri="http://schemas.openxmlformats.org/drawingml/2006/table">
            <a:tbl>
              <a:tblPr/>
              <a:tblGrid>
                <a:gridCol w="2268538"/>
                <a:gridCol w="4608512"/>
                <a:gridCol w="2232025"/>
              </a:tblGrid>
              <a:tr h="266700"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GfK Retail and Technology</a:t>
                      </a:r>
                    </a:p>
                  </a:txBody>
                  <a:tcPr marL="180000" marR="25200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252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67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fld id="{2B3CB1B5-9F84-45E8-850F-8DDADFE98E49}" type="datetime3"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t>26 November 2010</a:t>
                      </a:fld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252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6800"/>
                    </a:solidFill>
                  </a:tcPr>
                </a:tc>
              </a:tr>
            </a:tbl>
          </a:graphicData>
        </a:graphic>
      </p:graphicFrame>
      <p:pic>
        <p:nvPicPr>
          <p:cNvPr id="1038" name="Picture 125" descr="blank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143125" y="1000125"/>
            <a:ext cx="48577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27" descr="blank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143125" y="1000125"/>
            <a:ext cx="48577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29" descr="blank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143125" y="1000125"/>
            <a:ext cx="48577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23" descr="GfK_HKS7_kl_RGB_ai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77225" y="404813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tabLst>
          <a:tab pos="0" algn="l"/>
          <a:tab pos="261938" algn="l"/>
          <a:tab pos="623888" algn="l"/>
          <a:tab pos="812800" algn="l"/>
          <a:tab pos="987425" algn="l"/>
          <a:tab pos="1160463" algn="l"/>
          <a:tab pos="1349375" algn="l"/>
          <a:tab pos="1524000" algn="l"/>
        </a:tabLs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439738" indent="-187325" algn="l" rtl="0" eaLnBrk="0" fontAlgn="base" hangingPunct="0">
        <a:spcBef>
          <a:spcPct val="20000"/>
        </a:spcBef>
        <a:spcAft>
          <a:spcPct val="0"/>
        </a:spcAft>
        <a:tabLst>
          <a:tab pos="0" algn="l"/>
          <a:tab pos="261938" algn="l"/>
          <a:tab pos="623888" algn="l"/>
          <a:tab pos="812800" algn="l"/>
          <a:tab pos="987425" algn="l"/>
          <a:tab pos="1160463" algn="l"/>
          <a:tab pos="1349375" algn="l"/>
          <a:tab pos="1524000" algn="l"/>
        </a:tabLst>
        <a:defRPr>
          <a:solidFill>
            <a:schemeClr val="tx1"/>
          </a:solidFill>
          <a:latin typeface="+mn-lt"/>
        </a:defRPr>
      </a:lvl2pPr>
      <a:lvl3pPr marL="808038" indent="-188913" algn="l" rtl="0" eaLnBrk="0" fontAlgn="base" hangingPunct="0">
        <a:spcBef>
          <a:spcPct val="20000"/>
        </a:spcBef>
        <a:spcAft>
          <a:spcPct val="0"/>
        </a:spcAft>
        <a:tabLst>
          <a:tab pos="0" algn="l"/>
          <a:tab pos="261938" algn="l"/>
          <a:tab pos="623888" algn="l"/>
          <a:tab pos="812800" algn="l"/>
          <a:tab pos="987425" algn="l"/>
          <a:tab pos="1160463" algn="l"/>
          <a:tab pos="1349375" algn="l"/>
          <a:tab pos="1524000" algn="l"/>
        </a:tabLst>
        <a:defRPr>
          <a:solidFill>
            <a:schemeClr val="tx1"/>
          </a:solidFill>
          <a:latin typeface="+mn-lt"/>
        </a:defRPr>
      </a:lvl3pPr>
      <a:lvl4pPr marL="1160463" indent="-173038" algn="l" rtl="0" eaLnBrk="0" fontAlgn="base" hangingPunct="0">
        <a:spcBef>
          <a:spcPct val="20000"/>
        </a:spcBef>
        <a:spcAft>
          <a:spcPct val="0"/>
        </a:spcAft>
        <a:tabLst>
          <a:tab pos="0" algn="l"/>
          <a:tab pos="261938" algn="l"/>
          <a:tab pos="623888" algn="l"/>
          <a:tab pos="812800" algn="l"/>
          <a:tab pos="987425" algn="l"/>
          <a:tab pos="1160463" algn="l"/>
          <a:tab pos="1349375" algn="l"/>
          <a:tab pos="1524000" algn="l"/>
        </a:tabLst>
        <a:defRPr>
          <a:solidFill>
            <a:schemeClr val="tx1"/>
          </a:solidFill>
          <a:latin typeface="+mn-lt"/>
        </a:defRPr>
      </a:lvl4pPr>
      <a:lvl5pPr marL="1524000" indent="-174625" algn="l" rtl="0" eaLnBrk="0" fontAlgn="base" hangingPunct="0">
        <a:spcBef>
          <a:spcPct val="20000"/>
        </a:spcBef>
        <a:spcAft>
          <a:spcPct val="0"/>
        </a:spcAft>
        <a:tabLst>
          <a:tab pos="0" algn="l"/>
          <a:tab pos="261938" algn="l"/>
          <a:tab pos="623888" algn="l"/>
          <a:tab pos="812800" algn="l"/>
          <a:tab pos="987425" algn="l"/>
          <a:tab pos="1160463" algn="l"/>
          <a:tab pos="1349375" algn="l"/>
          <a:tab pos="1524000" algn="l"/>
        </a:tabLst>
        <a:defRPr>
          <a:solidFill>
            <a:schemeClr val="tx1"/>
          </a:solidFill>
          <a:latin typeface="+mn-lt"/>
        </a:defRPr>
      </a:lvl5pPr>
      <a:lvl6pPr marL="1981200" indent="-174625" algn="l" rtl="0" fontAlgn="base">
        <a:spcBef>
          <a:spcPct val="20000"/>
        </a:spcBef>
        <a:spcAft>
          <a:spcPct val="0"/>
        </a:spcAft>
        <a:tabLst>
          <a:tab pos="0" algn="l"/>
          <a:tab pos="261938" algn="l"/>
          <a:tab pos="623888" algn="l"/>
          <a:tab pos="812800" algn="l"/>
          <a:tab pos="987425" algn="l"/>
          <a:tab pos="1160463" algn="l"/>
          <a:tab pos="1349375" algn="l"/>
          <a:tab pos="1524000" algn="l"/>
        </a:tabLst>
        <a:defRPr>
          <a:solidFill>
            <a:schemeClr val="tx1"/>
          </a:solidFill>
          <a:latin typeface="+mn-lt"/>
        </a:defRPr>
      </a:lvl6pPr>
      <a:lvl7pPr marL="2438400" indent="-174625" algn="l" rtl="0" fontAlgn="base">
        <a:spcBef>
          <a:spcPct val="20000"/>
        </a:spcBef>
        <a:spcAft>
          <a:spcPct val="0"/>
        </a:spcAft>
        <a:tabLst>
          <a:tab pos="0" algn="l"/>
          <a:tab pos="261938" algn="l"/>
          <a:tab pos="623888" algn="l"/>
          <a:tab pos="812800" algn="l"/>
          <a:tab pos="987425" algn="l"/>
          <a:tab pos="1160463" algn="l"/>
          <a:tab pos="1349375" algn="l"/>
          <a:tab pos="1524000" algn="l"/>
        </a:tabLst>
        <a:defRPr>
          <a:solidFill>
            <a:schemeClr val="tx1"/>
          </a:solidFill>
          <a:latin typeface="+mn-lt"/>
        </a:defRPr>
      </a:lvl7pPr>
      <a:lvl8pPr marL="2895600" indent="-174625" algn="l" rtl="0" fontAlgn="base">
        <a:spcBef>
          <a:spcPct val="20000"/>
        </a:spcBef>
        <a:spcAft>
          <a:spcPct val="0"/>
        </a:spcAft>
        <a:tabLst>
          <a:tab pos="0" algn="l"/>
          <a:tab pos="261938" algn="l"/>
          <a:tab pos="623888" algn="l"/>
          <a:tab pos="812800" algn="l"/>
          <a:tab pos="987425" algn="l"/>
          <a:tab pos="1160463" algn="l"/>
          <a:tab pos="1349375" algn="l"/>
          <a:tab pos="1524000" algn="l"/>
        </a:tabLst>
        <a:defRPr>
          <a:solidFill>
            <a:schemeClr val="tx1"/>
          </a:solidFill>
          <a:latin typeface="+mn-lt"/>
        </a:defRPr>
      </a:lvl8pPr>
      <a:lvl9pPr marL="3352800" indent="-174625" algn="l" rtl="0" fontAlgn="base">
        <a:spcBef>
          <a:spcPct val="20000"/>
        </a:spcBef>
        <a:spcAft>
          <a:spcPct val="0"/>
        </a:spcAft>
        <a:tabLst>
          <a:tab pos="0" algn="l"/>
          <a:tab pos="261938" algn="l"/>
          <a:tab pos="623888" algn="l"/>
          <a:tab pos="812800" algn="l"/>
          <a:tab pos="987425" algn="l"/>
          <a:tab pos="1160463" algn="l"/>
          <a:tab pos="1349375" algn="l"/>
          <a:tab pos="1524000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emf"/><Relationship Id="rId5" Type="http://schemas.openxmlformats.org/officeDocument/2006/relationships/image" Target="../media/image11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hyperlink" Target="../../1_LINEN_CARE/PIB/2010/materials%20from%20IPC/1214_Film_Gamme_Moulinex_HD_2D_WMV.wmv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8"/>
          <p:cNvSpPr txBox="1">
            <a:spLocks noChangeArrowheads="1"/>
          </p:cNvSpPr>
          <p:nvPr/>
        </p:nvSpPr>
        <p:spPr bwMode="auto">
          <a:xfrm>
            <a:off x="5932488" y="6318502"/>
            <a:ext cx="2743200" cy="34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82800" rIns="36000" bIns="82800" anchor="b">
            <a:spAutoFit/>
          </a:bodyPr>
          <a:lstStyle/>
          <a:p>
            <a:pPr algn="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cs-CZ" altLang="ja-JP" sz="1600" b="1" dirty="0" smtClean="0">
                <a:solidFill>
                  <a:srgbClr val="E42518"/>
                </a:solidFill>
                <a:ea typeface="ＭＳ Ｐゴシック" pitchFamily="1" charset="-128"/>
              </a:rPr>
              <a:t>NOVEMBER 2010</a:t>
            </a:r>
            <a:endParaRPr lang="fr-FR" altLang="ja-JP" dirty="0">
              <a:solidFill>
                <a:srgbClr val="E42518"/>
              </a:solidFill>
              <a:latin typeface="ATSackers Gothic Medium" pitchFamily="8" charset="0"/>
              <a:ea typeface="ＭＳ Ｐゴシック" pitchFamily="1" charset="-128"/>
            </a:endParaRPr>
          </a:p>
        </p:txBody>
      </p:sp>
      <p:sp>
        <p:nvSpPr>
          <p:cNvPr id="19459" name="Rectangle 23"/>
          <p:cNvSpPr>
            <a:spLocks noChangeArrowheads="1"/>
          </p:cNvSpPr>
          <p:nvPr/>
        </p:nvSpPr>
        <p:spPr bwMode="auto">
          <a:xfrm>
            <a:off x="8686800" y="6391275"/>
            <a:ext cx="139700" cy="150813"/>
          </a:xfrm>
          <a:prstGeom prst="rect">
            <a:avLst/>
          </a:prstGeom>
          <a:solidFill>
            <a:srgbClr val="83062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</a:endParaRPr>
          </a:p>
        </p:txBody>
      </p:sp>
      <p:sp>
        <p:nvSpPr>
          <p:cNvPr id="19460" name="Rectangle 38"/>
          <p:cNvSpPr>
            <a:spLocks noChangeArrowheads="1"/>
          </p:cNvSpPr>
          <p:nvPr/>
        </p:nvSpPr>
        <p:spPr bwMode="auto">
          <a:xfrm>
            <a:off x="0" y="3124200"/>
            <a:ext cx="1701800" cy="880864"/>
          </a:xfrm>
          <a:prstGeom prst="rect">
            <a:avLst/>
          </a:prstGeom>
          <a:solidFill>
            <a:srgbClr val="BCB1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</a:endParaRPr>
          </a:p>
        </p:txBody>
      </p:sp>
      <p:sp>
        <p:nvSpPr>
          <p:cNvPr id="19463" name="Text Box 46"/>
          <p:cNvSpPr txBox="1">
            <a:spLocks noChangeArrowheads="1"/>
          </p:cNvSpPr>
          <p:nvPr/>
        </p:nvSpPr>
        <p:spPr bwMode="auto">
          <a:xfrm>
            <a:off x="1727200" y="2474913"/>
            <a:ext cx="5257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ja-JP" sz="1300">
                <a:solidFill>
                  <a:srgbClr val="8D7D74"/>
                </a:solidFill>
                <a:latin typeface="Verdana" pitchFamily="34" charset="0"/>
                <a:ea typeface="ＭＳ Ｐゴシック" pitchFamily="1" charset="-128"/>
              </a:rPr>
              <a:t>ALL-CLAD ARNO CALOR KRUPS LAGOSTINA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ja-JP" sz="1300">
                <a:solidFill>
                  <a:srgbClr val="8D7D74"/>
                </a:solidFill>
                <a:latin typeface="Verdana" pitchFamily="34" charset="0"/>
                <a:ea typeface="ＭＳ Ｐゴシック" pitchFamily="1" charset="-128"/>
              </a:rPr>
              <a:t>MOULINEX ROWENTA SEB SUPOR TEFAL</a:t>
            </a:r>
          </a:p>
        </p:txBody>
      </p:sp>
      <p:sp>
        <p:nvSpPr>
          <p:cNvPr id="19464" name="Rectangle 47"/>
          <p:cNvSpPr>
            <a:spLocks noChangeArrowheads="1"/>
          </p:cNvSpPr>
          <p:nvPr/>
        </p:nvSpPr>
        <p:spPr bwMode="auto">
          <a:xfrm>
            <a:off x="1695450" y="3144838"/>
            <a:ext cx="57340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ja-JP" sz="3200" b="1" dirty="0" smtClean="0">
                <a:solidFill>
                  <a:srgbClr val="EE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  <a:t>LINEN CARE </a:t>
            </a:r>
          </a:p>
          <a:p>
            <a:pPr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cs-CZ" altLang="ja-JP" sz="2000" b="1" dirty="0" smtClean="0">
              <a:solidFill>
                <a:srgbClr val="8D7D74"/>
              </a:solidFill>
              <a:ea typeface="ＭＳ Ｐゴシック" pitchFamily="1" charset="-128"/>
            </a:endParaRPr>
          </a:p>
          <a:p>
            <a:pPr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ja-JP" sz="2800" b="1" dirty="0" smtClean="0">
                <a:solidFill>
                  <a:srgbClr val="8D7D74"/>
                </a:solidFill>
                <a:ea typeface="ＭＳ Ｐゴシック" pitchFamily="1" charset="-128"/>
              </a:rPr>
              <a:t>INNOVATIONS SPRING 2011</a:t>
            </a:r>
          </a:p>
        </p:txBody>
      </p:sp>
      <p:pic>
        <p:nvPicPr>
          <p:cNvPr id="19465" name="Picture 49" descr="Frise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79575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52" descr="bande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7513" y="908050"/>
            <a:ext cx="7456487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Rectangle 5"/>
          <p:cNvSpPr>
            <a:spLocks noChangeArrowheads="1"/>
          </p:cNvSpPr>
          <p:nvPr/>
        </p:nvSpPr>
        <p:spPr bwMode="auto">
          <a:xfrm>
            <a:off x="1655763" y="4910138"/>
            <a:ext cx="71310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ja-JP" sz="2000">
              <a:solidFill>
                <a:srgbClr val="8D7D74"/>
              </a:solidFill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-14355" y="4780384"/>
            <a:ext cx="1701800" cy="160784"/>
          </a:xfrm>
          <a:prstGeom prst="rect">
            <a:avLst/>
          </a:prstGeom>
          <a:solidFill>
            <a:srgbClr val="BCB1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</a:endParaRPr>
          </a:p>
        </p:txBody>
      </p:sp>
      <p:sp>
        <p:nvSpPr>
          <p:cNvPr id="11" name="Rectangle 38"/>
          <p:cNvSpPr>
            <a:spLocks noChangeArrowheads="1"/>
          </p:cNvSpPr>
          <p:nvPr/>
        </p:nvSpPr>
        <p:spPr bwMode="auto">
          <a:xfrm>
            <a:off x="-10120" y="5068416"/>
            <a:ext cx="1701800" cy="160784"/>
          </a:xfrm>
          <a:prstGeom prst="rect">
            <a:avLst/>
          </a:prstGeom>
          <a:solidFill>
            <a:srgbClr val="BCB1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713837" y="4446116"/>
            <a:ext cx="40449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0000"/>
              </a:lnSpc>
            </a:pPr>
            <a:r>
              <a:rPr lang="pl-PL" altLang="ja-JP" b="1" dirty="0" smtClean="0">
                <a:solidFill>
                  <a:srgbClr val="8D7D74"/>
                </a:solidFill>
                <a:latin typeface="Trebuchet MS" pitchFamily="34" charset="0"/>
              </a:rPr>
              <a:t>STEAM IRONS</a:t>
            </a:r>
            <a:endParaRPr lang="fr-FR" altLang="ja-JP" baseline="0" dirty="0">
              <a:latin typeface="Trebuchet MS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691680" y="4734148"/>
            <a:ext cx="40449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0000"/>
              </a:lnSpc>
            </a:pPr>
            <a:r>
              <a:rPr lang="pl-PL" altLang="ja-JP" b="1" dirty="0" smtClean="0">
                <a:solidFill>
                  <a:srgbClr val="8D7D74"/>
                </a:solidFill>
                <a:latin typeface="Trebuchet MS" pitchFamily="34" charset="0"/>
              </a:rPr>
              <a:t>STEAM GENERATORS</a:t>
            </a:r>
            <a:endParaRPr lang="fr-FR" altLang="ja-JP" baseline="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NOWY AQUASPEED, TIME SAVER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buNone/>
            </a:pPr>
            <a:r>
              <a:rPr lang="pl-PL" sz="1400" dirty="0" smtClean="0"/>
              <a:t>Korzyści dla konsumenta</a:t>
            </a:r>
            <a:r>
              <a:rPr lang="en-US" sz="1400" dirty="0" smtClean="0"/>
              <a:t> – </a:t>
            </a:r>
            <a:r>
              <a:rPr lang="en-US" sz="1400" dirty="0" smtClean="0">
                <a:solidFill>
                  <a:srgbClr val="C00000"/>
                </a:solidFill>
              </a:rPr>
              <a:t>S</a:t>
            </a:r>
            <a:r>
              <a:rPr lang="pl-PL" sz="1400" dirty="0" smtClean="0">
                <a:solidFill>
                  <a:srgbClr val="C00000"/>
                </a:solidFill>
              </a:rPr>
              <a:t>ZYBKOŚĆ I KOMFORT</a:t>
            </a:r>
            <a:endParaRPr lang="en-US" sz="1400" b="0" dirty="0" smtClean="0">
              <a:solidFill>
                <a:srgbClr val="C00000"/>
              </a:solidFill>
            </a:endParaRPr>
          </a:p>
          <a:p>
            <a:pPr marL="457200" indent="-457200" eaLnBrk="1" fontAlgn="t" hangingPunct="1">
              <a:buFont typeface="+mj-lt"/>
              <a:buAutoNum type="arabicParenR"/>
            </a:pPr>
            <a:r>
              <a:rPr lang="pl-PL" sz="1400" dirty="0" smtClean="0">
                <a:solidFill>
                  <a:srgbClr val="C00000"/>
                </a:solidFill>
              </a:rPr>
              <a:t>3x szybsze uderzenie pary </a:t>
            </a:r>
            <a:r>
              <a:rPr lang="pl-PL" sz="1400" b="0" dirty="0" smtClean="0"/>
              <a:t>i większy komfort użytkowania </a:t>
            </a:r>
            <a:endParaRPr lang="en-US" sz="1400" b="0" dirty="0" smtClean="0"/>
          </a:p>
          <a:p>
            <a:pPr marL="457200" indent="-457200" eaLnBrk="1" fontAlgn="t" hangingPunct="1">
              <a:buFont typeface="+mj-lt"/>
              <a:buAutoNum type="arabicParenR"/>
            </a:pPr>
            <a:r>
              <a:rPr lang="pl-PL" sz="1400" dirty="0" smtClean="0">
                <a:solidFill>
                  <a:srgbClr val="C00000"/>
                </a:solidFill>
              </a:rPr>
              <a:t>Szybsze napełnianie zbiornika wodą </a:t>
            </a:r>
            <a:r>
              <a:rPr lang="pl-PL" sz="1400" b="0" dirty="0" smtClean="0"/>
              <a:t>i bardzo dobrze widoczny poziom wody</a:t>
            </a:r>
            <a:r>
              <a:rPr lang="en-US" sz="1400" b="0" dirty="0" smtClean="0"/>
              <a:t>. </a:t>
            </a:r>
          </a:p>
          <a:p>
            <a:pPr marL="457200" indent="-457200" eaLnBrk="1" hangingPunct="1">
              <a:buFont typeface="+mj-lt"/>
              <a:buAutoNum type="arabicParenR"/>
            </a:pPr>
            <a:r>
              <a:rPr lang="cs-CZ" sz="1400" dirty="0" smtClean="0">
                <a:solidFill>
                  <a:srgbClr val="C00000"/>
                </a:solidFill>
              </a:rPr>
              <a:t>Samoczyszcząca sie stopa Autoclean </a:t>
            </a:r>
            <a:endParaRPr lang="en-US" sz="1400" b="0" dirty="0" smtClean="0">
              <a:solidFill>
                <a:srgbClr val="C00000"/>
              </a:solidFill>
            </a:endParaRPr>
          </a:p>
          <a:p>
            <a:pPr marL="457200" indent="-457200" eaLnBrk="1" fontAlgn="t" hangingPunct="1">
              <a:buFont typeface="+mj-lt"/>
              <a:buAutoNum type="arabicParenR"/>
            </a:pPr>
            <a:r>
              <a:rPr lang="pl-PL" sz="1400" dirty="0" smtClean="0">
                <a:solidFill>
                  <a:srgbClr val="C00000"/>
                </a:solidFill>
              </a:rPr>
              <a:t>Wysoka wydajność </a:t>
            </a:r>
            <a:endParaRPr lang="cs-CZ" sz="1400" dirty="0" smtClean="0">
              <a:solidFill>
                <a:srgbClr val="C00000"/>
              </a:solidFill>
            </a:endParaRPr>
          </a:p>
          <a:p>
            <a:pPr marL="457200" indent="-457200" eaLnBrk="1" fontAlgn="t" hangingPunct="1">
              <a:buFont typeface="+mj-lt"/>
              <a:buAutoNum type="arabicParenR"/>
            </a:pPr>
            <a:r>
              <a:rPr lang="cs-CZ" sz="1400" dirty="0" smtClean="0">
                <a:solidFill>
                  <a:srgbClr val="C00000"/>
                </a:solidFill>
              </a:rPr>
              <a:t>Funkcja Eco </a:t>
            </a:r>
          </a:p>
          <a:p>
            <a:pPr marL="457200" indent="-457200" eaLnBrk="1" fontAlgn="t" hangingPunct="1">
              <a:buNone/>
            </a:pPr>
            <a:endParaRPr lang="cs-CZ" sz="1400" dirty="0" smtClean="0"/>
          </a:p>
          <a:p>
            <a:pPr eaLnBrk="1" fontAlgn="auto" hangingPunct="1">
              <a:buNone/>
            </a:pPr>
            <a:r>
              <a:rPr lang="pl-PL" sz="1400" dirty="0" smtClean="0">
                <a:solidFill>
                  <a:srgbClr val="C00000"/>
                </a:solidFill>
              </a:rPr>
              <a:t>Dlaczego?</a:t>
            </a:r>
            <a:endParaRPr lang="en-US" sz="1400" b="0" dirty="0" smtClean="0">
              <a:solidFill>
                <a:srgbClr val="C00000"/>
              </a:solidFill>
            </a:endParaRPr>
          </a:p>
          <a:p>
            <a:pPr eaLnBrk="1" fontAlgn="t" hangingPunct="1">
              <a:buAutoNum type="arabicParenR"/>
            </a:pPr>
            <a:r>
              <a:rPr lang="cs-CZ" sz="1400" dirty="0" smtClean="0"/>
              <a:t>3x szybsze uderzenie pary </a:t>
            </a:r>
          </a:p>
          <a:p>
            <a:pPr lvl="1" eaLnBrk="1" fontAlgn="t" hangingPunct="1"/>
            <a:r>
              <a:rPr lang="pl-PL" sz="1400" dirty="0" smtClean="0"/>
              <a:t>Niezrównana ergonomia dzięki nowoczesnemu </a:t>
            </a:r>
            <a:r>
              <a:rPr lang="pl-PL" sz="1400" b="1" dirty="0" smtClean="0"/>
              <a:t>przyciskowi</a:t>
            </a:r>
            <a:r>
              <a:rPr lang="pl-PL" sz="1400" dirty="0" smtClean="0"/>
              <a:t> wyzwalania pary pod uchwytem </a:t>
            </a:r>
            <a:r>
              <a:rPr lang="cs-CZ" sz="1400" dirty="0" smtClean="0"/>
              <a:t> </a:t>
            </a:r>
          </a:p>
          <a:p>
            <a:pPr lvl="1" eaLnBrk="1" fontAlgn="t" hangingPunct="1"/>
            <a:r>
              <a:rPr lang="cs-CZ" sz="1400" b="0" dirty="0" smtClean="0"/>
              <a:t>Nowa strefa pary = </a:t>
            </a:r>
            <a:r>
              <a:rPr lang="pl-PL" sz="1400" dirty="0" smtClean="0"/>
              <a:t>wzmocniona  wydajność dzięki skoncentrowanemu uderzeniu pary</a:t>
            </a:r>
            <a:r>
              <a:rPr lang="cs-CZ" sz="1400" b="0" dirty="0" smtClean="0"/>
              <a:t> </a:t>
            </a:r>
            <a:endParaRPr lang="en-US" sz="1400" b="0" dirty="0" smtClean="0"/>
          </a:p>
          <a:p>
            <a:pPr eaLnBrk="1" fontAlgn="auto" hangingPunct="1">
              <a:buAutoNum type="arabicParenR" startAt="2"/>
            </a:pPr>
            <a:r>
              <a:rPr lang="pl-PL" sz="1400" b="0" dirty="0" smtClean="0"/>
              <a:t>Bardzo duży przedni wlot pozwalający napełnić zbiornik szybko (4 sek.) + przezroczyste okienko na zbiornik na wodę: łatwy sposób na monitorowanie poziomu wody </a:t>
            </a:r>
            <a:br>
              <a:rPr lang="pl-PL" sz="1400" b="0" dirty="0" smtClean="0"/>
            </a:br>
            <a:endParaRPr lang="en-US" sz="1400" b="0" dirty="0" smtClean="0"/>
          </a:p>
          <a:p>
            <a:pPr eaLnBrk="1" fontAlgn="auto" hangingPunct="1">
              <a:buAutoNum type="arabicParenR" startAt="3"/>
            </a:pPr>
            <a:r>
              <a:rPr lang="pl-PL" sz="1400" b="0" dirty="0" smtClean="0"/>
              <a:t>Stopa</a:t>
            </a:r>
            <a:r>
              <a:rPr lang="pl-PL" sz="1400" dirty="0" smtClean="0"/>
              <a:t> </a:t>
            </a:r>
            <a:r>
              <a:rPr lang="en-US" sz="1400" dirty="0" err="1" smtClean="0"/>
              <a:t>Autoclean</a:t>
            </a:r>
            <a:r>
              <a:rPr lang="en-US" sz="1400" dirty="0" smtClean="0"/>
              <a:t> </a:t>
            </a:r>
            <a:r>
              <a:rPr lang="cs-CZ" sz="1400" b="0" dirty="0" smtClean="0"/>
              <a:t>(FV5370 oraz FV5350)</a:t>
            </a:r>
          </a:p>
          <a:p>
            <a:pPr eaLnBrk="1" fontAlgn="auto" hangingPunct="1">
              <a:buAutoNum type="arabicParenR" startAt="3"/>
            </a:pPr>
            <a:r>
              <a:rPr lang="cs-CZ" sz="1400" dirty="0" smtClean="0"/>
              <a:t>Większa moc, efektywniejsza dystryrybucja i mocniejsze uderzenie pary</a:t>
            </a:r>
            <a:endParaRPr lang="en-GB" dirty="0"/>
          </a:p>
        </p:txBody>
      </p:sp>
      <p:pic>
        <p:nvPicPr>
          <p:cNvPr id="4" name="Picture 14" descr="C:\Documents and Settings\cdomerc\Local Settings\Temporary Internet Files\Content.IE5\8RM5WPYJ\MC9004120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50" y="2857496"/>
            <a:ext cx="928694" cy="685312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1) </a:t>
            </a:r>
            <a:r>
              <a:rPr lang="cs-CZ" sz="2800" dirty="0" smtClean="0">
                <a:solidFill>
                  <a:srgbClr val="C00000"/>
                </a:solidFill>
              </a:rPr>
              <a:t>3x szybsze uderzenie pary 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097864" cy="4467225"/>
          </a:xfrm>
        </p:spPr>
        <p:txBody>
          <a:bodyPr/>
          <a:lstStyle/>
          <a:p>
            <a:pPr marL="900113" lvl="1" indent="-722313">
              <a:spcBef>
                <a:spcPct val="0"/>
              </a:spcBef>
              <a:buClr>
                <a:srgbClr val="C00000"/>
              </a:buClr>
              <a:buSzPct val="110000"/>
              <a:buNone/>
              <a:defRPr/>
            </a:pPr>
            <a:r>
              <a:rPr lang="pl-PL" sz="2000" dirty="0" smtClean="0"/>
              <a:t>	</a:t>
            </a:r>
            <a:r>
              <a:rPr lang="pl-PL" sz="1400" dirty="0" smtClean="0"/>
              <a:t>Skoncentrowana na końcówce stopy żelazka strefa Power </a:t>
            </a:r>
            <a:r>
              <a:rPr lang="pl-PL" sz="1400" dirty="0" err="1" smtClean="0"/>
              <a:t>Zone</a:t>
            </a:r>
            <a:r>
              <a:rPr lang="pl-PL" sz="1400" dirty="0" smtClean="0"/>
              <a:t> która pozwala dotrzeć i wyprasować najbardziej trudne materiały i miejsca</a:t>
            </a:r>
          </a:p>
          <a:p>
            <a:pPr marL="900113" lvl="1" indent="-722313">
              <a:spcBef>
                <a:spcPct val="0"/>
              </a:spcBef>
              <a:buClr>
                <a:srgbClr val="C00000"/>
              </a:buClr>
              <a:buSzPct val="110000"/>
              <a:buNone/>
              <a:defRPr/>
            </a:pPr>
            <a:endParaRPr lang="en-US" sz="1400" kern="1200" dirty="0" smtClean="0">
              <a:solidFill>
                <a:schemeClr val="bg2"/>
              </a:solidFill>
              <a:ea typeface="ＭＳ Ｐゴシック" charset="-128"/>
              <a:sym typeface="Monotype Sorts" pitchFamily="2" charset="2"/>
            </a:endParaRPr>
          </a:p>
          <a:p>
            <a:pPr marL="900113" lvl="1" indent="-722313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10000"/>
              <a:defRPr/>
            </a:pPr>
            <a:r>
              <a:rPr lang="en-US" sz="1400" b="1" u="sng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Power Zone </a:t>
            </a:r>
            <a:r>
              <a:rPr lang="pl-PL" sz="1400" b="1" u="sng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na końcówce stopy </a:t>
            </a:r>
            <a:endParaRPr lang="en-US" sz="1400" b="1" u="sng" kern="1200" dirty="0" smtClean="0">
              <a:solidFill>
                <a:schemeClr val="bg2"/>
              </a:solidFill>
              <a:ea typeface="ＭＳ Ｐゴシック" charset="-128"/>
              <a:sym typeface="Monotype Sorts" pitchFamily="2" charset="2"/>
            </a:endParaRPr>
          </a:p>
          <a:p>
            <a:pPr marL="900113" lvl="1" indent="-722313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10000"/>
              <a:buNone/>
              <a:defRPr/>
            </a:pPr>
            <a:r>
              <a:rPr lang="en-US" sz="1400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	- X3</a:t>
            </a:r>
            <a:r>
              <a:rPr lang="pl-PL" sz="1400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 silniejsze uderzenie pary</a:t>
            </a:r>
            <a:endParaRPr lang="en-US" sz="1400" kern="1200" dirty="0" smtClean="0">
              <a:solidFill>
                <a:schemeClr val="bg2"/>
              </a:solidFill>
              <a:ea typeface="ＭＳ Ｐゴシック" charset="-128"/>
              <a:sym typeface="Monotype Sorts" pitchFamily="2" charset="2"/>
            </a:endParaRPr>
          </a:p>
          <a:p>
            <a:pPr marL="900113" lvl="1" indent="-722313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10000"/>
              <a:buNone/>
              <a:defRPr/>
            </a:pPr>
            <a:r>
              <a:rPr lang="en-US" sz="1400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	- N</a:t>
            </a:r>
            <a:r>
              <a:rPr lang="pl-PL" sz="1400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owa stylistyka na stopie – mocne zaznaczenie graficzne </a:t>
            </a:r>
            <a:endParaRPr lang="en-US" sz="1400" kern="1200" dirty="0" smtClean="0">
              <a:solidFill>
                <a:schemeClr val="bg2"/>
              </a:solidFill>
              <a:ea typeface="ＭＳ Ｐゴシック" charset="-128"/>
              <a:sym typeface="Monotype Sorts" pitchFamily="2" charset="2"/>
            </a:endParaRPr>
          </a:p>
          <a:p>
            <a:pPr marL="900113" lvl="1" indent="-722313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10000"/>
              <a:buFont typeface="Wingdings" pitchFamily="2" charset="2"/>
              <a:buChar char="q"/>
              <a:defRPr/>
            </a:pPr>
            <a:endParaRPr lang="en-US" sz="1400" kern="1200" dirty="0" smtClean="0">
              <a:solidFill>
                <a:schemeClr val="bg2"/>
              </a:solidFill>
              <a:ea typeface="ＭＳ Ｐゴシック" charset="-128"/>
              <a:sym typeface="Monotype Sorts" pitchFamily="2" charset="2"/>
            </a:endParaRPr>
          </a:p>
          <a:p>
            <a:pPr marL="900113" lvl="1" indent="-722313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10000"/>
              <a:buNone/>
              <a:defRPr/>
            </a:pPr>
            <a:r>
              <a:rPr lang="pl-PL" sz="1400" b="1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	</a:t>
            </a:r>
            <a:r>
              <a:rPr lang="en-US" sz="1200" b="1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91%</a:t>
            </a:r>
            <a:r>
              <a:rPr lang="pl-PL" sz="1200" b="1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 zainteresowanych zakupem wskazało cechę  skoncentrowanego uderzenia pary w celu  precyzyjnej dystrybucji pary w głąb materiału jako ważną </a:t>
            </a:r>
            <a:r>
              <a:rPr lang="en-US" sz="1200" b="1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* </a:t>
            </a:r>
            <a:endParaRPr lang="cs-CZ" sz="1200" b="1" kern="1200" dirty="0" smtClean="0">
              <a:solidFill>
                <a:schemeClr val="bg2"/>
              </a:solidFill>
              <a:ea typeface="ＭＳ Ｐゴシック" charset="-128"/>
              <a:sym typeface="Monotype Sorts" pitchFamily="2" charset="2"/>
            </a:endParaRPr>
          </a:p>
          <a:p>
            <a:pPr marL="900113" lvl="1" indent="-722313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10000"/>
              <a:buNone/>
              <a:defRPr/>
            </a:pPr>
            <a:r>
              <a:rPr lang="pl-PL" sz="1200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	</a:t>
            </a:r>
            <a:r>
              <a:rPr lang="en-US" sz="1200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* Source : U&amp;A Europe </a:t>
            </a:r>
            <a:endParaRPr lang="cs-CZ" sz="1200" kern="1200" dirty="0" smtClean="0">
              <a:solidFill>
                <a:schemeClr val="bg2"/>
              </a:solidFill>
              <a:ea typeface="ＭＳ Ｐゴシック" charset="-128"/>
              <a:sym typeface="Monotype Sorts" pitchFamily="2" charset="2"/>
            </a:endParaRPr>
          </a:p>
          <a:p>
            <a:pPr marL="900113" lvl="1" indent="-722313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10000"/>
              <a:buNone/>
              <a:defRPr/>
            </a:pPr>
            <a:endParaRPr lang="cs-CZ" sz="1400" kern="1200" dirty="0" smtClean="0">
              <a:solidFill>
                <a:schemeClr val="bg2"/>
              </a:solidFill>
              <a:ea typeface="ＭＳ Ｐゴシック" charset="-128"/>
              <a:sym typeface="Monotype Sorts" pitchFamily="2" charset="2"/>
            </a:endParaRPr>
          </a:p>
          <a:p>
            <a:pPr marL="900113" lvl="1" indent="-722313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10000"/>
              <a:defRPr/>
            </a:pPr>
            <a:r>
              <a:rPr lang="pl-PL" sz="1400" b="1" u="sng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Bardzo proste manewrowanie żelazkiem</a:t>
            </a:r>
            <a:r>
              <a:rPr lang="fr-FR" sz="1400" b="1" u="sng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 </a:t>
            </a:r>
            <a:r>
              <a:rPr lang="fr-FR" sz="1400" b="1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: </a:t>
            </a:r>
            <a:r>
              <a:rPr lang="pl-PL" sz="1400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przycisk pod uchwytem </a:t>
            </a:r>
            <a:endParaRPr lang="cs-CZ" sz="1400" kern="1200" dirty="0" smtClean="0">
              <a:solidFill>
                <a:schemeClr val="bg2"/>
              </a:solidFill>
              <a:ea typeface="ＭＳ Ｐゴシック" charset="-128"/>
              <a:sym typeface="Monotype Sorts" pitchFamily="2" charset="2"/>
            </a:endParaRPr>
          </a:p>
          <a:p>
            <a:pPr marL="900113" lvl="1" indent="-722313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10000"/>
              <a:defRPr/>
            </a:pPr>
            <a:endParaRPr lang="fr-FR" sz="1400" kern="1200" dirty="0" smtClean="0">
              <a:solidFill>
                <a:schemeClr val="bg2"/>
              </a:solidFill>
              <a:ea typeface="ＭＳ Ｐゴシック" charset="-128"/>
              <a:sym typeface="Monotype Sorts" pitchFamily="2" charset="2"/>
            </a:endParaRPr>
          </a:p>
          <a:p>
            <a:pPr marL="900113" lvl="1" indent="-722313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10000"/>
              <a:buNone/>
              <a:defRPr/>
            </a:pPr>
            <a:r>
              <a:rPr lang="pl-PL" sz="1400" b="1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	</a:t>
            </a:r>
            <a:r>
              <a:rPr lang="pl-PL" sz="1200" b="1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Dla </a:t>
            </a:r>
            <a:r>
              <a:rPr lang="fr-FR" sz="1200" b="1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100%* </a:t>
            </a:r>
            <a:r>
              <a:rPr lang="pl-PL" sz="1200" b="1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użytkowników ten rodzaj przycisku jest poręczniejszy i praktyczniejszy </a:t>
            </a:r>
            <a:br>
              <a:rPr lang="pl-PL" sz="1200" b="1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</a:br>
            <a:r>
              <a:rPr lang="pl-PL" sz="1200" b="1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niż klasyczny </a:t>
            </a:r>
            <a:endParaRPr lang="fr-FR" sz="1200" b="1" kern="1200" dirty="0" smtClean="0">
              <a:solidFill>
                <a:schemeClr val="bg2"/>
              </a:solidFill>
              <a:ea typeface="ＭＳ Ｐゴシック" charset="-128"/>
              <a:sym typeface="Monotype Sorts" pitchFamily="2" charset="2"/>
            </a:endParaRPr>
          </a:p>
          <a:p>
            <a:pPr marL="900113" lvl="1" indent="-722313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10000"/>
              <a:buNone/>
              <a:defRPr/>
            </a:pPr>
            <a:endParaRPr lang="en-US" sz="1200" dirty="0"/>
          </a:p>
        </p:txBody>
      </p:sp>
      <p:pic>
        <p:nvPicPr>
          <p:cNvPr id="5" name="Picture 2" descr="C:\Documents and Settings\fdemougin\Bureau\0716_FTN-SEMELE-AUTONET-COMUNE-plty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708920"/>
            <a:ext cx="1449385" cy="1360231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143512"/>
            <a:ext cx="1465260" cy="97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uble flèche verticale 15"/>
          <p:cNvSpPr/>
          <p:nvPr/>
        </p:nvSpPr>
        <p:spPr>
          <a:xfrm>
            <a:off x="7799276" y="6145140"/>
            <a:ext cx="344617" cy="546286"/>
          </a:xfrm>
          <a:prstGeom prst="upDownArrow">
            <a:avLst/>
          </a:prstGeom>
          <a:solidFill>
            <a:srgbClr val="FA5206"/>
          </a:solidFill>
          <a:ln>
            <a:solidFill>
              <a:srgbClr val="FA52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4815" y="0"/>
            <a:ext cx="223918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2) </a:t>
            </a:r>
            <a:r>
              <a:rPr lang="cs-CZ" sz="2800" dirty="0" smtClean="0">
                <a:solidFill>
                  <a:srgbClr val="C00000"/>
                </a:solidFill>
              </a:rPr>
              <a:t>Szybsze napełnianie zbiornika wodą 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450" y="1600200"/>
            <a:ext cx="6192862" cy="4467225"/>
          </a:xfrm>
        </p:spPr>
        <p:txBody>
          <a:bodyPr/>
          <a:lstStyle/>
          <a:p>
            <a:pPr marL="900113" lvl="1" indent="-722313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10000"/>
              <a:buFont typeface="Wingdings" pitchFamily="2" charset="2"/>
              <a:buChar char="§"/>
              <a:defRPr/>
            </a:pPr>
            <a:r>
              <a:rPr lang="pl-PL" sz="1400" b="1" u="sng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Poręczniejszy i większy wlot do zbiornika </a:t>
            </a:r>
          </a:p>
          <a:p>
            <a:pPr marL="900113" lvl="1" indent="-722313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10000"/>
              <a:buFont typeface="Wingdings" pitchFamily="2" charset="2"/>
              <a:buChar char="§"/>
              <a:defRPr/>
            </a:pPr>
            <a:endParaRPr lang="en-US" sz="1400" b="1" u="sng" kern="1200" dirty="0" smtClean="0">
              <a:solidFill>
                <a:schemeClr val="bg2"/>
              </a:solidFill>
              <a:ea typeface="ＭＳ Ｐゴシック" charset="-128"/>
              <a:sym typeface="Monotype Sorts" pitchFamily="2" charset="2"/>
            </a:endParaRPr>
          </a:p>
          <a:p>
            <a:pPr marL="900113" lvl="1" indent="-722313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10000"/>
              <a:buFontTx/>
              <a:buChar char="-"/>
              <a:defRPr/>
            </a:pPr>
            <a:r>
              <a:rPr lang="pl-PL" sz="1400" b="1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Dwa razy szybsze napełnianie zbiornika wodą niż w modelach P</a:t>
            </a:r>
            <a:r>
              <a:rPr lang="en-US" sz="1400" b="1" kern="1200" dirty="0" err="1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hilips</a:t>
            </a:r>
            <a:r>
              <a:rPr lang="en-US" sz="1400" b="1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 GC35</a:t>
            </a:r>
          </a:p>
          <a:p>
            <a:pPr marL="900113" lvl="1" indent="-722313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10000"/>
              <a:buFontTx/>
              <a:buChar char="-"/>
              <a:defRPr/>
            </a:pPr>
            <a:r>
              <a:rPr lang="en-US" sz="1400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	</a:t>
            </a:r>
            <a:r>
              <a:rPr lang="pl-PL" sz="1400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łatwiejsze niż dotychczasowy sposób dzięki umieszczeniu wlewu z przodu żelazka </a:t>
            </a:r>
            <a:endParaRPr lang="en-US" sz="1400" kern="1200" dirty="0" smtClean="0">
              <a:solidFill>
                <a:schemeClr val="bg2"/>
              </a:solidFill>
              <a:ea typeface="ＭＳ Ｐゴシック" charset="-128"/>
              <a:sym typeface="Monotype Sorts" pitchFamily="2" charset="2"/>
            </a:endParaRPr>
          </a:p>
          <a:p>
            <a:pPr marL="900113" lvl="1" indent="-722313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10000"/>
              <a:buFontTx/>
              <a:buChar char="-"/>
              <a:defRPr/>
            </a:pPr>
            <a:r>
              <a:rPr lang="pl-PL" sz="1400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Uzupełnienie zbiornika woda tak szybkie jak poprzednio: </a:t>
            </a:r>
            <a:r>
              <a:rPr lang="en-US" sz="1400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 </a:t>
            </a:r>
            <a:r>
              <a:rPr lang="en-US" sz="1400" b="1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4 s</a:t>
            </a:r>
            <a:r>
              <a:rPr lang="en-US" sz="1400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!</a:t>
            </a:r>
          </a:p>
          <a:p>
            <a:pPr marL="900113" lvl="1" indent="-722313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10000"/>
              <a:buFontTx/>
              <a:buChar char="-"/>
              <a:defRPr/>
            </a:pPr>
            <a:r>
              <a:rPr lang="en-US" sz="1400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	</a:t>
            </a:r>
            <a:r>
              <a:rPr lang="pl-PL" sz="1400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Lepsza widoczność na półce dzięki wzornictwu i elementom  technicznym </a:t>
            </a:r>
            <a:endParaRPr lang="cs-CZ" sz="1400" kern="1200" dirty="0" smtClean="0">
              <a:solidFill>
                <a:schemeClr val="bg2"/>
              </a:solidFill>
              <a:ea typeface="ＭＳ Ｐゴシック" charset="-128"/>
              <a:sym typeface="Monotype Sorts" pitchFamily="2" charset="2"/>
            </a:endParaRPr>
          </a:p>
          <a:p>
            <a:pPr marL="900113" lvl="1" indent="-722313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10000"/>
              <a:buNone/>
              <a:defRPr/>
            </a:pPr>
            <a:endParaRPr lang="cs-CZ" sz="1400" kern="1200" dirty="0" smtClean="0">
              <a:solidFill>
                <a:schemeClr val="bg2"/>
              </a:solidFill>
              <a:ea typeface="ＭＳ Ｐゴシック" charset="-128"/>
              <a:sym typeface="Monotype Sorts" pitchFamily="2" charset="2"/>
            </a:endParaRPr>
          </a:p>
          <a:p>
            <a:pPr marL="900113" lvl="1" indent="-722313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10000"/>
              <a:buFont typeface="Wingdings" pitchFamily="2" charset="2"/>
              <a:buChar char="§"/>
              <a:defRPr/>
            </a:pPr>
            <a:r>
              <a:rPr lang="pl-PL" sz="1400" b="1" u="sng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Przezroczyste okienko do monitorowania poziomu wody w zbiorniku</a:t>
            </a:r>
            <a:endParaRPr lang="fr-FR" sz="1400" b="1" u="sng" kern="1200" dirty="0" smtClean="0">
              <a:solidFill>
                <a:schemeClr val="bg2"/>
              </a:solidFill>
              <a:ea typeface="ＭＳ Ｐゴシック" charset="-128"/>
              <a:sym typeface="Monotype Sorts" pitchFamily="2" charset="2"/>
            </a:endParaRPr>
          </a:p>
          <a:p>
            <a:pPr marL="900113" lvl="1" indent="-722313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10000"/>
              <a:buFont typeface="Arial" pitchFamily="34" charset="0"/>
              <a:buChar char="–"/>
              <a:defRPr/>
            </a:pPr>
            <a:r>
              <a:rPr lang="pl-PL" sz="1400" dirty="0" smtClean="0"/>
              <a:t>Prosta i łatwa kontrola</a:t>
            </a:r>
          </a:p>
          <a:p>
            <a:pPr marL="900113" lvl="1" indent="-722313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10000"/>
              <a:buFont typeface="Arial" pitchFamily="34" charset="0"/>
              <a:buChar char="–"/>
              <a:defRPr/>
            </a:pPr>
            <a:r>
              <a:rPr lang="pl-PL" sz="1400" dirty="0" smtClean="0"/>
              <a:t>Elegancka kolorystyka – ciemny kolor  zbiornika po wypełnieniu wodą </a:t>
            </a:r>
          </a:p>
          <a:p>
            <a:pPr marL="900113" lvl="1" indent="-722313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10000"/>
              <a:buNone/>
              <a:defRPr/>
            </a:pPr>
            <a:r>
              <a:rPr lang="pl-PL" sz="1400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	</a:t>
            </a:r>
            <a:r>
              <a:rPr lang="pl-PL" sz="1200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Widoczny zbiornik jest ważnym elementem dla </a:t>
            </a:r>
            <a:r>
              <a:rPr lang="fr-FR" sz="1200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 88% </a:t>
            </a:r>
            <a:r>
              <a:rPr lang="pl-PL" sz="1200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konsumentów</a:t>
            </a:r>
            <a:r>
              <a:rPr lang="fr-FR" sz="1200" kern="12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*</a:t>
            </a:r>
          </a:p>
          <a:p>
            <a:pPr>
              <a:buNone/>
            </a:pPr>
            <a:endParaRPr lang="fr-FR" sz="1400" b="0" kern="1200" dirty="0" smtClean="0">
              <a:solidFill>
                <a:schemeClr val="bg2"/>
              </a:solidFill>
              <a:ea typeface="ＭＳ Ｐゴシック" charset="-128"/>
              <a:sym typeface="Monotype Sorts" pitchFamily="2" charset="2"/>
            </a:endParaRPr>
          </a:p>
          <a:p>
            <a:pPr marL="900113" lvl="1" indent="-722313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10000"/>
              <a:buFontTx/>
              <a:buChar char="-"/>
              <a:defRPr/>
            </a:pPr>
            <a:endParaRPr lang="en-US" sz="1600" kern="1200" dirty="0" smtClean="0">
              <a:solidFill>
                <a:schemeClr val="bg2"/>
              </a:solidFill>
              <a:latin typeface="Verdana" pitchFamily="34" charset="0"/>
              <a:ea typeface="ＭＳ Ｐゴシック" charset="-128"/>
              <a:sym typeface="Monotype Sorts" pitchFamily="2" charset="2"/>
            </a:endParaRPr>
          </a:p>
          <a:p>
            <a:pPr marL="900113" lvl="1" indent="-722313">
              <a:spcBef>
                <a:spcPct val="0"/>
              </a:spcBef>
              <a:buClr>
                <a:srgbClr val="C00000"/>
              </a:buClr>
              <a:buSzPct val="110000"/>
              <a:buFontTx/>
              <a:buChar char="-"/>
              <a:defRPr/>
            </a:pPr>
            <a:endParaRPr lang="en-US" sz="1600" kern="1200" dirty="0" smtClean="0">
              <a:solidFill>
                <a:schemeClr val="bg2"/>
              </a:solidFill>
              <a:latin typeface="Verdana" pitchFamily="34" charset="0"/>
              <a:ea typeface="ＭＳ Ｐゴシック" charset="-128"/>
              <a:sym typeface="Monotype Sorts" pitchFamily="2" charset="2"/>
            </a:endParaRPr>
          </a:p>
          <a:p>
            <a:pPr marL="900113" lvl="1" indent="-722313">
              <a:spcBef>
                <a:spcPct val="0"/>
              </a:spcBef>
              <a:buClr>
                <a:srgbClr val="C00000"/>
              </a:buClr>
              <a:buSzPct val="110000"/>
              <a:defRPr/>
            </a:pPr>
            <a:endParaRPr lang="en-US" sz="1600" kern="1200" dirty="0" smtClean="0">
              <a:solidFill>
                <a:schemeClr val="bg2"/>
              </a:solidFill>
              <a:latin typeface="Verdana" pitchFamily="34" charset="0"/>
              <a:ea typeface="ＭＳ Ｐゴシック" charset="-128"/>
              <a:sym typeface="Monotype Sorts" pitchFamily="2" charset="2"/>
            </a:endParaRPr>
          </a:p>
          <a:p>
            <a:pPr marL="900113" lvl="1" indent="-722313">
              <a:spcBef>
                <a:spcPct val="0"/>
              </a:spcBef>
              <a:buClr>
                <a:srgbClr val="C00000"/>
              </a:buClr>
              <a:buSzPct val="110000"/>
              <a:buNone/>
              <a:defRPr/>
            </a:pPr>
            <a:r>
              <a:rPr lang="en-US" sz="1600" kern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	</a:t>
            </a: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6833" y="3140968"/>
            <a:ext cx="1797167" cy="135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96752"/>
            <a:ext cx="1907704" cy="154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3) </a:t>
            </a:r>
            <a:r>
              <a:rPr lang="cs-CZ" dirty="0" smtClean="0">
                <a:solidFill>
                  <a:srgbClr val="C00000"/>
                </a:solidFill>
              </a:rPr>
              <a:t>Stopa Autoclean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4414" y="1571612"/>
            <a:ext cx="7696200" cy="4467225"/>
          </a:xfrm>
        </p:spPr>
        <p:txBody>
          <a:bodyPr/>
          <a:lstStyle/>
          <a:p>
            <a:r>
              <a:rPr lang="cs-CZ" dirty="0" smtClean="0"/>
              <a:t>Opatentowana pierwsza </a:t>
            </a:r>
            <a:br>
              <a:rPr lang="cs-CZ" dirty="0" smtClean="0"/>
            </a:br>
            <a:r>
              <a:rPr lang="cs-CZ" dirty="0" smtClean="0"/>
              <a:t>samoczyszczaca sie stopa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sz="3600" dirty="0" smtClean="0">
                <a:latin typeface="+mj-lt"/>
                <a:ea typeface="+mj-ea"/>
                <a:cs typeface="+mj-cs"/>
              </a:rPr>
              <a:t>4) </a:t>
            </a:r>
            <a:r>
              <a:rPr lang="cs-CZ" sz="3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Wysoka wydajność </a:t>
            </a:r>
          </a:p>
          <a:p>
            <a:pPr marL="900113" lvl="1" indent="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10000"/>
              <a:buFontTx/>
              <a:buChar char="-"/>
              <a:defRPr/>
            </a:pPr>
            <a:r>
              <a:rPr lang="pl-PL" sz="1600" b="1" kern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 moc do </a:t>
            </a:r>
            <a:r>
              <a:rPr lang="fr-FR" sz="1600" b="1" kern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 2400W, </a:t>
            </a:r>
            <a:endParaRPr lang="cs-CZ" sz="1600" b="1" kern="1200" dirty="0" smtClean="0">
              <a:solidFill>
                <a:schemeClr val="bg2"/>
              </a:solidFill>
              <a:latin typeface="Verdana" pitchFamily="34" charset="0"/>
              <a:ea typeface="ＭＳ Ｐゴシック" charset="-128"/>
              <a:sym typeface="Monotype Sorts" pitchFamily="2" charset="2"/>
            </a:endParaRPr>
          </a:p>
          <a:p>
            <a:pPr marL="900113" lvl="1" indent="-722313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10000"/>
              <a:buNone/>
              <a:defRPr/>
            </a:pPr>
            <a:r>
              <a:rPr lang="fr-FR" sz="1600" b="1" kern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	- </a:t>
            </a:r>
            <a:r>
              <a:rPr lang="pl-PL" sz="1600" b="1" kern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uderzenie pary do </a:t>
            </a:r>
            <a:r>
              <a:rPr lang="fr-FR" sz="1600" b="1" kern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1</a:t>
            </a:r>
            <a:r>
              <a:rPr lang="cs-CZ" sz="1600" b="1" kern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6</a:t>
            </a:r>
            <a:r>
              <a:rPr lang="fr-FR" sz="1600" b="1" kern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0g </a:t>
            </a:r>
            <a:r>
              <a:rPr lang="pl-PL" sz="1600" b="1" kern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na min</a:t>
            </a:r>
            <a:r>
              <a:rPr lang="fr-FR" sz="1600" b="1" kern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, </a:t>
            </a:r>
          </a:p>
          <a:p>
            <a:pPr marL="900113" lvl="1" indent="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10000"/>
              <a:buFontTx/>
              <a:buChar char="-"/>
              <a:defRPr/>
            </a:pPr>
            <a:r>
              <a:rPr lang="pl-PL" sz="1600" b="1" kern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 </a:t>
            </a:r>
            <a:r>
              <a:rPr lang="fr-FR" sz="1600" b="1" kern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0-40g </a:t>
            </a:r>
            <a:r>
              <a:rPr lang="pl-PL" sz="1600" b="1" kern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ciągłe wytwarzanie pary</a:t>
            </a:r>
            <a:endParaRPr lang="cs-CZ" sz="1600" b="1" kern="1200" dirty="0" smtClean="0">
              <a:solidFill>
                <a:schemeClr val="bg2"/>
              </a:solidFill>
              <a:latin typeface="Verdana" pitchFamily="34" charset="0"/>
              <a:ea typeface="ＭＳ Ｐゴシック" charset="-128"/>
              <a:sym typeface="Monotype Sorts" pitchFamily="2" charset="2"/>
            </a:endParaRPr>
          </a:p>
          <a:p>
            <a:pPr marL="500063" indent="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10000"/>
              <a:buNone/>
              <a:defRPr/>
            </a:pPr>
            <a:endParaRPr lang="cs-CZ" sz="4200" b="1" dirty="0" smtClean="0">
              <a:solidFill>
                <a:srgbClr val="C00000"/>
              </a:solidFill>
              <a:latin typeface="+mj-lt"/>
              <a:ea typeface="+mj-ea"/>
              <a:cs typeface="+mj-cs"/>
              <a:sym typeface="Monotype Sorts" pitchFamily="2" charset="2"/>
            </a:endParaRPr>
          </a:p>
          <a:p>
            <a:pPr marL="900113" lvl="1" indent="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10000"/>
              <a:buFontTx/>
              <a:buChar char="-"/>
              <a:defRPr/>
            </a:pPr>
            <a:endParaRPr lang="fr-FR" sz="1600" b="1" kern="1200" dirty="0" smtClean="0">
              <a:solidFill>
                <a:schemeClr val="bg2"/>
              </a:solidFill>
              <a:latin typeface="Verdana" pitchFamily="34" charset="0"/>
              <a:ea typeface="ＭＳ Ｐゴシック" charset="-128"/>
              <a:sym typeface="Monotype Sorts" pitchFamily="2" charset="2"/>
            </a:endParaRP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en-GB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0"/>
            <a:ext cx="2071670" cy="337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31" y="4071942"/>
            <a:ext cx="1761688" cy="145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ECO FUNKCJA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113" lvl="1" indent="-722313">
              <a:spcBef>
                <a:spcPct val="0"/>
              </a:spcBef>
              <a:buClr>
                <a:srgbClr val="C00000"/>
              </a:buClr>
              <a:buSzPct val="110000"/>
              <a:buFont typeface="Wingdings" pitchFamily="2" charset="2"/>
              <a:buChar char="§"/>
              <a:defRPr/>
            </a:pPr>
            <a:r>
              <a:rPr lang="pl-PL" sz="1600" b="1" dirty="0" smtClean="0">
                <a:latin typeface="Verdana" pitchFamily="34" charset="0"/>
              </a:rPr>
              <a:t>Rośnie liczba konsumentów poszukujących produktów przyjaznych środowisku.</a:t>
            </a:r>
            <a:endParaRPr lang="en-US" sz="1600" b="1" dirty="0" smtClean="0">
              <a:latin typeface="Verdana" pitchFamily="34" charset="0"/>
            </a:endParaRPr>
          </a:p>
          <a:p>
            <a:pPr marL="900113" lvl="1" indent="-722313">
              <a:spcBef>
                <a:spcPct val="0"/>
              </a:spcBef>
              <a:buClr>
                <a:srgbClr val="C00000"/>
              </a:buClr>
              <a:buSzPct val="110000"/>
              <a:buFont typeface="Wingdings" pitchFamily="2" charset="2"/>
              <a:buChar char="§"/>
              <a:defRPr/>
            </a:pPr>
            <a:endParaRPr lang="en-US" sz="1200" dirty="0" smtClean="0">
              <a:latin typeface="Verdana" pitchFamily="34" charset="0"/>
            </a:endParaRPr>
          </a:p>
          <a:p>
            <a:pPr marL="900113" lvl="1" indent="-722313">
              <a:spcBef>
                <a:spcPct val="0"/>
              </a:spcBef>
              <a:buClr>
                <a:srgbClr val="C00000"/>
              </a:buClr>
              <a:buSzPct val="110000"/>
              <a:buFont typeface="Wingdings" pitchFamily="2" charset="2"/>
              <a:buChar char="§"/>
              <a:defRPr/>
            </a:pPr>
            <a:r>
              <a:rPr lang="pl-PL" sz="1600" b="1" kern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Propozycja dla istniejących i potencjalnych użytkowników zainteresowanych energooszczędnymi produktami. </a:t>
            </a:r>
            <a:endParaRPr lang="en-US" sz="1600" b="1" kern="1200" dirty="0" smtClean="0">
              <a:solidFill>
                <a:schemeClr val="bg2"/>
              </a:solidFill>
              <a:latin typeface="Verdana" pitchFamily="34" charset="0"/>
              <a:ea typeface="ＭＳ Ｐゴシック" charset="-128"/>
              <a:sym typeface="Monotype Sorts" pitchFamily="2" charset="2"/>
            </a:endParaRPr>
          </a:p>
          <a:p>
            <a:endParaRPr lang="en-US" sz="2000" dirty="0" smtClean="0">
              <a:latin typeface="Verdana" pitchFamily="34" charset="0"/>
            </a:endParaRPr>
          </a:p>
          <a:p>
            <a:pPr marL="17780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tabLst>
                <a:tab pos="273050" algn="l"/>
                <a:tab pos="450850" algn="l"/>
              </a:tabLst>
              <a:defRPr/>
            </a:pPr>
            <a:r>
              <a:rPr lang="pl-PL" sz="1800" dirty="0" smtClean="0">
                <a:solidFill>
                  <a:srgbClr val="00B050"/>
                </a:solidFill>
                <a:latin typeface="Verdana" pitchFamily="34" charset="0"/>
              </a:rPr>
              <a:t>Nowa seria </a:t>
            </a:r>
            <a:r>
              <a:rPr lang="en-US" sz="1800" dirty="0" smtClean="0">
                <a:solidFill>
                  <a:srgbClr val="00B050"/>
                </a:solidFill>
                <a:latin typeface="Verdana" pitchFamily="34" charset="0"/>
              </a:rPr>
              <a:t>Aquaspeed </a:t>
            </a:r>
            <a:r>
              <a:rPr lang="pl-PL" sz="1800" dirty="0" smtClean="0">
                <a:solidFill>
                  <a:srgbClr val="00B050"/>
                </a:solidFill>
                <a:latin typeface="Verdana" pitchFamily="34" charset="0"/>
              </a:rPr>
              <a:t>proponuje modele z funkcją </a:t>
            </a:r>
            <a:br>
              <a:rPr lang="pl-PL" sz="1800" dirty="0" smtClean="0">
                <a:solidFill>
                  <a:srgbClr val="00B050"/>
                </a:solidFill>
                <a:latin typeface="Verdana" pitchFamily="34" charset="0"/>
              </a:rPr>
            </a:br>
            <a:r>
              <a:rPr lang="pl-PL" sz="1800" dirty="0" smtClean="0">
                <a:solidFill>
                  <a:srgbClr val="00B050"/>
                </a:solidFill>
                <a:latin typeface="Verdana" pitchFamily="34" charset="0"/>
              </a:rPr>
              <a:t>ECO zapewniające i gwarantujące 20% oszczędności energii.</a:t>
            </a:r>
            <a:endParaRPr lang="en-US" sz="1800" dirty="0" smtClean="0">
              <a:solidFill>
                <a:srgbClr val="00B050"/>
              </a:solidFill>
              <a:latin typeface="Verdana" pitchFamily="34" charset="0"/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342900" lvl="1" indent="-342900">
              <a:buClr>
                <a:srgbClr val="CE1111"/>
              </a:buClr>
              <a:buNone/>
            </a:pPr>
            <a:endParaRPr lang="cs-CZ" sz="1600" b="1" kern="1200" dirty="0" smtClean="0">
              <a:solidFill>
                <a:schemeClr val="bg2"/>
              </a:solidFill>
              <a:latin typeface="Verdana" pitchFamily="34" charset="0"/>
              <a:ea typeface="ＭＳ Ｐゴシック" charset="-128"/>
              <a:sym typeface="Monotype Sorts" pitchFamily="2" charset="2"/>
            </a:endParaRPr>
          </a:p>
          <a:p>
            <a:pPr marL="1162050" lvl="3" indent="-342900">
              <a:buClr>
                <a:srgbClr val="CE1111"/>
              </a:buClr>
              <a:buFont typeface="Wingdings 2" pitchFamily="18" charset="2"/>
              <a:buChar char="¢"/>
            </a:pPr>
            <a:r>
              <a:rPr lang="pl-PL" sz="1500" b="1" kern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Funkcja dostępna we wszystkich modelach </a:t>
            </a: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0"/>
            <a:ext cx="1857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25" y="2500306"/>
            <a:ext cx="714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214818"/>
            <a:ext cx="5326063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lèche droite 17"/>
          <p:cNvSpPr/>
          <p:nvPr/>
        </p:nvSpPr>
        <p:spPr>
          <a:xfrm>
            <a:off x="1000100" y="6000768"/>
            <a:ext cx="561975" cy="428625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21"/>
          <p:cNvSpPr txBox="1">
            <a:spLocks noChangeArrowheads="1"/>
          </p:cNvSpPr>
          <p:nvPr/>
        </p:nvSpPr>
        <p:spPr bwMode="auto">
          <a:xfrm>
            <a:off x="615462" y="6115050"/>
            <a:ext cx="11869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baseline="0">
                <a:solidFill>
                  <a:srgbClr val="584E48"/>
                </a:solidFill>
                <a:latin typeface="Verdana" pitchFamily="34" charset="0"/>
              </a:rPr>
              <a:t>Context  and strategy</a:t>
            </a:r>
          </a:p>
        </p:txBody>
      </p:sp>
      <p:sp>
        <p:nvSpPr>
          <p:cNvPr id="17413" name="Text Box 23"/>
          <p:cNvSpPr txBox="1">
            <a:spLocks noChangeArrowheads="1"/>
          </p:cNvSpPr>
          <p:nvPr/>
        </p:nvSpPr>
        <p:spPr bwMode="auto">
          <a:xfrm>
            <a:off x="2066193" y="6197601"/>
            <a:ext cx="860181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fr-FR" sz="1200" b="1" baseline="0">
                <a:solidFill>
                  <a:srgbClr val="584E48"/>
                </a:solidFill>
                <a:latin typeface="Verdana" pitchFamily="34" charset="0"/>
              </a:rPr>
              <a:t>Product</a:t>
            </a:r>
          </a:p>
        </p:txBody>
      </p:sp>
      <p:sp>
        <p:nvSpPr>
          <p:cNvPr id="17414" name="Text Box 24"/>
          <p:cNvSpPr txBox="1">
            <a:spLocks noChangeArrowheads="1"/>
          </p:cNvSpPr>
          <p:nvPr/>
        </p:nvSpPr>
        <p:spPr bwMode="auto">
          <a:xfrm>
            <a:off x="3656135" y="6197601"/>
            <a:ext cx="652096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200" baseline="0">
                <a:solidFill>
                  <a:srgbClr val="584E48"/>
                </a:solidFill>
                <a:latin typeface="Verdana" pitchFamily="34" charset="0"/>
              </a:rPr>
              <a:t>Pricing</a:t>
            </a:r>
          </a:p>
        </p:txBody>
      </p:sp>
      <p:sp>
        <p:nvSpPr>
          <p:cNvPr id="17415" name="Text Box 25"/>
          <p:cNvSpPr txBox="1">
            <a:spLocks noChangeArrowheads="1"/>
          </p:cNvSpPr>
          <p:nvPr/>
        </p:nvSpPr>
        <p:spPr bwMode="auto">
          <a:xfrm>
            <a:off x="5054112" y="6215064"/>
            <a:ext cx="704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sz="1200" baseline="0">
                <a:solidFill>
                  <a:srgbClr val="584E48"/>
                </a:solidFill>
                <a:latin typeface="Verdana" pitchFamily="34" charset="0"/>
              </a:rPr>
              <a:t>Timing</a:t>
            </a:r>
          </a:p>
        </p:txBody>
      </p:sp>
      <p:sp>
        <p:nvSpPr>
          <p:cNvPr id="17416" name="Text Box 26"/>
          <p:cNvSpPr txBox="1">
            <a:spLocks noChangeArrowheads="1"/>
          </p:cNvSpPr>
          <p:nvPr/>
        </p:nvSpPr>
        <p:spPr bwMode="auto">
          <a:xfrm>
            <a:off x="6311412" y="6197601"/>
            <a:ext cx="109610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sz="1200" baseline="0">
                <a:solidFill>
                  <a:srgbClr val="584E48"/>
                </a:solidFill>
                <a:latin typeface="Verdana" pitchFamily="34" charset="0"/>
              </a:rPr>
              <a:t>Appendices</a:t>
            </a:r>
          </a:p>
        </p:txBody>
      </p:sp>
      <p:pic>
        <p:nvPicPr>
          <p:cNvPr id="174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81" y="1543051"/>
            <a:ext cx="8717573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3352801" y="1903414"/>
            <a:ext cx="1217735" cy="35718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FA5206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dirty="0">
                <a:sym typeface="Monotype Sorts" pitchFamily="2" charset="2"/>
              </a:rPr>
              <a:t>ECO </a:t>
            </a:r>
            <a:r>
              <a:rPr lang="pl-PL" sz="1600" dirty="0" smtClean="0">
                <a:sym typeface="Monotype Sorts" pitchFamily="2" charset="2"/>
              </a:rPr>
              <a:t>funkcja</a:t>
            </a:r>
            <a:endParaRPr lang="fr-FR" sz="1600" dirty="0">
              <a:sym typeface="Monotype Sorts" pitchFamily="2" charset="2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3946281" y="2260600"/>
            <a:ext cx="628650" cy="642938"/>
          </a:xfrm>
          <a:prstGeom prst="straightConnector1">
            <a:avLst/>
          </a:prstGeom>
          <a:ln w="19050">
            <a:solidFill>
              <a:srgbClr val="FA5206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AutoShape 14"/>
          <p:cNvSpPr>
            <a:spLocks noChangeArrowheads="1"/>
          </p:cNvSpPr>
          <p:nvPr/>
        </p:nvSpPr>
        <p:spPr bwMode="auto">
          <a:xfrm>
            <a:off x="1403648" y="3475039"/>
            <a:ext cx="1817268" cy="42862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FA5206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pl-PL" sz="1600" dirty="0" smtClean="0">
                <a:sym typeface="Monotype Sorts" pitchFamily="2" charset="2"/>
              </a:rPr>
              <a:t>Otwór wlewowy: </a:t>
            </a:r>
            <a:r>
              <a:rPr lang="en-US" sz="1600" dirty="0" smtClean="0">
                <a:sym typeface="Monotype Sorts" pitchFamily="2" charset="2"/>
              </a:rPr>
              <a:t>4s</a:t>
            </a:r>
            <a:endParaRPr lang="fr-FR" sz="1600" dirty="0">
              <a:sym typeface="Monotype Sorts" pitchFamily="2" charset="2"/>
            </a:endParaRP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755576" y="4117975"/>
            <a:ext cx="2399398" cy="5715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FA5206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pl-PL" sz="1600" dirty="0" smtClean="0">
                <a:sym typeface="Monotype Sorts" pitchFamily="2" charset="2"/>
              </a:rPr>
              <a:t>Okienko monitorowania </a:t>
            </a:r>
            <a:br>
              <a:rPr lang="pl-PL" sz="1600" dirty="0" smtClean="0">
                <a:sym typeface="Monotype Sorts" pitchFamily="2" charset="2"/>
              </a:rPr>
            </a:br>
            <a:r>
              <a:rPr lang="pl-PL" sz="1600" dirty="0" smtClean="0">
                <a:sym typeface="Monotype Sorts" pitchFamily="2" charset="2"/>
              </a:rPr>
              <a:t>poziomu wody </a:t>
            </a:r>
            <a:endParaRPr lang="fr-FR" sz="1600" dirty="0">
              <a:sym typeface="Monotype Sorts" pitchFamily="2" charset="2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3220916" y="3689350"/>
            <a:ext cx="989135" cy="71438"/>
          </a:xfrm>
          <a:prstGeom prst="straightConnector1">
            <a:avLst/>
          </a:prstGeom>
          <a:ln w="19050">
            <a:solidFill>
              <a:srgbClr val="FA5206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23" idx="3"/>
          </p:cNvCxnSpPr>
          <p:nvPr/>
        </p:nvCxnSpPr>
        <p:spPr>
          <a:xfrm flipV="1">
            <a:off x="3154974" y="4189413"/>
            <a:ext cx="2769577" cy="214312"/>
          </a:xfrm>
          <a:prstGeom prst="straightConnector1">
            <a:avLst/>
          </a:prstGeom>
          <a:ln w="19050">
            <a:solidFill>
              <a:srgbClr val="FA5206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7507166" y="2832100"/>
            <a:ext cx="1318846" cy="5715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FA5206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pl-PL" sz="1600" dirty="0" smtClean="0">
                <a:solidFill>
                  <a:schemeClr val="tx1"/>
                </a:solidFill>
                <a:sym typeface="Monotype Sorts" pitchFamily="2" charset="2"/>
              </a:rPr>
              <a:t>Przycisk </a:t>
            </a:r>
            <a:br>
              <a:rPr lang="pl-PL" sz="1600" dirty="0" smtClean="0">
                <a:solidFill>
                  <a:schemeClr val="tx1"/>
                </a:solidFill>
                <a:sym typeface="Monotype Sorts" pitchFamily="2" charset="2"/>
              </a:rPr>
            </a:br>
            <a:r>
              <a:rPr lang="pl-PL" sz="1600" dirty="0" smtClean="0">
                <a:solidFill>
                  <a:schemeClr val="tx1"/>
                </a:solidFill>
                <a:sym typeface="Monotype Sorts" pitchFamily="2" charset="2"/>
              </a:rPr>
              <a:t>wyrzutu pary </a:t>
            </a:r>
            <a:endParaRPr lang="fr-FR" sz="1600" dirty="0">
              <a:solidFill>
                <a:schemeClr val="tx1"/>
              </a:solidFill>
              <a:sym typeface="Monotype Sorts" pitchFamily="2" charset="2"/>
            </a:endParaRPr>
          </a:p>
        </p:txBody>
      </p:sp>
      <p:cxnSp>
        <p:nvCxnSpPr>
          <p:cNvPr id="27" name="Connecteur droit avec flèche 26"/>
          <p:cNvCxnSpPr>
            <a:stCxn id="26" idx="1"/>
          </p:cNvCxnSpPr>
          <p:nvPr/>
        </p:nvCxnSpPr>
        <p:spPr>
          <a:xfrm rot="10800000">
            <a:off x="5397012" y="2974976"/>
            <a:ext cx="2110154" cy="142875"/>
          </a:xfrm>
          <a:prstGeom prst="straightConnector1">
            <a:avLst/>
          </a:prstGeom>
          <a:ln w="19050">
            <a:solidFill>
              <a:srgbClr val="FA5206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7507166" y="3546475"/>
            <a:ext cx="1318846" cy="35718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FA5206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sym typeface="Monotype Sorts" pitchFamily="2" charset="2"/>
              </a:rPr>
              <a:t>          Power Zone          </a:t>
            </a:r>
            <a:endParaRPr lang="fr-FR" sz="1600" dirty="0">
              <a:solidFill>
                <a:schemeClr val="tx1"/>
              </a:solidFill>
              <a:sym typeface="Monotype Sorts" pitchFamily="2" charset="2"/>
            </a:endParaRPr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7045569" y="6189664"/>
            <a:ext cx="1846385" cy="42862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FA5206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pl-PL" sz="1600" dirty="0" smtClean="0">
                <a:sym typeface="Monotype Sorts" pitchFamily="2" charset="2"/>
              </a:rPr>
              <a:t>Stopa </a:t>
            </a:r>
            <a:r>
              <a:rPr lang="en-US" sz="1600" dirty="0" err="1" smtClean="0">
                <a:sym typeface="Monotype Sorts" pitchFamily="2" charset="2"/>
              </a:rPr>
              <a:t>Autoclean</a:t>
            </a:r>
            <a:r>
              <a:rPr lang="en-US" sz="1600" dirty="0" smtClean="0">
                <a:sym typeface="Monotype Sorts" pitchFamily="2" charset="2"/>
              </a:rPr>
              <a:t> </a:t>
            </a:r>
            <a:r>
              <a:rPr lang="pl-PL" sz="1600" dirty="0" smtClean="0">
                <a:sym typeface="Monotype Sorts" pitchFamily="2" charset="2"/>
              </a:rPr>
              <a:t/>
            </a:r>
            <a:br>
              <a:rPr lang="pl-PL" sz="1600" dirty="0" smtClean="0">
                <a:sym typeface="Monotype Sorts" pitchFamily="2" charset="2"/>
              </a:rPr>
            </a:br>
            <a:r>
              <a:rPr lang="pl-PL" sz="1600" dirty="0" smtClean="0">
                <a:sym typeface="Monotype Sorts" pitchFamily="2" charset="2"/>
              </a:rPr>
              <a:t>(dwie referencje)</a:t>
            </a:r>
            <a:endParaRPr lang="fr-FR" sz="1600" dirty="0">
              <a:sym typeface="Monotype Sorts" pitchFamily="2" charset="2"/>
            </a:endParaRPr>
          </a:p>
        </p:txBody>
      </p:sp>
      <p:pic>
        <p:nvPicPr>
          <p:cNvPr id="1742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9051" y="3975100"/>
            <a:ext cx="102283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Connecteur droit avec flèche 30"/>
          <p:cNvCxnSpPr/>
          <p:nvPr/>
        </p:nvCxnSpPr>
        <p:spPr>
          <a:xfrm rot="5400000">
            <a:off x="8156331" y="4045806"/>
            <a:ext cx="285750" cy="1465"/>
          </a:xfrm>
          <a:prstGeom prst="straightConnector1">
            <a:avLst/>
          </a:prstGeom>
          <a:ln w="19050">
            <a:solidFill>
              <a:srgbClr val="FA5206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AutoShape 14"/>
          <p:cNvSpPr>
            <a:spLocks noChangeArrowheads="1"/>
          </p:cNvSpPr>
          <p:nvPr/>
        </p:nvSpPr>
        <p:spPr bwMode="auto">
          <a:xfrm>
            <a:off x="6948854" y="1617664"/>
            <a:ext cx="1151792" cy="35718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FA5206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dirty="0" err="1">
                <a:sym typeface="Monotype Sorts" pitchFamily="2" charset="2"/>
              </a:rPr>
              <a:t>Easycord</a:t>
            </a:r>
            <a:endParaRPr lang="fr-FR" sz="1600" dirty="0">
              <a:sym typeface="Monotype Sorts" pitchFamily="2" charset="2"/>
            </a:endParaRPr>
          </a:p>
        </p:txBody>
      </p:sp>
      <p:cxnSp>
        <p:nvCxnSpPr>
          <p:cNvPr id="33" name="Connecteur droit avec flèche 32"/>
          <p:cNvCxnSpPr>
            <a:stCxn id="32" idx="1"/>
          </p:cNvCxnSpPr>
          <p:nvPr/>
        </p:nvCxnSpPr>
        <p:spPr>
          <a:xfrm rot="10800000" flipV="1">
            <a:off x="6122377" y="1795463"/>
            <a:ext cx="826477" cy="36512"/>
          </a:xfrm>
          <a:prstGeom prst="straightConnector1">
            <a:avLst/>
          </a:prstGeom>
          <a:ln w="19050">
            <a:solidFill>
              <a:srgbClr val="FA5206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AutoShape 14"/>
          <p:cNvSpPr>
            <a:spLocks noChangeArrowheads="1"/>
          </p:cNvSpPr>
          <p:nvPr/>
        </p:nvSpPr>
        <p:spPr bwMode="auto">
          <a:xfrm>
            <a:off x="7020272" y="2046288"/>
            <a:ext cx="1872208" cy="5715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FA5206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pl-PL" sz="1600" dirty="0" smtClean="0">
                <a:sym typeface="Monotype Sorts" pitchFamily="2" charset="2"/>
              </a:rPr>
              <a:t>Otwarta i stabilna </a:t>
            </a:r>
            <a:br>
              <a:rPr lang="pl-PL" sz="1600" dirty="0" smtClean="0">
                <a:sym typeface="Monotype Sorts" pitchFamily="2" charset="2"/>
              </a:rPr>
            </a:br>
            <a:r>
              <a:rPr lang="pl-PL" sz="1600" dirty="0" smtClean="0">
                <a:sym typeface="Monotype Sorts" pitchFamily="2" charset="2"/>
              </a:rPr>
              <a:t>podstawa </a:t>
            </a:r>
            <a:endParaRPr lang="fr-FR" sz="1600" dirty="0">
              <a:sym typeface="Monotype Sorts" pitchFamily="2" charset="2"/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 rot="5400000">
            <a:off x="6566816" y="2450063"/>
            <a:ext cx="465137" cy="298938"/>
          </a:xfrm>
          <a:prstGeom prst="straightConnector1">
            <a:avLst/>
          </a:prstGeom>
          <a:ln w="19050">
            <a:solidFill>
              <a:srgbClr val="FA5206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Nadpis 1"/>
          <p:cNvSpPr txBox="1">
            <a:spLocks/>
          </p:cNvSpPr>
          <p:nvPr/>
        </p:nvSpPr>
        <p:spPr bwMode="auto">
          <a:xfrm>
            <a:off x="1182688" y="188913"/>
            <a:ext cx="7680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 smtClean="0">
                <a:solidFill>
                  <a:srgbClr val="8E8581"/>
                </a:solidFill>
                <a:latin typeface="+mj-lt"/>
                <a:ea typeface="+mj-ea"/>
                <a:cs typeface="+mj-cs"/>
              </a:rPr>
              <a:t>NOWY </a:t>
            </a:r>
            <a:r>
              <a:rPr kumimoji="0" lang="cs-CZ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AQUASPEED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Tef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107" y="26442"/>
            <a:ext cx="2171899" cy="738262"/>
          </a:xfrm>
          <a:prstGeom prst="rect">
            <a:avLst/>
          </a:prstGeom>
          <a:noFill/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051720" y="1397004"/>
          <a:ext cx="6439343" cy="5460992"/>
        </p:xfrm>
        <a:graphic>
          <a:graphicData uri="http://schemas.openxmlformats.org/drawingml/2006/table">
            <a:tbl>
              <a:tblPr/>
              <a:tblGrid>
                <a:gridCol w="1697558"/>
                <a:gridCol w="1580595"/>
                <a:gridCol w="1580595"/>
                <a:gridCol w="1580595"/>
              </a:tblGrid>
              <a:tr h="2144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382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Aquaspeed </a:t>
                      </a:r>
                      <a:br>
                        <a:rPr lang="pl-P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Aquaspeed </a:t>
                      </a:r>
                      <a:br>
                        <a:rPr lang="pl-P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Autoclean 5350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Aquaspeed </a:t>
                      </a:r>
                      <a:br>
                        <a:rPr lang="pl-P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Autoclean 5370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56915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23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Reference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FV5330E0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FV5350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FV5370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1649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Soleplate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Durillium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Autoclean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Autoclean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1649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Wattage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2400W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2400W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2400W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1649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Variable Steam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0-40g/min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0-40g/min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0-40g/min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1649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Shot of steam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130g/min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140g/min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160g/min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49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Power zone/Trigger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1649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Vertical steam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1649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Anti-scale system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1649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Shut Off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1649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Anti-drip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1649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Water tank capacity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300ml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300ml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300ml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1649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Self-clean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1649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Spray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1649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Comfort handle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1649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Cord length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1649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Cord exit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Easycord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Easycord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Easycord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17323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Filling cup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684690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Main USP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Eco setting/ Power Zone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Eco setting/ Power Zone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Eco setting/ Power Zone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17323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RSP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299,99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319,99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379,99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272225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8" name="Image 1" descr="TE_STEAM_IRONS_AQUASPEED_FV5310E0_A-compres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976104"/>
            <a:ext cx="1080120" cy="889103"/>
          </a:xfrm>
          <a:prstGeom prst="rect">
            <a:avLst/>
          </a:prstGeom>
        </p:spPr>
      </p:pic>
      <p:pic>
        <p:nvPicPr>
          <p:cNvPr id="9" name="Image 2" descr="TE_STEAM_IRONS_AQUASPEED_FV5330E0_A-compres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963836"/>
            <a:ext cx="1080120" cy="889100"/>
          </a:xfrm>
          <a:prstGeom prst="rect">
            <a:avLst/>
          </a:prstGeom>
        </p:spPr>
      </p:pic>
      <p:pic>
        <p:nvPicPr>
          <p:cNvPr id="12" name="Image 3" descr="TE_STEAM_IRONS_AQUASPEED_FV5370E0_A-compres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2023107"/>
            <a:ext cx="1008112" cy="829829"/>
          </a:xfrm>
          <a:prstGeom prst="rect">
            <a:avLst/>
          </a:prstGeom>
        </p:spPr>
      </p:pic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1182688" y="188913"/>
            <a:ext cx="7680325" cy="1143000"/>
          </a:xfrm>
        </p:spPr>
        <p:txBody>
          <a:bodyPr/>
          <a:lstStyle/>
          <a:p>
            <a:r>
              <a:rPr lang="cs-CZ" dirty="0" smtClean="0"/>
              <a:t>NOWY AQUASPEED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Tef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107" y="26442"/>
            <a:ext cx="2171899" cy="738262"/>
          </a:xfrm>
          <a:prstGeom prst="rect">
            <a:avLst/>
          </a:prstGeom>
          <a:noFill/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11562" y="1397004"/>
          <a:ext cx="8136901" cy="5460992"/>
        </p:xfrm>
        <a:graphic>
          <a:graphicData uri="http://schemas.openxmlformats.org/drawingml/2006/table">
            <a:tbl>
              <a:tblPr/>
              <a:tblGrid>
                <a:gridCol w="1697558"/>
                <a:gridCol w="1697558"/>
                <a:gridCol w="1580595"/>
                <a:gridCol w="1580595"/>
                <a:gridCol w="1580595"/>
              </a:tblGrid>
              <a:tr h="2144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382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Ultragliss</a:t>
                      </a:r>
                      <a:r>
                        <a:rPr lang="pl-PL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pl-PL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l-PL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Aquaspeed </a:t>
                      </a:r>
                      <a:br>
                        <a:rPr lang="pl-P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Aquaspeed </a:t>
                      </a:r>
                      <a:br>
                        <a:rPr lang="pl-P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Autoclean 5350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Aquaspeed </a:t>
                      </a:r>
                      <a:br>
                        <a:rPr lang="pl-P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Autoclean 5370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56915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23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Reference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FV4680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FV5330E0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FV5350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FV5370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1649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Soleplate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Durillium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Durillium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Autoclean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Autoclean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1649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Wattage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2400W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2400W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2400W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2400W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1649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Variable Steam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0-40g/min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0-40g/min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0-40g/min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0-40g/min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1649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Shot of steam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120g/min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130g/min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140g/min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160g/min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49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Power zone/Trigger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1649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Vertical steam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1649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Anti-scale system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1649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Shut Off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1649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Anti-drip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1649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Water tank capacity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300ml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300ml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300ml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300ml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1649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Self-clean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1649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Spray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1649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Comfort handle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Bicoloured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1649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Cord length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1649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Cord exit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Easycord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Easycord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Easycord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Easycord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17323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Filling cup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684690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Main USP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Eco setting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Eco setting/ Power Zone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Eco setting/ Power Zone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Eco setting/ Power Zone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173234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RSP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279,99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299,99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319,99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379,99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9"/>
                    </a:solidFill>
                  </a:tcPr>
                </a:tc>
              </a:tr>
              <a:tr h="272225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model replacing FV5210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8" name="Image 1" descr="TE_STEAM_IRONS_AQUASPEED_FV5310E0_A-compres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976104"/>
            <a:ext cx="1080120" cy="889103"/>
          </a:xfrm>
          <a:prstGeom prst="rect">
            <a:avLst/>
          </a:prstGeom>
        </p:spPr>
      </p:pic>
      <p:pic>
        <p:nvPicPr>
          <p:cNvPr id="9" name="Image 2" descr="TE_STEAM_IRONS_AQUASPEED_FV5330E0_A-compres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963836"/>
            <a:ext cx="1080120" cy="889100"/>
          </a:xfrm>
          <a:prstGeom prst="rect">
            <a:avLst/>
          </a:prstGeom>
        </p:spPr>
      </p:pic>
      <p:pic>
        <p:nvPicPr>
          <p:cNvPr id="12" name="Image 3" descr="TE_STEAM_IRONS_AQUASPEED_FV5370E0_A-compres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2023107"/>
            <a:ext cx="1008112" cy="829829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 l="44714" t="14063" r="43895" b="77135"/>
          <a:stretch>
            <a:fillRect/>
          </a:stretch>
        </p:blipFill>
        <p:spPr bwMode="auto">
          <a:xfrm>
            <a:off x="2483768" y="1975258"/>
            <a:ext cx="1152128" cy="93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1182688" y="188913"/>
            <a:ext cx="7680325" cy="1143000"/>
          </a:xfrm>
        </p:spPr>
        <p:txBody>
          <a:bodyPr/>
          <a:lstStyle/>
          <a:p>
            <a:r>
              <a:rPr lang="cs-CZ" sz="2800" dirty="0" smtClean="0"/>
              <a:t>NOWY AQUASPEED </a:t>
            </a:r>
            <a:br>
              <a:rPr lang="cs-CZ" sz="2800" dirty="0" smtClean="0"/>
            </a:br>
            <a:r>
              <a:rPr lang="cs-CZ" sz="2800" dirty="0" smtClean="0"/>
              <a:t>NOWY ULTRAGLISS </a:t>
            </a:r>
            <a:endParaRPr lang="en-GB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Tef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107" y="26442"/>
            <a:ext cx="2171899" cy="738262"/>
          </a:xfrm>
          <a:prstGeom prst="rect">
            <a:avLst/>
          </a:prstGeom>
          <a:noFill/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182688" y="188913"/>
            <a:ext cx="7680325" cy="1143000"/>
          </a:xfrm>
        </p:spPr>
        <p:txBody>
          <a:bodyPr/>
          <a:lstStyle/>
          <a:p>
            <a:r>
              <a:rPr lang="pl-PL" dirty="0" smtClean="0"/>
              <a:t>Porównanie do konkurencji</a:t>
            </a:r>
            <a:endParaRPr lang="en-GB" dirty="0"/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9180512" cy="311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Aquaspeed </a:t>
            </a:r>
            <a:r>
              <a:rPr lang="pl-PL" sz="3200" dirty="0" smtClean="0"/>
              <a:t> - </a:t>
            </a:r>
            <a:r>
              <a:rPr lang="pl-PL" sz="2800" dirty="0" smtClean="0"/>
              <a:t>wparcie sprzedaży</a:t>
            </a:r>
            <a:endParaRPr lang="en-GB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450" y="1600200"/>
            <a:ext cx="5884880" cy="4467225"/>
          </a:xfrm>
        </p:spPr>
        <p:txBody>
          <a:bodyPr/>
          <a:lstStyle/>
          <a:p>
            <a:r>
              <a:rPr lang="en-US" dirty="0" smtClean="0"/>
              <a:t>PR</a:t>
            </a:r>
            <a:r>
              <a:rPr lang="en-US" b="0" dirty="0" smtClean="0"/>
              <a:t>, internet</a:t>
            </a:r>
            <a:endParaRPr lang="pl-PL" b="0" dirty="0" smtClean="0"/>
          </a:p>
          <a:p>
            <a:endParaRPr lang="en-US" b="0" dirty="0" smtClean="0"/>
          </a:p>
          <a:p>
            <a:r>
              <a:rPr lang="pl-PL" dirty="0" smtClean="0"/>
              <a:t>Silne wsparcie </a:t>
            </a:r>
            <a:r>
              <a:rPr lang="en-US" dirty="0" smtClean="0"/>
              <a:t>POS –</a:t>
            </a:r>
            <a:r>
              <a:rPr lang="pl-PL" dirty="0" smtClean="0"/>
              <a:t> </a:t>
            </a:r>
            <a:r>
              <a:rPr lang="pl-PL" sz="2000" b="0" dirty="0" smtClean="0"/>
              <a:t>ulotki dla konsumentów , </a:t>
            </a:r>
            <a:r>
              <a:rPr lang="pl-PL" sz="2000" b="0" dirty="0" err="1" smtClean="0"/>
              <a:t>gondle</a:t>
            </a:r>
            <a:r>
              <a:rPr lang="pl-PL" sz="2000" b="0" dirty="0" smtClean="0"/>
              <a:t>, ulotki na produktach, postery, totemy, podstawki na produkty  na półki </a:t>
            </a:r>
          </a:p>
          <a:p>
            <a:endParaRPr lang="en-US" dirty="0" smtClean="0"/>
          </a:p>
          <a:p>
            <a:r>
              <a:rPr lang="pl-PL" dirty="0" smtClean="0"/>
              <a:t>Reorganizacja listingów </a:t>
            </a:r>
            <a:r>
              <a:rPr lang="en-US" sz="2000" b="0" dirty="0" smtClean="0"/>
              <a:t>– </a:t>
            </a:r>
            <a:r>
              <a:rPr lang="pl-PL" sz="2000" b="0" dirty="0" smtClean="0"/>
              <a:t>zrewidowanie listingów żelazek w poszczególnych kanałach i u klientów (2 modele </a:t>
            </a:r>
            <a:r>
              <a:rPr lang="en-US" sz="2000" b="0" dirty="0" smtClean="0"/>
              <a:t>Aquaspeed </a:t>
            </a:r>
            <a:r>
              <a:rPr lang="pl-PL" sz="2000" b="0" dirty="0" smtClean="0"/>
              <a:t>jako warunek dla ES, 1-2 modele dla HYPERS)  oraz opracowanie planów aktywności u na cały rok </a:t>
            </a:r>
            <a:r>
              <a:rPr lang="en-US" sz="2000" b="0" dirty="0" smtClean="0"/>
              <a:t>r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Obrázek 3" descr="C:\Documents and Settings\avlkova\Local Settings\Temporary Internet Files\Content.Word\TEFAL warp3_nove_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77" y="0"/>
            <a:ext cx="193672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Auchan szigetszentm"/>
          <p:cNvPicPr/>
          <p:nvPr/>
        </p:nvPicPr>
        <p:blipFill>
          <a:blip r:embed="rId3" cstate="print"/>
          <a:srcRect l="12500" t="17704" r="38281" b="35432"/>
          <a:stretch>
            <a:fillRect/>
          </a:stretch>
        </p:blipFill>
        <p:spPr bwMode="auto">
          <a:xfrm>
            <a:off x="7358082" y="2857496"/>
            <a:ext cx="1785918" cy="1285884"/>
          </a:xfrm>
          <a:prstGeom prst="rect">
            <a:avLst/>
          </a:prstGeom>
          <a:noFill/>
        </p:spPr>
      </p:pic>
      <p:pic>
        <p:nvPicPr>
          <p:cNvPr id="1638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53619">
            <a:off x="7179428" y="4233877"/>
            <a:ext cx="1857356" cy="132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3806" y="5500702"/>
            <a:ext cx="1700194" cy="72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YTD October 2010</a:t>
            </a:r>
            <a:endParaRPr lang="en-GB" dirty="0"/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57311"/>
            <a:ext cx="7691491" cy="461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36838" y="20624"/>
            <a:ext cx="6408737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Żelazka</a:t>
            </a:r>
            <a:endParaRPr kumimoji="0" lang="pl-PL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079104" y="1196752"/>
            <a:ext cx="8064896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1813" lvl="1" indent="-354013" algn="l" eaLnBrk="0" hangingPunct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pl-PL" sz="2000" b="1" dirty="0" smtClean="0">
                <a:solidFill>
                  <a:srgbClr val="000000"/>
                </a:solidFill>
                <a:latin typeface="+mn-lt"/>
              </a:rPr>
              <a:t>Cele: </a:t>
            </a:r>
          </a:p>
          <a:p>
            <a:pPr marL="989013" lvl="2" indent="-354013" eaLnBrk="0" hangingPunct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l-PL" dirty="0" smtClean="0">
                <a:solidFill>
                  <a:srgbClr val="000000"/>
                </a:solidFill>
              </a:rPr>
              <a:t>Utrzymanie dynamiki sprzedaży i unikniecie </a:t>
            </a:r>
            <a:r>
              <a:rPr lang="pl-PL" dirty="0" err="1" smtClean="0">
                <a:solidFill>
                  <a:srgbClr val="000000"/>
                </a:solidFill>
              </a:rPr>
              <a:t>kanibalizacji</a:t>
            </a:r>
            <a:r>
              <a:rPr lang="pl-PL" dirty="0" smtClean="0">
                <a:solidFill>
                  <a:srgbClr val="000000"/>
                </a:solidFill>
              </a:rPr>
              <a:t> przez nowe modele Aquaspeed (dwa z nich ze stopa </a:t>
            </a:r>
            <a:r>
              <a:rPr lang="pl-PL" dirty="0" err="1" smtClean="0">
                <a:solidFill>
                  <a:srgbClr val="000000"/>
                </a:solidFill>
              </a:rPr>
              <a:t>Catalys</a:t>
            </a:r>
            <a:r>
              <a:rPr lang="pl-PL" dirty="0" smtClean="0">
                <a:solidFill>
                  <a:srgbClr val="000000"/>
                </a:solidFill>
              </a:rPr>
              <a:t>)</a:t>
            </a:r>
            <a:endParaRPr lang="pl-PL" dirty="0" smtClean="0">
              <a:solidFill>
                <a:srgbClr val="000000"/>
              </a:solidFill>
              <a:latin typeface="+mn-lt"/>
            </a:endParaRPr>
          </a:p>
          <a:p>
            <a:pPr marL="989013" lvl="2" indent="-354013" eaLnBrk="0" hangingPunct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l-PL" dirty="0" smtClean="0">
                <a:solidFill>
                  <a:srgbClr val="000000"/>
                </a:solidFill>
              </a:rPr>
              <a:t>Następca Aquaspeed z bogatszymi cechami wyróżniającymi: Power </a:t>
            </a:r>
            <a:r>
              <a:rPr lang="pl-PL" dirty="0" err="1" smtClean="0">
                <a:solidFill>
                  <a:srgbClr val="000000"/>
                </a:solidFill>
              </a:rPr>
              <a:t>Zone</a:t>
            </a:r>
            <a:r>
              <a:rPr lang="pl-PL" dirty="0" smtClean="0">
                <a:solidFill>
                  <a:srgbClr val="000000"/>
                </a:solidFill>
              </a:rPr>
              <a:t>, stopa  </a:t>
            </a:r>
            <a:r>
              <a:rPr lang="pl-PL" dirty="0" err="1" smtClean="0">
                <a:solidFill>
                  <a:srgbClr val="000000"/>
                </a:solidFill>
              </a:rPr>
              <a:t>Autoclean</a:t>
            </a:r>
            <a:r>
              <a:rPr lang="pl-PL" dirty="0" smtClean="0">
                <a:solidFill>
                  <a:srgbClr val="000000"/>
                </a:solidFill>
              </a:rPr>
              <a:t> i funkcja ECO)</a:t>
            </a:r>
            <a:endParaRPr lang="pl-PL" dirty="0" smtClean="0">
              <a:solidFill>
                <a:srgbClr val="000000"/>
              </a:solidFill>
              <a:latin typeface="+mn-lt"/>
            </a:endParaRPr>
          </a:p>
          <a:p>
            <a:pPr marL="989013" lvl="2" indent="-354013" algn="l" eaLnBrk="0" hangingPunct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pl-PL" dirty="0" smtClean="0">
              <a:solidFill>
                <a:srgbClr val="000000"/>
              </a:solidFill>
              <a:latin typeface="+mn-lt"/>
            </a:endParaRPr>
          </a:p>
          <a:p>
            <a:pPr marL="531813" lvl="1" indent="-354013" algn="l" eaLnBrk="0" hangingPunct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pl-PL" sz="2000" b="1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pl-PL" sz="2000" b="1" kern="0" dirty="0" smtClean="0">
                <a:solidFill>
                  <a:srgbClr val="000000"/>
                </a:solidFill>
              </a:rPr>
              <a:t>Narzędzia</a:t>
            </a:r>
            <a:r>
              <a:rPr lang="pl-PL" sz="2000" b="1" kern="0" dirty="0" smtClean="0">
                <a:solidFill>
                  <a:srgbClr val="000000"/>
                </a:solidFill>
                <a:latin typeface="+mn-lt"/>
              </a:rPr>
              <a:t>:   </a:t>
            </a:r>
          </a:p>
          <a:p>
            <a:pPr marL="989013" lvl="2" indent="-354013" algn="l" eaLnBrk="0" hangingPunct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l-PL" dirty="0" smtClean="0">
                <a:solidFill>
                  <a:srgbClr val="000000"/>
                </a:solidFill>
                <a:latin typeface="+mn-lt"/>
              </a:rPr>
              <a:t>Zwiększenie atrakcyjności cech w całej serii U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ltimate Autoclean  </a:t>
            </a:r>
            <a:endParaRPr lang="pl-PL" dirty="0" smtClean="0">
              <a:solidFill>
                <a:srgbClr val="000000"/>
              </a:solidFill>
              <a:latin typeface="+mn-lt"/>
            </a:endParaRPr>
          </a:p>
          <a:p>
            <a:pPr marL="989013" lvl="2" indent="-354013" algn="l" eaLnBrk="0" hangingPunct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l-PL" dirty="0" smtClean="0">
                <a:solidFill>
                  <a:srgbClr val="000000"/>
                </a:solidFill>
                <a:latin typeface="+mn-lt"/>
              </a:rPr>
              <a:t>Nowe przejrzyste oznaczenia funkcji A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utosteam </a:t>
            </a:r>
            <a:endParaRPr lang="pl-PL" dirty="0" smtClean="0">
              <a:solidFill>
                <a:srgbClr val="000000"/>
              </a:solidFill>
              <a:latin typeface="+mn-lt"/>
            </a:endParaRPr>
          </a:p>
          <a:p>
            <a:pPr marL="989013" lvl="2" indent="-354013" algn="l" eaLnBrk="0" hangingPunct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l-PL" dirty="0" smtClean="0">
                <a:solidFill>
                  <a:srgbClr val="000000"/>
                </a:solidFill>
                <a:latin typeface="+mn-lt"/>
              </a:rPr>
              <a:t>Poprawa specyfikacji technicznej 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 </a:t>
            </a:r>
            <a:endParaRPr lang="pl-PL" dirty="0" smtClean="0">
              <a:solidFill>
                <a:srgbClr val="000000"/>
              </a:solidFill>
              <a:latin typeface="+mn-lt"/>
            </a:endParaRPr>
          </a:p>
          <a:p>
            <a:pPr marL="989013" lvl="2" indent="-354013" algn="l" eaLnBrk="0" hangingPunct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l-PL" dirty="0" smtClean="0">
                <a:solidFill>
                  <a:srgbClr val="000000"/>
                </a:solidFill>
                <a:latin typeface="+mn-lt"/>
              </a:rPr>
              <a:t>Dodanie koloru na uchwycie</a:t>
            </a:r>
            <a:endParaRPr lang="pl-PL" kern="0" dirty="0" smtClean="0">
              <a:solidFill>
                <a:srgbClr val="8E8581"/>
              </a:solidFill>
              <a:latin typeface="+mn-lt"/>
            </a:endParaRPr>
          </a:p>
        </p:txBody>
      </p:sp>
      <p:pic>
        <p:nvPicPr>
          <p:cNvPr id="6" name="Picture 3" descr="Tef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107" y="26442"/>
            <a:ext cx="2171899" cy="738262"/>
          </a:xfrm>
          <a:prstGeom prst="rect">
            <a:avLst/>
          </a:prstGeom>
          <a:noFill/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1182688" y="188913"/>
            <a:ext cx="7680325" cy="1143000"/>
          </a:xfrm>
        </p:spPr>
        <p:txBody>
          <a:bodyPr/>
          <a:lstStyle/>
          <a:p>
            <a:pPr lvl="0"/>
            <a:r>
              <a:rPr lang="cs-CZ" dirty="0" smtClean="0"/>
              <a:t>AUTOCLEAN FACELIFT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Tef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107" y="26442"/>
            <a:ext cx="2171899" cy="738262"/>
          </a:xfrm>
          <a:prstGeom prst="rect">
            <a:avLst/>
          </a:prstGeom>
          <a:noFill/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079104" y="1196752"/>
            <a:ext cx="8064896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1813" lvl="1" indent="-354013" algn="l" eaLnBrk="0" hangingPunct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pl-PL" sz="2000" b="1" dirty="0" smtClean="0">
                <a:solidFill>
                  <a:srgbClr val="000000"/>
                </a:solidFill>
                <a:latin typeface="+mn-lt"/>
              </a:rPr>
              <a:t>Wzornictwo i cechy </a:t>
            </a:r>
          </a:p>
        </p:txBody>
      </p:sp>
      <p:pic>
        <p:nvPicPr>
          <p:cNvPr id="14" name="Picture 10" descr="\\LYO22nt\LYO-Product Images\Low resolution\1_LINEN CARE\4_TEFAL\FERS\FTH-FV94XX-ULTIMATE AUTOCLEAN\1800113014 FV9430E0\FV9430trois_4T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050785"/>
            <a:ext cx="2785204" cy="224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8617" y="2135516"/>
            <a:ext cx="2671735" cy="208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lèche droite 10"/>
          <p:cNvSpPr>
            <a:spLocks noChangeArrowheads="1"/>
          </p:cNvSpPr>
          <p:nvPr/>
        </p:nvSpPr>
        <p:spPr bwMode="auto">
          <a:xfrm>
            <a:off x="4178571" y="3325297"/>
            <a:ext cx="537445" cy="175711"/>
          </a:xfrm>
          <a:prstGeom prst="rightArrow">
            <a:avLst>
              <a:gd name="adj1" fmla="val 50000"/>
              <a:gd name="adj2" fmla="val 50125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fr-FR" kern="12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 l="21972" t="23438" r="21630" b="34570"/>
          <a:stretch>
            <a:fillRect/>
          </a:stretch>
        </p:blipFill>
        <p:spPr bwMode="auto">
          <a:xfrm>
            <a:off x="6879615" y="4232488"/>
            <a:ext cx="2192979" cy="142876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899592" y="4221088"/>
            <a:ext cx="586916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89013" lvl="2" indent="-354013" algn="l" eaLnBrk="0" hangingPunct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l-PL" dirty="0" smtClean="0">
                <a:solidFill>
                  <a:srgbClr val="000000"/>
                </a:solidFill>
                <a:latin typeface="+mn-lt"/>
              </a:rPr>
              <a:t>Logo podkreślające  funkcje 2 w 1: automatyczna kontrola dystrybucji pary do wybranej temperatury</a:t>
            </a:r>
            <a:endParaRPr lang="fr-FR" dirty="0" smtClean="0">
              <a:solidFill>
                <a:srgbClr val="000000"/>
              </a:solidFill>
              <a:latin typeface="+mn-lt"/>
            </a:endParaRPr>
          </a:p>
          <a:p>
            <a:pPr marL="989013" lvl="2" indent="-354013" algn="l" eaLnBrk="0" hangingPunct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l-PL" dirty="0" smtClean="0">
                <a:solidFill>
                  <a:srgbClr val="000000"/>
                </a:solidFill>
              </a:rPr>
              <a:t>Dopasowany do całości  kolor podstawy wzmacniający postrzeganie modelu jako bardziej atrakcyjne i wartościowe</a:t>
            </a:r>
            <a:endParaRPr lang="fr-FR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6" cstate="print"/>
          <a:srcRect l="10526" t="15032" r="9943" b="23522"/>
          <a:stretch>
            <a:fillRect/>
          </a:stretch>
        </p:blipFill>
        <p:spPr bwMode="auto">
          <a:xfrm>
            <a:off x="7524328" y="5737968"/>
            <a:ext cx="810064" cy="10034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1" name="Nadpis 1"/>
          <p:cNvSpPr>
            <a:spLocks noGrp="1"/>
          </p:cNvSpPr>
          <p:nvPr>
            <p:ph type="title"/>
          </p:nvPr>
        </p:nvSpPr>
        <p:spPr>
          <a:xfrm>
            <a:off x="1182688" y="188913"/>
            <a:ext cx="7680325" cy="1143000"/>
          </a:xfrm>
        </p:spPr>
        <p:txBody>
          <a:bodyPr/>
          <a:lstStyle/>
          <a:p>
            <a:pPr lvl="0"/>
            <a:r>
              <a:rPr lang="cs-CZ" dirty="0" smtClean="0"/>
              <a:t>AUTOCLEAN FACELIFT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Tef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107" y="26442"/>
            <a:ext cx="2171899" cy="738262"/>
          </a:xfrm>
          <a:prstGeom prst="rect">
            <a:avLst/>
          </a:prstGeom>
          <a:noFill/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55576" y="1268760"/>
          <a:ext cx="7776865" cy="4812977"/>
        </p:xfrm>
        <a:graphic>
          <a:graphicData uri="http://schemas.openxmlformats.org/drawingml/2006/table">
            <a:tbl>
              <a:tblPr/>
              <a:tblGrid>
                <a:gridCol w="1920214"/>
                <a:gridCol w="1440161"/>
                <a:gridCol w="1456161"/>
                <a:gridCol w="1456161"/>
                <a:gridCol w="1504168"/>
              </a:tblGrid>
              <a:tr h="283446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 dirty="0" err="1">
                          <a:solidFill>
                            <a:srgbClr val="0070C0"/>
                          </a:solidFill>
                          <a:latin typeface="Calibri"/>
                        </a:rPr>
                        <a:t>Name</a:t>
                      </a:r>
                      <a:endParaRPr lang="pl-PL" sz="7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Ultimate Autoclean 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Ultimate Autoclean 400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Ultimate Autoclean 450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Ultimate Autoclean 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417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Reference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FV9530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FV9540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FV9545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FV9550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870974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48809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83446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Kolor 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Aquatic Blue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Crimson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Purple idem FV5260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Black currant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43809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Stopa 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New Autoclean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New Autoclean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New Autoclean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New Autoclean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417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Moc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pl-PL" sz="7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pl-PL" sz="7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pl-PL" sz="7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2600W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417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Spryskiwacz 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417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Regulacja pary 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</a:t>
                      </a:r>
                      <a:r>
                        <a:rPr lang="pl-PL" sz="7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50</a:t>
                      </a:r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g/min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0-50g/min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0-50g/min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0-50g/min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17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Uderzenie pary (g/</a:t>
                      </a:r>
                      <a:r>
                        <a:rPr lang="pl-PL" sz="7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mn</a:t>
                      </a:r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r>
                        <a:rPr lang="pl-PL" sz="700" b="0" i="0" u="none" strike="noStrike">
                          <a:solidFill>
                            <a:srgbClr val="FF0000"/>
                          </a:solidFill>
                          <a:latin typeface="Cambria"/>
                        </a:rPr>
                        <a:t>7</a:t>
                      </a:r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r>
                        <a:rPr lang="pl-PL" sz="700" b="0" i="0" u="none" strike="noStrike">
                          <a:solidFill>
                            <a:srgbClr val="FF0000"/>
                          </a:solidFill>
                          <a:latin typeface="Cambria"/>
                        </a:rPr>
                        <a:t>7</a:t>
                      </a:r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r>
                        <a:rPr lang="pl-PL" sz="700" b="0" i="0" u="none" strike="noStrike">
                          <a:solidFill>
                            <a:srgbClr val="FF0000"/>
                          </a:solidFill>
                          <a:latin typeface="Cambria"/>
                        </a:rPr>
                        <a:t>7</a:t>
                      </a:r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r>
                        <a:rPr lang="pl-PL" sz="700" b="0" i="0" u="none" strike="noStrike">
                          <a:solidFill>
                            <a:srgbClr val="FF0000"/>
                          </a:solidFill>
                          <a:latin typeface="Cambria"/>
                        </a:rPr>
                        <a:t>7</a:t>
                      </a:r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417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Auto</a:t>
                      </a:r>
                      <a:r>
                        <a:rPr lang="pl-PL" sz="7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Stop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17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Anti-drip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417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Anti-calc</a:t>
                      </a:r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System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Double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Double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Double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Double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417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Funkcja samooczyszczania 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417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Prasowanie w pionie 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417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Komfortowy uchwyt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Gel grip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1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in 1 control + </a:t>
                      </a:r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okienko odczytu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417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Termostat 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okrągły</a:t>
                      </a:r>
                      <a:r>
                        <a:rPr lang="pl-PL" sz="7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okrągły</a:t>
                      </a:r>
                      <a:r>
                        <a:rPr lang="pl-PL" sz="7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okrągły</a:t>
                      </a:r>
                      <a:r>
                        <a:rPr lang="pl-PL" sz="7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okrągły</a:t>
                      </a:r>
                      <a:r>
                        <a:rPr lang="pl-PL" sz="7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417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Pojemność zbiornika (ml</a:t>
                      </a:r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350ml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350ml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350ml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350ml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417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Długość kabla 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48809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Mechanizm zamocowania</a:t>
                      </a:r>
                      <a:r>
                        <a:rPr lang="pl-PL" sz="7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kabla 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obrotowy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obrotowy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obrotowy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obrotowy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5739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Dodatkowe informacje/</a:t>
                      </a:r>
                      <a:r>
                        <a:rPr lang="pl-PL" sz="7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/>
                      </a:r>
                      <a:br>
                        <a:rPr lang="pl-PL" sz="7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</a:br>
                      <a:r>
                        <a:rPr lang="pl-PL" sz="7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główne elementy wyróżniające</a:t>
                      </a:r>
                      <a:endParaRPr lang="pl-PL" sz="7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Funkcja</a:t>
                      </a:r>
                      <a:r>
                        <a:rPr lang="pl-PL" sz="7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Power </a:t>
                      </a:r>
                      <a:r>
                        <a:rPr lang="pl-PL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  <a:r>
                        <a:rPr lang="en-US" sz="7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eans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l-PL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Ustawienia w okienku odczytu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Funkcja</a:t>
                      </a:r>
                      <a:r>
                        <a:rPr lang="pl-PL" sz="7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Power </a:t>
                      </a:r>
                      <a:r>
                        <a:rPr lang="pl-PL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  <a:r>
                        <a:rPr lang="en-US" sz="7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eans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b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l-PL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Ustawienia w okienku odczytu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Funkcja</a:t>
                      </a:r>
                      <a:r>
                        <a:rPr lang="pl-PL" sz="7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Power </a:t>
                      </a:r>
                      <a:r>
                        <a:rPr lang="pl-PL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  <a:r>
                        <a:rPr lang="en-US" sz="7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eans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b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l-PL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Ustawienia w okienku odczytu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Funkcja</a:t>
                      </a:r>
                      <a:r>
                        <a:rPr lang="pl-PL" sz="7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Power </a:t>
                      </a:r>
                      <a:r>
                        <a:rPr lang="pl-PL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  <a:r>
                        <a:rPr lang="en-US" sz="7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eans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b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l-PL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Ustawienia w okienku odczytu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33844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model na wyłączność dla MSHP</a:t>
                      </a:r>
                      <a:endParaRPr lang="pl-PL" sz="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" name="Image 1" descr="TE_STEAM_IRONS_ULTIMATE_FV9530E0_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744792"/>
            <a:ext cx="1020375" cy="820112"/>
          </a:xfrm>
          <a:prstGeom prst="rect">
            <a:avLst/>
          </a:prstGeom>
        </p:spPr>
      </p:pic>
      <p:pic>
        <p:nvPicPr>
          <p:cNvPr id="8" name="Image 2" descr="TE_STEAM_IRONS_ULTIMATE_FV9540E0_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732508"/>
            <a:ext cx="1035657" cy="832396"/>
          </a:xfrm>
          <a:prstGeom prst="rect">
            <a:avLst/>
          </a:prstGeom>
        </p:spPr>
      </p:pic>
      <p:pic>
        <p:nvPicPr>
          <p:cNvPr id="10" name="Image 4" descr="FV95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42422" y="1759571"/>
            <a:ext cx="1001986" cy="805333"/>
          </a:xfrm>
          <a:prstGeom prst="rect">
            <a:avLst/>
          </a:prstGeom>
        </p:spPr>
      </p:pic>
      <p:pic>
        <p:nvPicPr>
          <p:cNvPr id="11" name="Image 3" descr="TE_FV9545E0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52305" y="1709388"/>
            <a:ext cx="1123951" cy="855516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1182688" y="188913"/>
            <a:ext cx="7680325" cy="1143000"/>
          </a:xfrm>
        </p:spPr>
        <p:txBody>
          <a:bodyPr/>
          <a:lstStyle/>
          <a:p>
            <a:pPr lvl="0"/>
            <a:r>
              <a:rPr lang="cs-CZ" dirty="0" smtClean="0"/>
              <a:t>AUTOCLEAN FACELIFT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Tef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107" y="26442"/>
            <a:ext cx="2171899" cy="738262"/>
          </a:xfrm>
          <a:prstGeom prst="rect">
            <a:avLst/>
          </a:prstGeom>
          <a:noFill/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55576" y="1268760"/>
          <a:ext cx="7776865" cy="5108510"/>
        </p:xfrm>
        <a:graphic>
          <a:graphicData uri="http://schemas.openxmlformats.org/drawingml/2006/table">
            <a:tbl>
              <a:tblPr/>
              <a:tblGrid>
                <a:gridCol w="1920214"/>
                <a:gridCol w="1440161"/>
                <a:gridCol w="1456161"/>
                <a:gridCol w="1456161"/>
                <a:gridCol w="1504168"/>
              </a:tblGrid>
              <a:tr h="283446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 dirty="0" err="1">
                          <a:solidFill>
                            <a:srgbClr val="0070C0"/>
                          </a:solidFill>
                          <a:latin typeface="Calibri"/>
                        </a:rPr>
                        <a:t>Name</a:t>
                      </a:r>
                      <a:endParaRPr lang="pl-PL" sz="7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Ultimate Autoclean 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Ultimate Autoclean 400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Ultimate Autoclean 450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Ultimate Autoclean 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417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Reference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FV9530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FV9540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FV9545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FV9550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870974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48809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83446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Kolor 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Aquatic Blue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Crimson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Purple idem FV5260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Black currant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417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Stopa 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New Autoclean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New Autoclean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New Autoclean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New Autoclean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417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Moc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pl-PL" sz="7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pl-PL" sz="7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pl-PL" sz="7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2600W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417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Spryskiwacz 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417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Regulacja pary 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</a:t>
                      </a:r>
                      <a:r>
                        <a:rPr lang="pl-PL" sz="7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50</a:t>
                      </a:r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g/min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0-50g/min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0-50g/min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0-50g/min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17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Uderzenie pary (g/</a:t>
                      </a:r>
                      <a:r>
                        <a:rPr lang="pl-PL" sz="7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mn</a:t>
                      </a:r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r>
                        <a:rPr lang="pl-PL" sz="700" b="0" i="0" u="none" strike="noStrike">
                          <a:solidFill>
                            <a:srgbClr val="FF0000"/>
                          </a:solidFill>
                          <a:latin typeface="Cambria"/>
                        </a:rPr>
                        <a:t>7</a:t>
                      </a:r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r>
                        <a:rPr lang="pl-PL" sz="700" b="0" i="0" u="none" strike="noStrike">
                          <a:solidFill>
                            <a:srgbClr val="FF0000"/>
                          </a:solidFill>
                          <a:latin typeface="Cambria"/>
                        </a:rPr>
                        <a:t>7</a:t>
                      </a:r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r>
                        <a:rPr lang="pl-PL" sz="700" b="0" i="0" u="none" strike="noStrike">
                          <a:solidFill>
                            <a:srgbClr val="FF0000"/>
                          </a:solidFill>
                          <a:latin typeface="Cambria"/>
                        </a:rPr>
                        <a:t>7</a:t>
                      </a:r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r>
                        <a:rPr lang="pl-PL" sz="700" b="0" i="0" u="none" strike="noStrike">
                          <a:solidFill>
                            <a:srgbClr val="FF0000"/>
                          </a:solidFill>
                          <a:latin typeface="Cambria"/>
                        </a:rPr>
                        <a:t>7</a:t>
                      </a:r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417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Auto</a:t>
                      </a:r>
                      <a:r>
                        <a:rPr lang="pl-PL" sz="7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Stop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17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Anti-drip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417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Anti-calc</a:t>
                      </a:r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System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Double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Double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Double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Double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417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Funkcja samooczyszczania 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417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Prasowanie w pionie 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417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Komfortowy uchwyt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Gel grip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1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in 1 control + </a:t>
                      </a:r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okienko odczytu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417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Termostat 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Rounded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Rounded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Rounded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Rounded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417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Pojemność zbiornika (ml</a:t>
                      </a:r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350ml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350ml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350ml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350ml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417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Długość kabla 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48809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Mechanizm zamocowania</a:t>
                      </a:r>
                      <a:r>
                        <a:rPr lang="pl-PL" sz="7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kabla 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rotary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rotary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rotary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rotary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5739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Dodatkowe informacje/</a:t>
                      </a:r>
                      <a:r>
                        <a:rPr lang="pl-PL" sz="7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/>
                      </a:r>
                      <a:br>
                        <a:rPr lang="pl-PL" sz="7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</a:br>
                      <a:r>
                        <a:rPr lang="pl-PL" sz="7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główne elementy wyróżniające</a:t>
                      </a:r>
                      <a:endParaRPr lang="pl-PL" sz="7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Funkcja</a:t>
                      </a:r>
                      <a:r>
                        <a:rPr lang="pl-PL" sz="7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Power </a:t>
                      </a:r>
                      <a:r>
                        <a:rPr lang="pl-PL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  <a:r>
                        <a:rPr lang="en-US" sz="7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eans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l-PL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Ustawienia w okienku odczytu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Funkcja</a:t>
                      </a:r>
                      <a:r>
                        <a:rPr lang="pl-PL" sz="7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Power </a:t>
                      </a:r>
                      <a:r>
                        <a:rPr lang="pl-PL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  <a:r>
                        <a:rPr lang="en-US" sz="7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eans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b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l-PL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Ustawienia w okienku odczytu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Funkcja</a:t>
                      </a:r>
                      <a:r>
                        <a:rPr lang="pl-PL" sz="7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Power </a:t>
                      </a:r>
                      <a:r>
                        <a:rPr lang="pl-PL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  <a:r>
                        <a:rPr lang="en-US" sz="7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eans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b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l-PL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Ustawienia w okienku odczytu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Funkcja</a:t>
                      </a:r>
                      <a:r>
                        <a:rPr lang="pl-PL" sz="7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Power </a:t>
                      </a:r>
                      <a:r>
                        <a:rPr lang="pl-PL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  <a:r>
                        <a:rPr lang="en-US" sz="7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eans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b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l-PL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Ustawienia w okienku odczytu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48809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48809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RSP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399,99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429,99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429,99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479,99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33844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exclu</a:t>
                      </a:r>
                      <a:r>
                        <a:rPr lang="pl-PL" sz="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model for MSHP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" name="Image 1" descr="TE_STEAM_IRONS_ULTIMATE_FV9530E0_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744792"/>
            <a:ext cx="1020375" cy="820112"/>
          </a:xfrm>
          <a:prstGeom prst="rect">
            <a:avLst/>
          </a:prstGeom>
        </p:spPr>
      </p:pic>
      <p:pic>
        <p:nvPicPr>
          <p:cNvPr id="8" name="Image 2" descr="TE_STEAM_IRONS_ULTIMATE_FV9540E0_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732508"/>
            <a:ext cx="1035657" cy="832396"/>
          </a:xfrm>
          <a:prstGeom prst="rect">
            <a:avLst/>
          </a:prstGeom>
        </p:spPr>
      </p:pic>
      <p:pic>
        <p:nvPicPr>
          <p:cNvPr id="10" name="Image 4" descr="FV95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42422" y="1759571"/>
            <a:ext cx="1001986" cy="805333"/>
          </a:xfrm>
          <a:prstGeom prst="rect">
            <a:avLst/>
          </a:prstGeom>
        </p:spPr>
      </p:pic>
      <p:pic>
        <p:nvPicPr>
          <p:cNvPr id="11" name="Image 3" descr="TE_FV9545E0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52305" y="1709388"/>
            <a:ext cx="1123951" cy="855516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1182688" y="188913"/>
            <a:ext cx="7680325" cy="1143000"/>
          </a:xfrm>
        </p:spPr>
        <p:txBody>
          <a:bodyPr/>
          <a:lstStyle/>
          <a:p>
            <a:pPr lvl="0"/>
            <a:r>
              <a:rPr lang="cs-CZ" dirty="0" smtClean="0"/>
              <a:t>AUTOCLEAN FACELIFT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 descr="C:\Documents and Settings\fdemougin\Mes documents\Mes images\vlcsnap-8907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157020"/>
            <a:ext cx="2571736" cy="272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9A70D"/>
                </a:solidFill>
              </a:rPr>
              <a:t>Moulinex</a:t>
            </a:r>
            <a:r>
              <a:rPr lang="en-US" dirty="0" smtClean="0">
                <a:solidFill>
                  <a:srgbClr val="09A70D"/>
                </a:solidFill>
              </a:rPr>
              <a:t> </a:t>
            </a:r>
            <a:r>
              <a:rPr lang="pl-PL" dirty="0" smtClean="0">
                <a:solidFill>
                  <a:srgbClr val="09A70D"/>
                </a:solidFill>
              </a:rPr>
              <a:t>– powrót na rynki</a:t>
            </a:r>
            <a:endParaRPr lang="en-GB" dirty="0">
              <a:solidFill>
                <a:srgbClr val="FF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556792"/>
            <a:ext cx="7696200" cy="4467225"/>
          </a:xfrm>
        </p:spPr>
        <p:txBody>
          <a:bodyPr/>
          <a:lstStyle/>
          <a:p>
            <a:pPr>
              <a:buNone/>
            </a:pPr>
            <a:r>
              <a:rPr lang="cs-CZ" u="sng" dirty="0" smtClean="0">
                <a:solidFill>
                  <a:srgbClr val="C00000"/>
                </a:solidFill>
              </a:rPr>
              <a:t>Cele:</a:t>
            </a:r>
            <a:r>
              <a:rPr lang="cs-CZ" dirty="0" smtClean="0"/>
              <a:t> </a:t>
            </a:r>
            <a:r>
              <a:rPr lang="pl-PL" sz="2000" dirty="0" smtClean="0"/>
              <a:t>tworzenie marki na rynku oraz osiągnięcie </a:t>
            </a:r>
            <a:r>
              <a:rPr lang="cs-CZ" sz="2000" dirty="0" smtClean="0">
                <a:solidFill>
                  <a:srgbClr val="C00000"/>
                </a:solidFill>
              </a:rPr>
              <a:t>3% udziału na rynku</a:t>
            </a:r>
            <a:r>
              <a:rPr lang="cs-CZ" sz="2000" dirty="0" smtClean="0"/>
              <a:t> modelami tej marki poprzez uderzenie w najniższe segmenty cenowe  </a:t>
            </a:r>
            <a:r>
              <a:rPr lang="en-US" sz="2000" dirty="0" smtClean="0"/>
              <a:t>&lt;150 PLN (30% </a:t>
            </a:r>
            <a:r>
              <a:rPr lang="pl-PL" sz="2000" dirty="0" smtClean="0"/>
              <a:t>całego rynku)</a:t>
            </a: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pl-PL" u="sng" dirty="0" smtClean="0">
                <a:solidFill>
                  <a:srgbClr val="C00000"/>
                </a:solidFill>
              </a:rPr>
              <a:t>Narzędzia i strategia </a:t>
            </a:r>
            <a:endParaRPr lang="cs-CZ" u="sng" dirty="0" smtClean="0">
              <a:solidFill>
                <a:srgbClr val="C00000"/>
              </a:solidFill>
            </a:endParaRPr>
          </a:p>
          <a:p>
            <a:r>
              <a:rPr lang="pl-PL" sz="2000" dirty="0" smtClean="0"/>
              <a:t>3 bardzo konkurencyjne modele pod względem parametrów technicznych i ceny</a:t>
            </a:r>
            <a:endParaRPr lang="en-US" sz="2000" dirty="0" smtClean="0"/>
          </a:p>
          <a:p>
            <a:r>
              <a:rPr lang="pl-PL" sz="2000" dirty="0" smtClean="0"/>
              <a:t>Skoncentrowane działania w celu budowania dystrybucji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pl-PL" sz="1600" b="0" dirty="0" smtClean="0"/>
              <a:t>Atrakcyjny model dla </a:t>
            </a:r>
            <a:r>
              <a:rPr lang="pl-PL" sz="1600" b="0" dirty="0" err="1" smtClean="0"/>
              <a:t>hiperów</a:t>
            </a:r>
            <a:r>
              <a:rPr lang="pl-PL" sz="1600" b="0" dirty="0" smtClean="0"/>
              <a:t>  </a:t>
            </a:r>
            <a:r>
              <a:rPr lang="en-US" sz="1600" b="0" dirty="0" smtClean="0"/>
              <a:t> </a:t>
            </a:r>
            <a:r>
              <a:rPr lang="pl-PL" sz="1600" b="0" dirty="0" smtClean="0"/>
              <a:t>(</a:t>
            </a:r>
            <a:r>
              <a:rPr lang="pl-PL" sz="1600" b="0" dirty="0" err="1" smtClean="0"/>
              <a:t>Inicio</a:t>
            </a:r>
            <a:r>
              <a:rPr lang="pl-PL" sz="1600" b="0" dirty="0" smtClean="0"/>
              <a:t>)</a:t>
            </a:r>
            <a:endParaRPr lang="en-US" sz="1600" b="0" dirty="0" smtClean="0"/>
          </a:p>
          <a:p>
            <a:pPr>
              <a:buFontTx/>
              <a:buChar char="-"/>
            </a:pPr>
            <a:r>
              <a:rPr lang="pl-PL" sz="1600" b="0" dirty="0" smtClean="0"/>
              <a:t>Ciekawa oferta dla handlu tradycyjnego </a:t>
            </a:r>
            <a:r>
              <a:rPr lang="en-US" sz="1600" b="0" dirty="0" smtClean="0"/>
              <a:t> (Maestro</a:t>
            </a:r>
            <a:r>
              <a:rPr lang="en-US" sz="1500" b="0" dirty="0" smtClean="0"/>
              <a:t>)</a:t>
            </a:r>
          </a:p>
          <a:p>
            <a:r>
              <a:rPr lang="pl-PL" sz="2000" dirty="0" smtClean="0"/>
              <a:t>Ciekawe wartościowo propozycje w </a:t>
            </a:r>
            <a:br>
              <a:rPr lang="pl-PL" sz="2000" dirty="0" smtClean="0"/>
            </a:br>
            <a:r>
              <a:rPr lang="pl-PL" sz="2000" dirty="0" smtClean="0"/>
              <a:t>atrakcyjnych cenach </a:t>
            </a:r>
          </a:p>
          <a:p>
            <a:pPr>
              <a:buFont typeface="Arial" pitchFamily="34" charset="0"/>
              <a:buChar char="–"/>
            </a:pPr>
            <a:r>
              <a:rPr lang="pl-PL" sz="1600" b="0" dirty="0" smtClean="0"/>
              <a:t>Wykorzystanie wsparcia  na pozostałe kategorie </a:t>
            </a:r>
            <a:br>
              <a:rPr lang="pl-PL" sz="1600" b="0" dirty="0" smtClean="0"/>
            </a:br>
            <a:r>
              <a:rPr lang="pl-PL" sz="1600" b="0" dirty="0" smtClean="0"/>
              <a:t>produktowe od marką Moulinex </a:t>
            </a:r>
            <a:endParaRPr lang="en-US" dirty="0" smtClean="0"/>
          </a:p>
        </p:txBody>
      </p:sp>
      <p:sp>
        <p:nvSpPr>
          <p:cNvPr id="6" name="Šipka doprava 9"/>
          <p:cNvSpPr>
            <a:spLocks noChangeArrowheads="1"/>
          </p:cNvSpPr>
          <p:nvPr/>
        </p:nvSpPr>
        <p:spPr bwMode="auto">
          <a:xfrm>
            <a:off x="642910" y="2071678"/>
            <a:ext cx="500089" cy="357187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aseline="30000">
              <a:solidFill>
                <a:srgbClr val="000000"/>
              </a:solidFill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27"/>
          <p:cNvPicPr>
            <a:picLocks noChangeAspect="1"/>
          </p:cNvPicPr>
          <p:nvPr/>
        </p:nvPicPr>
        <p:blipFill>
          <a:blip r:embed="rId2" cstate="print"/>
          <a:srcRect b="13541"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828675" y="785813"/>
            <a:ext cx="7991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 smtClean="0">
                <a:solidFill>
                  <a:srgbClr val="4D4D4D"/>
                </a:solidFill>
                <a:latin typeface="Verdana" pitchFamily="34" charset="0"/>
                <a:ea typeface="ＭＳ Ｐゴシック" pitchFamily="1" charset="-128"/>
              </a:rPr>
              <a:t>Produ</a:t>
            </a:r>
            <a:r>
              <a:rPr lang="pl-PL" sz="2400" b="1" dirty="0" err="1" smtClean="0">
                <a:solidFill>
                  <a:srgbClr val="4D4D4D"/>
                </a:solidFill>
                <a:latin typeface="Verdana" pitchFamily="34" charset="0"/>
                <a:ea typeface="ＭＳ Ｐゴシック" pitchFamily="1" charset="-128"/>
              </a:rPr>
              <a:t>kt</a:t>
            </a:r>
            <a:r>
              <a:rPr lang="fr-FR" sz="2200" b="1" dirty="0" smtClean="0">
                <a:solidFill>
                  <a:srgbClr val="4D4D4D"/>
                </a:solidFill>
                <a:latin typeface="Verdana" pitchFamily="34" charset="0"/>
                <a:ea typeface="ＭＳ Ｐゴシック" pitchFamily="1" charset="-128"/>
              </a:rPr>
              <a:t>:</a:t>
            </a:r>
            <a:endParaRPr lang="fr-FR" sz="2200" b="1" dirty="0">
              <a:solidFill>
                <a:srgbClr val="4D4D4D"/>
              </a:solidFill>
              <a:latin typeface="Verdana" pitchFamily="34" charset="0"/>
              <a:ea typeface="ＭＳ Ｐゴシック" pitchFamily="1" charset="-128"/>
            </a:endParaRPr>
          </a:p>
        </p:txBody>
      </p:sp>
      <p:pic>
        <p:nvPicPr>
          <p:cNvPr id="11269" name="Image 3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88" y="833438"/>
            <a:ext cx="3778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5409" y="1094029"/>
            <a:ext cx="7481539" cy="4462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\\LYO22nt\LYO-Product Images\Low resolution\1_LINEN CARE\2_MOULINEX\FERS\FMG-IM12XX-INICIO\1800117970 IM1215E0\RVB JPEG\MO_STEAM_IRONS_INICIO1215_IM1215_VIGNETTE_I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66" y="3306794"/>
            <a:ext cx="2786050" cy="2693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AutoShape 49"/>
          <p:cNvSpPr>
            <a:spLocks noChangeArrowheads="1"/>
          </p:cNvSpPr>
          <p:nvPr/>
        </p:nvSpPr>
        <p:spPr bwMode="auto">
          <a:xfrm>
            <a:off x="903288" y="3929063"/>
            <a:ext cx="1428750" cy="12144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 smtClean="0">
                <a:cs typeface="Arial" pitchFamily="34" charset="0"/>
              </a:rPr>
              <a:t>parametry</a:t>
            </a:r>
            <a:endParaRPr lang="en-US" sz="1200" b="1" dirty="0">
              <a:cs typeface="Arial" pitchFamily="34" charset="0"/>
            </a:endParaRPr>
          </a:p>
          <a:p>
            <a:pPr indent="92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200" b="1" dirty="0" smtClean="0">
                <a:cs typeface="Arial" pitchFamily="34" charset="0"/>
              </a:rPr>
              <a:t>do </a:t>
            </a:r>
            <a:r>
              <a:rPr lang="en-US" sz="1200" b="1" dirty="0" smtClean="0">
                <a:cs typeface="Arial" pitchFamily="34" charset="0"/>
              </a:rPr>
              <a:t> </a:t>
            </a:r>
            <a:r>
              <a:rPr lang="en-US" sz="1200" b="1" dirty="0">
                <a:cs typeface="Arial" pitchFamily="34" charset="0"/>
              </a:rPr>
              <a:t>2200W</a:t>
            </a:r>
          </a:p>
          <a:p>
            <a:pPr indent="92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200" b="1" dirty="0" smtClean="0">
                <a:cs typeface="Arial" pitchFamily="34" charset="0"/>
              </a:rPr>
              <a:t>regulacja pary:</a:t>
            </a:r>
            <a:r>
              <a:rPr lang="en-US" sz="1200" b="1" dirty="0" smtClean="0">
                <a:cs typeface="Arial" pitchFamily="34" charset="0"/>
              </a:rPr>
              <a:t>0-30g/</a:t>
            </a:r>
            <a:r>
              <a:rPr lang="en-US" sz="1200" b="1" dirty="0" err="1" smtClean="0">
                <a:cs typeface="Arial" pitchFamily="34" charset="0"/>
              </a:rPr>
              <a:t>mn</a:t>
            </a:r>
            <a:r>
              <a:rPr lang="en-US" sz="1200" b="1" dirty="0" smtClean="0">
                <a:cs typeface="Arial" pitchFamily="34" charset="0"/>
              </a:rPr>
              <a:t> </a:t>
            </a:r>
            <a:endParaRPr lang="en-US" sz="1200" b="1" dirty="0">
              <a:cs typeface="Arial" pitchFamily="34" charset="0"/>
            </a:endParaRPr>
          </a:p>
          <a:p>
            <a:pPr indent="92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200" b="1" dirty="0" smtClean="0">
                <a:cs typeface="Arial" pitchFamily="34" charset="0"/>
              </a:rPr>
              <a:t>wyrzut pary: do</a:t>
            </a:r>
            <a:r>
              <a:rPr lang="en-US" sz="1200" b="1" dirty="0" smtClean="0">
                <a:cs typeface="Arial" pitchFamily="34" charset="0"/>
              </a:rPr>
              <a:t> </a:t>
            </a:r>
            <a:r>
              <a:rPr lang="en-US" sz="1200" b="1" dirty="0">
                <a:cs typeface="Arial" pitchFamily="34" charset="0"/>
              </a:rPr>
              <a:t>to 90g/</a:t>
            </a:r>
            <a:r>
              <a:rPr lang="en-US" sz="1200" b="1" dirty="0" err="1">
                <a:cs typeface="Arial" pitchFamily="34" charset="0"/>
              </a:rPr>
              <a:t>mn</a:t>
            </a:r>
            <a:endParaRPr lang="en-US" sz="1200" b="1" dirty="0">
              <a:cs typeface="Arial" pitchFamily="34" charset="0"/>
            </a:endParaRPr>
          </a:p>
        </p:txBody>
      </p:sp>
      <p:pic>
        <p:nvPicPr>
          <p:cNvPr id="13" name="Picture 2" descr="\\LYO22nt\LYO-Product Images\Low resolution\1_LINEN CARE\2_MOULINEX\FERS\FMG-IM12XX-INICIO\1800117970 IM1215E0\RVB JPEG\MO_STEAM_IRONS_INICIO1215_IM1215_VIGNETTE_I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5720" y="1285860"/>
            <a:ext cx="1998982" cy="1185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75" name="AutoShape 43"/>
          <p:cNvSpPr>
            <a:spLocks noChangeArrowheads="1"/>
          </p:cNvSpPr>
          <p:nvPr/>
        </p:nvSpPr>
        <p:spPr bwMode="auto">
          <a:xfrm>
            <a:off x="650875" y="1556792"/>
            <a:ext cx="1143000" cy="65618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100" b="1" dirty="0" smtClean="0">
                <a:solidFill>
                  <a:srgbClr val="000000"/>
                </a:solidFill>
                <a:cs typeface="Arial" pitchFamily="34" charset="0"/>
              </a:rPr>
              <a:t>Uderzenie pary</a:t>
            </a:r>
          </a:p>
          <a:p>
            <a:pPr algn="ctr"/>
            <a:r>
              <a:rPr lang="pl-PL" sz="1100" b="1" dirty="0" smtClean="0">
                <a:solidFill>
                  <a:srgbClr val="000000"/>
                </a:solidFill>
                <a:cs typeface="Arial" pitchFamily="34" charset="0"/>
              </a:rPr>
              <a:t>Funkcja </a:t>
            </a:r>
            <a:br>
              <a:rPr lang="pl-PL" sz="1100" b="1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pl-PL" sz="1100" b="1" dirty="0" smtClean="0">
                <a:solidFill>
                  <a:srgbClr val="000000"/>
                </a:solidFill>
                <a:cs typeface="Arial" pitchFamily="34" charset="0"/>
              </a:rPr>
              <a:t>samooczyszczania </a:t>
            </a:r>
            <a:endParaRPr lang="fr-FR" sz="1100" b="1" dirty="0">
              <a:solidFill>
                <a:srgbClr val="000000"/>
              </a:solidFill>
              <a:cs typeface="Arial" pitchFamily="34" charset="0"/>
            </a:endParaRPr>
          </a:p>
          <a:p>
            <a:pPr algn="ctr"/>
            <a:endParaRPr lang="fr-FR" sz="1400" b="1" dirty="0">
              <a:latin typeface="Verdana" pitchFamily="34" charset="0"/>
              <a:cs typeface="Arial" pitchFamily="34" charset="0"/>
            </a:endParaRPr>
          </a:p>
        </p:txBody>
      </p:sp>
      <p:pic>
        <p:nvPicPr>
          <p:cNvPr id="11276" name="Picture 2" descr="\\LYO22nt\LYO-Product Images\Low resolution\1_LINEN CARE\2_MOULINEX\FERS\FMG-IM12XX-INICIO\1800117970 IM1215E0\RVB JPEG\MO_STEAM_IRONS_INICIO1215_IM1215_VIGNETTE_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25" y="857250"/>
            <a:ext cx="1785938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AutoShape 49"/>
          <p:cNvSpPr>
            <a:spLocks noChangeArrowheads="1"/>
          </p:cNvSpPr>
          <p:nvPr/>
        </p:nvSpPr>
        <p:spPr bwMode="auto">
          <a:xfrm>
            <a:off x="7581900" y="1143000"/>
            <a:ext cx="1204913" cy="2143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 dirty="0">
                <a:cs typeface="Arial" pitchFamily="34" charset="0"/>
              </a:rPr>
              <a:t>2,5m </a:t>
            </a:r>
            <a:r>
              <a:rPr lang="pl-PL" sz="1200" b="1" dirty="0" smtClean="0">
                <a:cs typeface="Arial" pitchFamily="34" charset="0"/>
              </a:rPr>
              <a:t>kabel</a:t>
            </a:r>
            <a:endParaRPr lang="fr-FR" sz="1200" b="1" dirty="0">
              <a:cs typeface="Arial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rot="5400000">
            <a:off x="7759700" y="1981201"/>
            <a:ext cx="36512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" name="Picture 2" descr="\\LYO22nt\LYO-Product Images\Low resolution\1_LINEN CARE\2_MOULINEX\FERS\FMG-IM12XX-INICIO\1800117970 IM1215E0\RVB JPEG\MO_STEAM_IRONS_INICIO1215_IM1215_VIGNETTE_I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143768" y="4756162"/>
            <a:ext cx="1678316" cy="122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AutoShape 49"/>
          <p:cNvSpPr>
            <a:spLocks noChangeArrowheads="1"/>
          </p:cNvSpPr>
          <p:nvPr/>
        </p:nvSpPr>
        <p:spPr bwMode="auto">
          <a:xfrm>
            <a:off x="7443788" y="5218113"/>
            <a:ext cx="1128712" cy="42545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 smtClean="0">
                <a:solidFill>
                  <a:schemeClr val="tx1"/>
                </a:solidFill>
                <a:cs typeface="Arial" pitchFamily="34" charset="0"/>
              </a:rPr>
              <a:t>Stopa PTFE lub SS </a:t>
            </a:r>
            <a:br>
              <a:rPr lang="pl-PL" sz="1200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pl-PL" sz="1200" b="1" dirty="0" smtClean="0">
                <a:solidFill>
                  <a:schemeClr val="tx1"/>
                </a:solidFill>
                <a:cs typeface="Arial" pitchFamily="34" charset="0"/>
              </a:rPr>
              <a:t>* </a:t>
            </a:r>
            <a:r>
              <a:rPr lang="pl-PL" sz="800" b="1" dirty="0" smtClean="0">
                <a:solidFill>
                  <a:schemeClr val="tx1"/>
                </a:solidFill>
                <a:cs typeface="Arial" pitchFamily="34" charset="0"/>
              </a:rPr>
              <a:t>w </a:t>
            </a:r>
            <a:r>
              <a:rPr lang="pl-PL" sz="800" b="1" dirty="0" err="1" smtClean="0">
                <a:solidFill>
                  <a:schemeClr val="tx1"/>
                </a:solidFill>
                <a:cs typeface="Arial" pitchFamily="34" charset="0"/>
              </a:rPr>
              <a:t>zaleznoaci</a:t>
            </a:r>
            <a:r>
              <a:rPr lang="pl-PL" sz="800" b="1" dirty="0" smtClean="0">
                <a:solidFill>
                  <a:schemeClr val="tx1"/>
                </a:solidFill>
                <a:cs typeface="Arial" pitchFamily="34" charset="0"/>
              </a:rPr>
              <a:t> od modelu</a:t>
            </a:r>
            <a:endParaRPr lang="en-US" sz="800" b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1281" name="Picture 2" descr="\\LYO22nt\LYO-Product Images\Low resolution\1_LINEN CARE\2_MOULINEX\FERS\FMG-IM12XX-INICIO\1800117970 IM1215E0\RVB JPEG\MO_STEAM_IRONS_INICIO1215_IM1215_VIGNETTE_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1340768"/>
            <a:ext cx="2138115" cy="104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49"/>
          <p:cNvSpPr>
            <a:spLocks noChangeArrowheads="1"/>
          </p:cNvSpPr>
          <p:nvPr/>
        </p:nvSpPr>
        <p:spPr bwMode="auto">
          <a:xfrm>
            <a:off x="5637485" y="1700809"/>
            <a:ext cx="1454795" cy="21602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l-PL" sz="1200" b="1" dirty="0" smtClean="0">
                <a:cs typeface="Arial" pitchFamily="34" charset="0"/>
              </a:rPr>
              <a:t>Panel kontrolny</a:t>
            </a:r>
            <a:endParaRPr lang="fr-FR" sz="1200" b="1" dirty="0">
              <a:cs typeface="Arial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 rot="5400000">
            <a:off x="5857875" y="2643188"/>
            <a:ext cx="42862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2171700" y="1500188"/>
            <a:ext cx="500063" cy="158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rot="10800000" flipV="1">
            <a:off x="6786563" y="5143500"/>
            <a:ext cx="35718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289" name="Text Box 9"/>
          <p:cNvSpPr txBox="1">
            <a:spLocks noChangeArrowheads="1"/>
          </p:cNvSpPr>
          <p:nvPr/>
        </p:nvSpPr>
        <p:spPr bwMode="auto">
          <a:xfrm>
            <a:off x="0" y="3571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>
                <a:latin typeface="Verdana" pitchFamily="34" charset="0"/>
                <a:ea typeface="ＭＳ Ｐゴシック" pitchFamily="1" charset="-128"/>
              </a:rPr>
              <a:t>MAESTRO 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928662" y="614364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RSP = 119,9</a:t>
            </a:r>
            <a:r>
              <a:rPr lang="pl-PL" b="1" dirty="0" smtClean="0"/>
              <a:t>9</a:t>
            </a:r>
            <a:r>
              <a:rPr lang="en-GB" b="1" dirty="0" smtClean="0"/>
              <a:t> / 139,9</a:t>
            </a:r>
            <a:r>
              <a:rPr lang="pl-PL" b="1" dirty="0" smtClean="0"/>
              <a:t>9</a:t>
            </a:r>
            <a:r>
              <a:rPr lang="en-GB" b="1" dirty="0" smtClean="0"/>
              <a:t> PLN</a:t>
            </a:r>
            <a:endParaRPr lang="en-GB" b="1" dirty="0"/>
          </a:p>
        </p:txBody>
      </p:sp>
      <p:pic>
        <p:nvPicPr>
          <p:cNvPr id="26" name="Picture 19" descr="\\LYO22nt\LYO-Product Images\Low resolution\1_LINEN CARE\Fleur\FMH Fleur\P1080082.jpg"/>
          <p:cNvPicPr>
            <a:picLocks noChangeAspect="1" noChangeArrowheads="1"/>
          </p:cNvPicPr>
          <p:nvPr/>
        </p:nvPicPr>
        <p:blipFill>
          <a:blip r:embed="rId10" cstate="print"/>
          <a:srcRect l="8163" t="5444" r="4082" b="4741"/>
          <a:stretch>
            <a:fillRect/>
          </a:stretch>
        </p:blipFill>
        <p:spPr bwMode="auto">
          <a:xfrm>
            <a:off x="2051721" y="1124744"/>
            <a:ext cx="35218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\\Lyo22nt\lyo-sbalinencare\FVCTM\Fers vapeur MOULINEX\FMG_Inicio successor\Visuels\IM1215-3-4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050" y="698500"/>
            <a:ext cx="6530975" cy="581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2" descr="\\LYO22nt\LYO-Product Images\Low resolution\1_LINEN CARE\2_MOULINEX\FERS\FMG-IM12XX-INICIO\1800117970 IM1215E0\RVB JPEG\MO_STEAM_IRONS_INICIO1215_IM1215_VIGNETTE_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338" y="2857500"/>
            <a:ext cx="26257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2" descr="\\LYO22nt\LYO-Product Images\Low resolution\1_LINEN CARE\2_MOULINEX\FERS\FMG-IM12XX-INICIO\1800117970 IM1215E0\RVB JPEG\MO_STEAM_IRONS_INICIO1215_IM1215_VIGNETTE_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4700" y="5572125"/>
            <a:ext cx="1857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2" descr="\\LYO22nt\LYO-Product Images\Low resolution\1_LINEN CARE\2_MOULINEX\FERS\FMG-IM12XX-INICIO\1800117970 IM1215E0\RVB JPEG\MO_STEAM_IRONS_INICIO1215_IM1215_VIGNETTE_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101725"/>
            <a:ext cx="20002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2" descr="\\LYO22nt\LYO-Product Images\Low resolution\1_LINEN CARE\2_MOULINEX\FERS\FMG-IM12XX-INICIO\1800117970 IM1215E0\RVB JPEG\MO_STEAM_IRONS_INICIO1215_IM1215_VIGNETTE_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2054225"/>
            <a:ext cx="1905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2" descr="\\LYO22nt\LYO-Product Images\Low resolution\1_LINEN CARE\2_MOULINEX\FERS\FMG-IM12XX-INICIO\1800117970 IM1215E0\RVB JPEG\MO_STEAM_IRONS_INICIO1215_IM1215_VIGNETTE_I.jpg"/>
          <p:cNvPicPr>
            <a:picLocks noChangeAspect="1" noChangeArrowheads="1"/>
          </p:cNvPicPr>
          <p:nvPr/>
        </p:nvPicPr>
        <p:blipFill>
          <a:blip r:embed="rId8" cstate="print"/>
          <a:srcRect t="4010"/>
          <a:stretch>
            <a:fillRect/>
          </a:stretch>
        </p:blipFill>
        <p:spPr bwMode="auto">
          <a:xfrm>
            <a:off x="6715125" y="412750"/>
            <a:ext cx="1785938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à coins arrondis 17"/>
          <p:cNvSpPr/>
          <p:nvPr/>
        </p:nvSpPr>
        <p:spPr>
          <a:xfrm>
            <a:off x="2500313" y="357188"/>
            <a:ext cx="4000500" cy="64293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baseline="0" dirty="0" smtClean="0">
                <a:solidFill>
                  <a:srgbClr val="0070C0"/>
                </a:solidFill>
                <a:cs typeface="Arial" pitchFamily="34" charset="0"/>
              </a:rPr>
              <a:t>IM1230</a:t>
            </a:r>
            <a:endParaRPr lang="en-US" sz="2800" b="1" baseline="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9223" name="AutoShape 40"/>
          <p:cNvSpPr>
            <a:spLocks noChangeArrowheads="1"/>
          </p:cNvSpPr>
          <p:nvPr/>
        </p:nvSpPr>
        <p:spPr bwMode="auto">
          <a:xfrm>
            <a:off x="5043488" y="1270000"/>
            <a:ext cx="1055687" cy="619125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baseline="0" dirty="0" smtClean="0">
                <a:solidFill>
                  <a:prstClr val="black"/>
                </a:solidFill>
                <a:cs typeface="Arial" pitchFamily="34" charset="0"/>
              </a:rPr>
              <a:t>Spryskiwacz</a:t>
            </a:r>
            <a:r>
              <a:rPr lang="fr-FR" sz="1200" b="1" baseline="0" dirty="0" smtClean="0">
                <a:solidFill>
                  <a:prstClr val="black"/>
                </a:solidFill>
                <a:cs typeface="Arial" pitchFamily="34" charset="0"/>
              </a:rPr>
              <a:t>* </a:t>
            </a:r>
            <a:r>
              <a:rPr lang="pl-PL" sz="1200" b="1" baseline="0" dirty="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pl-PL" sz="1200" b="1" baseline="0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pl-PL" sz="1200" b="1" baseline="0" dirty="0" smtClean="0">
                <a:solidFill>
                  <a:prstClr val="black"/>
                </a:solidFill>
                <a:cs typeface="Arial" pitchFamily="34" charset="0"/>
              </a:rPr>
              <a:t>i uderzenie pary</a:t>
            </a:r>
            <a:endParaRPr lang="fr-FR" sz="1200" b="1" baseline="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323" name="AutoShape 49"/>
          <p:cNvSpPr>
            <a:spLocks noChangeArrowheads="1"/>
          </p:cNvSpPr>
          <p:nvPr/>
        </p:nvSpPr>
        <p:spPr bwMode="auto">
          <a:xfrm>
            <a:off x="7010400" y="785813"/>
            <a:ext cx="1204913" cy="214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r-FR" sz="1400" b="1" baseline="0" dirty="0">
                <a:solidFill>
                  <a:prstClr val="black"/>
                </a:solidFill>
                <a:ea typeface="+mn-ea"/>
                <a:cs typeface="Arial" pitchFamily="34" charset="0"/>
              </a:rPr>
              <a:t>1,8 m </a:t>
            </a:r>
            <a:r>
              <a:rPr lang="pl-PL" sz="1400" b="1" baseline="0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kabel</a:t>
            </a:r>
            <a:endParaRPr lang="fr-FR" sz="1400" b="1" baseline="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9222" name="AutoShape 49"/>
          <p:cNvSpPr>
            <a:spLocks noChangeArrowheads="1"/>
          </p:cNvSpPr>
          <p:nvPr/>
        </p:nvSpPr>
        <p:spPr bwMode="auto">
          <a:xfrm>
            <a:off x="7534275" y="5826125"/>
            <a:ext cx="1103313" cy="67945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baseline="0" dirty="0">
              <a:solidFill>
                <a:prstClr val="black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baseline="0" dirty="0" smtClean="0">
                <a:solidFill>
                  <a:prstClr val="black"/>
                </a:solidFill>
                <a:cs typeface="Arial" pitchFamily="34" charset="0"/>
              </a:rPr>
              <a:t>Stopa SS</a:t>
            </a:r>
            <a:endParaRPr lang="en-US" sz="1400" b="1" baseline="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3" name="AutoShape 49"/>
          <p:cNvSpPr>
            <a:spLocks noChangeArrowheads="1"/>
          </p:cNvSpPr>
          <p:nvPr/>
        </p:nvSpPr>
        <p:spPr bwMode="auto">
          <a:xfrm>
            <a:off x="577850" y="3429000"/>
            <a:ext cx="1428750" cy="12144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 smtClean="0">
                <a:cs typeface="Arial" pitchFamily="34" charset="0"/>
              </a:rPr>
              <a:t>parametry</a:t>
            </a:r>
            <a:endParaRPr lang="en-US" sz="1200" b="1" dirty="0" smtClean="0">
              <a:cs typeface="Arial" pitchFamily="34" charset="0"/>
            </a:endParaRPr>
          </a:p>
          <a:p>
            <a:pPr indent="1857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200" baseline="0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do</a:t>
            </a:r>
            <a:r>
              <a:rPr lang="en-US" sz="1200" baseline="0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en-US" sz="1200" baseline="0" dirty="0">
                <a:solidFill>
                  <a:prstClr val="black"/>
                </a:solidFill>
                <a:ea typeface="+mn-ea"/>
                <a:cs typeface="Arial" pitchFamily="34" charset="0"/>
              </a:rPr>
              <a:t>1800W</a:t>
            </a:r>
          </a:p>
          <a:p>
            <a:pPr indent="1857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200" baseline="0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Regulacja pary:</a:t>
            </a:r>
            <a:r>
              <a:rPr lang="en-US" sz="1200" baseline="0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0-20g/</a:t>
            </a:r>
            <a:r>
              <a:rPr lang="en-US" sz="1200" baseline="0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mn</a:t>
            </a:r>
            <a:r>
              <a:rPr lang="en-US" sz="1200" baseline="0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endParaRPr lang="en-US" sz="1200" baseline="0" dirty="0">
              <a:solidFill>
                <a:prstClr val="black"/>
              </a:solidFill>
              <a:ea typeface="+mn-ea"/>
              <a:cs typeface="Arial" pitchFamily="34" charset="0"/>
            </a:endParaRPr>
          </a:p>
          <a:p>
            <a:pPr indent="1857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200" baseline="0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Uderzenie pary: do</a:t>
            </a:r>
            <a:r>
              <a:rPr lang="en-US" sz="1200" baseline="0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en-US" sz="1200" baseline="0" dirty="0">
                <a:solidFill>
                  <a:prstClr val="black"/>
                </a:solidFill>
                <a:ea typeface="+mn-ea"/>
                <a:cs typeface="Arial" pitchFamily="34" charset="0"/>
              </a:rPr>
              <a:t>70g/</a:t>
            </a:r>
            <a:r>
              <a:rPr lang="en-US" sz="1200" baseline="0" dirty="0" err="1">
                <a:solidFill>
                  <a:prstClr val="black"/>
                </a:solidFill>
                <a:ea typeface="+mn-ea"/>
                <a:cs typeface="Arial" pitchFamily="34" charset="0"/>
              </a:rPr>
              <a:t>mn</a:t>
            </a:r>
            <a:endParaRPr lang="en-US" sz="1200" baseline="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13327" name="AutoShape 43"/>
          <p:cNvSpPr>
            <a:spLocks noChangeArrowheads="1"/>
          </p:cNvSpPr>
          <p:nvPr/>
        </p:nvSpPr>
        <p:spPr bwMode="auto">
          <a:xfrm>
            <a:off x="2603500" y="2444750"/>
            <a:ext cx="1143000" cy="428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200" b="1" dirty="0" smtClean="0">
                <a:solidFill>
                  <a:srgbClr val="000000"/>
                </a:solidFill>
                <a:cs typeface="Arial" pitchFamily="34" charset="0"/>
              </a:rPr>
              <a:t>Uderzenie pary</a:t>
            </a:r>
          </a:p>
          <a:p>
            <a:pPr algn="ctr"/>
            <a:r>
              <a:rPr lang="pl-PL" sz="1200" b="1" dirty="0" smtClean="0">
                <a:solidFill>
                  <a:srgbClr val="000000"/>
                </a:solidFill>
                <a:cs typeface="Arial" pitchFamily="34" charset="0"/>
              </a:rPr>
              <a:t>Funkcja </a:t>
            </a:r>
            <a:br>
              <a:rPr lang="pl-PL" sz="1200" b="1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pl-PL" sz="1200" b="1" dirty="0" smtClean="0">
                <a:solidFill>
                  <a:srgbClr val="000000"/>
                </a:solidFill>
                <a:cs typeface="Arial" pitchFamily="34" charset="0"/>
              </a:rPr>
              <a:t>samooczyszczania </a:t>
            </a:r>
            <a:endParaRPr lang="fr-FR" sz="12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defRPr/>
            </a:pPr>
            <a:endParaRPr lang="fr-FR" sz="1400" b="1" baseline="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6000750" y="5999163"/>
            <a:ext cx="1071563" cy="158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rot="5400000">
            <a:off x="4749800" y="2233613"/>
            <a:ext cx="357187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3484563" y="3143250"/>
            <a:ext cx="500062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5400000">
            <a:off x="6894513" y="1463675"/>
            <a:ext cx="357188" cy="158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2" name="Picture 2" descr="\\LYO22nt\LYO-Product Images\Low resolution\1_LINEN CARE\2_MOULINEX\FERS\FMG-IM12XX-INICIO\1800117970 IM1215E0\RVB JPEG\MO_STEAM_IRONS_INICIO1215_IM1215_FACING_A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24971" y="165808"/>
            <a:ext cx="1525216" cy="1165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ovéPole 20"/>
          <p:cNvSpPr txBox="1"/>
          <p:nvPr/>
        </p:nvSpPr>
        <p:spPr>
          <a:xfrm>
            <a:off x="500034" y="634581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RSP = 99,9</a:t>
            </a:r>
            <a:r>
              <a:rPr lang="pl-PL" b="1" dirty="0" smtClean="0"/>
              <a:t>9</a:t>
            </a:r>
            <a:r>
              <a:rPr lang="en-GB" b="1" dirty="0" smtClean="0"/>
              <a:t> PLN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102"/>
          <p:cNvGraphicFramePr>
            <a:graphicFrameLocks noGrp="1"/>
          </p:cNvGraphicFramePr>
          <p:nvPr/>
        </p:nvGraphicFramePr>
        <p:xfrm>
          <a:off x="1737586" y="1785926"/>
          <a:ext cx="6192000" cy="4668100"/>
        </p:xfrm>
        <a:graphic>
          <a:graphicData uri="http://schemas.openxmlformats.org/drawingml/2006/table">
            <a:tbl>
              <a:tblPr/>
              <a:tblGrid>
                <a:gridCol w="1548000"/>
                <a:gridCol w="1548000"/>
                <a:gridCol w="1548000"/>
                <a:gridCol w="1548000"/>
              </a:tblGrid>
              <a:tr h="446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E111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References</a:t>
                      </a:r>
                      <a:endParaRPr kumimoji="0" lang="fr-F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E111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IM1230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E111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IM3150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E111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IM3170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E111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fr-FR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  <a:cs typeface="+mn-cs"/>
                        </a:rPr>
                        <a:t> </a:t>
                      </a:r>
                      <a:r>
                        <a:rPr kumimoji="0" lang="fr-FR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  <a:cs typeface="+mn-cs"/>
                        </a:rPr>
                        <a:t>Colours</a:t>
                      </a:r>
                      <a:endParaRPr kumimoji="0" lang="fr-FR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  <a:cs typeface="+mn-cs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E111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fr-FR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  <a:cs typeface="+mn-cs"/>
                        </a:rPr>
                        <a:t>Crystal </a:t>
                      </a:r>
                      <a:r>
                        <a:rPr kumimoji="0" lang="fr-FR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  <a:cs typeface="+mn-cs"/>
                        </a:rPr>
                        <a:t>blue</a:t>
                      </a:r>
                      <a:endParaRPr kumimoji="0" lang="fr-F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  <a:cs typeface="+mn-cs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E111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fr-FR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  <a:cs typeface="+mn-cs"/>
                        </a:rPr>
                        <a:t>RUBY RED</a:t>
                      </a:r>
                      <a:endParaRPr kumimoji="0" lang="fr-F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  <a:cs typeface="+mn-cs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E111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fr-FR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  <a:cs typeface="+mn-cs"/>
                        </a:rPr>
                        <a:t>DEEP BLUE</a:t>
                      </a:r>
                      <a:endParaRPr kumimoji="0" lang="fr-F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  <a:cs typeface="+mn-cs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E111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fr-FR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  <a:cs typeface="+mn-cs"/>
                        </a:rPr>
                        <a:t> </a:t>
                      </a:r>
                      <a:r>
                        <a:rPr kumimoji="0" lang="fr-FR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  <a:cs typeface="+mn-cs"/>
                        </a:rPr>
                        <a:t>Wattage</a:t>
                      </a:r>
                      <a:r>
                        <a:rPr kumimoji="0" lang="fr-FR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i="0" u="none" strike="noStrike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1800 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2000W</a:t>
                      </a:r>
                      <a:endParaRPr lang="fr-FR" sz="1500" b="0" i="0" u="none" strike="noStrike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2200W</a:t>
                      </a:r>
                      <a:endParaRPr lang="fr-FR" sz="1500" b="1" i="0" u="none" strike="noStrike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E111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 Soleplate</a:t>
                      </a:r>
                      <a:endParaRPr kumimoji="0" lang="fr-F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Stainless</a:t>
                      </a:r>
                      <a:r>
                        <a:rPr lang="fr-FR" sz="1500" b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fr-FR" sz="1500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steel</a:t>
                      </a:r>
                      <a:r>
                        <a:rPr lang="fr-FR" sz="1500" b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</a:t>
                      </a:r>
                    </a:p>
                    <a:p>
                      <a:pPr algn="ctr"/>
                      <a:endParaRPr lang="fr-FR" sz="1500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Stainless</a:t>
                      </a:r>
                      <a:r>
                        <a:rPr lang="fr-FR" sz="1500" b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fr-FR" sz="1500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steel</a:t>
                      </a:r>
                      <a:r>
                        <a:rPr lang="fr-FR" sz="1500" b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</a:t>
                      </a:r>
                      <a:endParaRPr lang="fr-FR" sz="1500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Stainless</a:t>
                      </a:r>
                      <a:r>
                        <a:rPr lang="fr-FR" sz="1500" b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fr-FR" sz="1500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steel</a:t>
                      </a:r>
                      <a:r>
                        <a:rPr lang="fr-FR" sz="1500" b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</a:t>
                      </a:r>
                      <a:endParaRPr lang="fr-FR" sz="1500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 Variable steam (g/</a:t>
                      </a:r>
                      <a:r>
                        <a:rPr kumimoji="0" lang="en-GB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mn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)</a:t>
                      </a:r>
                      <a:endParaRPr kumimoji="0" lang="fr-F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 g/min</a:t>
                      </a:r>
                      <a:endParaRPr lang="fr-FR" sz="1500" b="0" i="0" u="none" strike="noStrike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30g/mn</a:t>
                      </a:r>
                      <a:endParaRPr lang="fr-FR" sz="1500" b="0" i="0" u="none" strike="noStrike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30/mn</a:t>
                      </a:r>
                      <a:endParaRPr lang="fr-FR" sz="1500" b="0" i="0" u="none" strike="noStrike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4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 Burst of steam (g/</a:t>
                      </a:r>
                      <a:r>
                        <a:rPr kumimoji="0" lang="en-GB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mn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)</a:t>
                      </a:r>
                      <a:endParaRPr kumimoji="0" lang="fr-F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70 g/min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80g/mn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90g/mn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6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E111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Anticalc</a:t>
                      </a:r>
                      <a:r>
                        <a:rPr kumimoji="0" 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 system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No</a:t>
                      </a:r>
                      <a:endParaRPr lang="fr-FR" sz="1500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Yes</a:t>
                      </a:r>
                      <a:endParaRPr lang="fr-FR" sz="15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6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E111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fr-FR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  <a:cs typeface="+mn-cs"/>
                        </a:rPr>
                        <a:t>Comfort</a:t>
                      </a:r>
                      <a:r>
                        <a:rPr kumimoji="0" lang="fr-FR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  <a:cs typeface="+mn-cs"/>
                        </a:rPr>
                        <a:t> </a:t>
                      </a:r>
                      <a:r>
                        <a:rPr kumimoji="0" lang="fr-FR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  <a:cs typeface="+mn-cs"/>
                        </a:rPr>
                        <a:t>handle</a:t>
                      </a:r>
                      <a:endParaRPr kumimoji="0" lang="fr-FR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  <a:cs typeface="+mn-cs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Yes</a:t>
                      </a:r>
                      <a:endParaRPr lang="fr-FR" sz="1500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Yes</a:t>
                      </a:r>
                      <a:r>
                        <a:rPr lang="fr-FR" sz="1500" b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</a:t>
                      </a:r>
                      <a:endParaRPr lang="fr-FR" sz="1500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E111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fr-FR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  <a:cs typeface="+mn-cs"/>
                        </a:rPr>
                        <a:t> </a:t>
                      </a:r>
                      <a:r>
                        <a:rPr kumimoji="0" lang="fr-FR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  <a:cs typeface="+mn-cs"/>
                        </a:rPr>
                        <a:t>Cord</a:t>
                      </a:r>
                      <a:r>
                        <a:rPr kumimoji="0" lang="fr-FR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  <a:cs typeface="+mn-cs"/>
                        </a:rPr>
                        <a:t> </a:t>
                      </a:r>
                      <a:r>
                        <a:rPr kumimoji="0" lang="fr-FR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  <a:cs typeface="+mn-cs"/>
                        </a:rPr>
                        <a:t>length</a:t>
                      </a:r>
                      <a:endParaRPr kumimoji="0" lang="fr-FR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  <a:cs typeface="+mn-cs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1,8m</a:t>
                      </a:r>
                      <a:endParaRPr lang="fr-FR" sz="1500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2.5m</a:t>
                      </a:r>
                      <a:endParaRPr lang="fr-FR" sz="1500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2.5m</a:t>
                      </a:r>
                      <a:endParaRPr lang="fr-FR" sz="1500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E111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  <a:cs typeface="+mn-cs"/>
                        </a:rPr>
                        <a:t>RSP</a:t>
                      </a:r>
                      <a:endParaRPr kumimoji="0" lang="fr-FR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  <a:cs typeface="+mn-cs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99,9</a:t>
                      </a:r>
                      <a:r>
                        <a:rPr lang="pl-PL" sz="1500" b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9</a:t>
                      </a:r>
                      <a:r>
                        <a:rPr lang="fr-FR" sz="1500" b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PLN</a:t>
                      </a:r>
                      <a:endParaRPr lang="fr-FR" sz="1500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119,9</a:t>
                      </a:r>
                      <a:r>
                        <a:rPr lang="pl-PL" sz="1500" b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9</a:t>
                      </a:r>
                      <a:r>
                        <a:rPr lang="fr-FR" sz="1500" b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PLN</a:t>
                      </a:r>
                      <a:endParaRPr lang="fr-FR" sz="1500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139,9</a:t>
                      </a:r>
                      <a:r>
                        <a:rPr lang="pl-PL" sz="1500" b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9</a:t>
                      </a:r>
                      <a:r>
                        <a:rPr lang="fr-FR" sz="1500" b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PLN</a:t>
                      </a:r>
                      <a:endParaRPr lang="fr-FR" sz="1500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17" descr="\\LYO22nt\LYO-Product Images\Low resolution\1_LINEN CARE\Fleur\FMH Fleur\P108008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6249" y="142852"/>
            <a:ext cx="200069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 descr="\\LYO22nt\LYO-Product Images\Low resolution\1_LINEN CARE\Fleur\FMH Fleur\P108008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3636" y="285728"/>
            <a:ext cx="190543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X:\Marketing\VÝROBKOVÁ DATABÁZE_Product_database\6.VÝROBKY_NOVINKY_2010\001 - irons\IM1230_low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43174" y="142852"/>
            <a:ext cx="1785950" cy="1589787"/>
          </a:xfrm>
          <a:prstGeom prst="rect">
            <a:avLst/>
          </a:prstGeom>
          <a:noFill/>
        </p:spPr>
      </p:pic>
      <p:sp>
        <p:nvSpPr>
          <p:cNvPr id="15" name="TextovéPole 14"/>
          <p:cNvSpPr txBox="1"/>
          <p:nvPr/>
        </p:nvSpPr>
        <p:spPr>
          <a:xfrm>
            <a:off x="5072066" y="142852"/>
            <a:ext cx="10715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smtClean="0">
                <a:solidFill>
                  <a:srgbClr val="C00000"/>
                </a:solidFill>
              </a:rPr>
              <a:t>S2 2011</a:t>
            </a:r>
            <a:endParaRPr lang="en-GB" sz="1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1538" y="188913"/>
            <a:ext cx="7791475" cy="1143000"/>
          </a:xfrm>
        </p:spPr>
        <p:txBody>
          <a:bodyPr/>
          <a:lstStyle/>
          <a:p>
            <a:r>
              <a:rPr lang="pl-PL" sz="3200" dirty="0" smtClean="0"/>
              <a:t>Porównanie do konkurencji </a:t>
            </a:r>
            <a:r>
              <a:rPr lang="en-GB" sz="3200" dirty="0" smtClean="0"/>
              <a:t>- Maestro</a:t>
            </a:r>
            <a:endParaRPr lang="en-GB" sz="3200" dirty="0"/>
          </a:p>
        </p:txBody>
      </p:sp>
      <p:pic>
        <p:nvPicPr>
          <p:cNvPr id="2447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125" y="1411560"/>
            <a:ext cx="83613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Porównanie do konkurencji - </a:t>
            </a:r>
            <a:r>
              <a:rPr lang="en-US" sz="3200" dirty="0" smtClean="0"/>
              <a:t> </a:t>
            </a:r>
            <a:r>
              <a:rPr lang="en-US" sz="3200" dirty="0" err="1" smtClean="0"/>
              <a:t>Inicio</a:t>
            </a:r>
            <a:endParaRPr lang="en-GB" sz="3200" dirty="0"/>
          </a:p>
        </p:txBody>
      </p:sp>
      <p:pic>
        <p:nvPicPr>
          <p:cNvPr id="2437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214422"/>
            <a:ext cx="53435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136900" y="2571750"/>
            <a:ext cx="5410200" cy="228600"/>
          </a:xfrm>
          <a:prstGeom prst="rect">
            <a:avLst/>
          </a:prstGeom>
          <a:gradFill flip="none" rotWithShape="1">
            <a:gsLst>
              <a:gs pos="0">
                <a:srgbClr val="F2EDE7"/>
              </a:gs>
              <a:gs pos="13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49155" name="Picture 11" descr="partie_desso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925" y="0"/>
            <a:ext cx="66960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642938"/>
            <a:ext cx="6934200" cy="14700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Żelazka</a:t>
            </a:r>
            <a:endParaRPr lang="fr-FR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136900" y="2571750"/>
            <a:ext cx="5410200" cy="228600"/>
          </a:xfrm>
          <a:prstGeom prst="rect">
            <a:avLst/>
          </a:prstGeom>
          <a:gradFill flip="none" rotWithShape="1">
            <a:gsLst>
              <a:gs pos="0">
                <a:srgbClr val="F2EDE7"/>
              </a:gs>
              <a:gs pos="13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49155" name="Picture 11" descr="partie_desso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925" y="0"/>
            <a:ext cx="66960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642938"/>
            <a:ext cx="6934200" cy="14700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Generatory pary</a:t>
            </a:r>
            <a:endParaRPr lang="fr-FR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214554"/>
            <a:ext cx="4314846" cy="428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Rok </a:t>
            </a:r>
            <a:r>
              <a:rPr lang="en-GB" dirty="0" smtClean="0"/>
              <a:t> 2010 </a:t>
            </a:r>
            <a:r>
              <a:rPr lang="pl-PL" dirty="0" smtClean="0"/>
              <a:t> rokiem sukcesu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NS </a:t>
            </a:r>
            <a:r>
              <a:rPr lang="pl-PL" dirty="0" smtClean="0"/>
              <a:t>dużo powyżej zeszłego roku (prawie 116%) i planów </a:t>
            </a:r>
            <a:r>
              <a:rPr lang="pl-PL" dirty="0" err="1" smtClean="0"/>
              <a:t>targetowych</a:t>
            </a:r>
            <a:r>
              <a:rPr lang="pl-PL" dirty="0" smtClean="0"/>
              <a:t>  (powyżej 27%)</a:t>
            </a:r>
          </a:p>
          <a:p>
            <a:pPr>
              <a:buNone/>
            </a:pPr>
            <a:endParaRPr lang="pl-PL" dirty="0" smtClean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187624" y="5514503"/>
            <a:ext cx="76962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kumimoji="0" lang="pl-P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Roczny target na 2011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lang="pl-PL" sz="2400" b="1" kern="0" dirty="0" smtClean="0">
                <a:solidFill>
                  <a:srgbClr val="8E8581"/>
                </a:solidFill>
              </a:rPr>
              <a:t>osiągnięcie </a:t>
            </a:r>
            <a:r>
              <a:rPr kumimoji="0" lang="pl-P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 udziału w całym rynku – YTD 45,3%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20888"/>
            <a:ext cx="5688806" cy="264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9"/>
          <p:cNvSpPr>
            <a:spLocks noChangeArrowheads="1"/>
          </p:cNvSpPr>
          <p:nvPr/>
        </p:nvSpPr>
        <p:spPr bwMode="auto">
          <a:xfrm>
            <a:off x="642910" y="5589240"/>
            <a:ext cx="500089" cy="357187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aseline="30000">
              <a:solidFill>
                <a:srgbClr val="000000"/>
              </a:solidFill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Generatory pary - </a:t>
            </a:r>
            <a:r>
              <a:rPr lang="en-US" dirty="0" smtClean="0"/>
              <a:t> 2011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sz="1800" u="sng" dirty="0" smtClean="0">
                <a:solidFill>
                  <a:srgbClr val="C00000"/>
                </a:solidFill>
              </a:rPr>
              <a:t>Cel</a:t>
            </a:r>
            <a:r>
              <a:rPr lang="pl-PL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pl-PL" sz="1800" dirty="0" smtClean="0">
                <a:solidFill>
                  <a:schemeClr val="bg1">
                    <a:lumMod val="50000"/>
                  </a:schemeClr>
                </a:solidFill>
              </a:rPr>
              <a:t>wzrost udziału na rynku generatorów pary i całościowo w całej kategorii dotyczącej prasowania 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800" dirty="0" smtClean="0"/>
          </a:p>
          <a:p>
            <a:pPr>
              <a:buNone/>
            </a:pPr>
            <a:r>
              <a:rPr lang="cs-CZ" sz="1800" u="sng" dirty="0" smtClean="0">
                <a:solidFill>
                  <a:srgbClr val="C00000"/>
                </a:solidFill>
              </a:rPr>
              <a:t>Strategia i narzędzia </a:t>
            </a:r>
            <a:endParaRPr lang="en-US" sz="1800" u="sng" dirty="0" smtClean="0">
              <a:solidFill>
                <a:srgbClr val="C00000"/>
              </a:solidFill>
            </a:endParaRPr>
          </a:p>
          <a:p>
            <a:pPr marL="457200" indent="-457200">
              <a:buAutoNum type="arabicParenR"/>
            </a:pPr>
            <a:r>
              <a:rPr lang="pl-PL" sz="1800" dirty="0" smtClean="0">
                <a:solidFill>
                  <a:srgbClr val="C00000"/>
                </a:solidFill>
              </a:rPr>
              <a:t>Konkurencyjna oferta</a:t>
            </a:r>
            <a:r>
              <a:rPr lang="en-US" sz="1800" b="0" dirty="0" smtClean="0"/>
              <a:t>, </a:t>
            </a:r>
          </a:p>
          <a:p>
            <a:pPr marL="457200" indent="-457200">
              <a:buFontTx/>
              <a:buChar char="-"/>
            </a:pPr>
            <a:r>
              <a:rPr lang="en-US" sz="1600" b="0" dirty="0" smtClean="0"/>
              <a:t>2</a:t>
            </a:r>
            <a:r>
              <a:rPr lang="pl-PL" sz="1600" b="0" dirty="0" smtClean="0"/>
              <a:t> </a:t>
            </a:r>
            <a:r>
              <a:rPr lang="en-US" sz="1600" b="0" dirty="0" smtClean="0"/>
              <a:t>high-end </a:t>
            </a:r>
            <a:r>
              <a:rPr lang="pl-PL" sz="1600" b="0" dirty="0" smtClean="0"/>
              <a:t>owe, nowe modele elementami wyróżniającymi </a:t>
            </a:r>
            <a:r>
              <a:rPr lang="en-US" sz="1600" b="0" dirty="0" smtClean="0"/>
              <a:t> </a:t>
            </a:r>
            <a:r>
              <a:rPr lang="pl-PL" sz="1600" b="0" dirty="0" smtClean="0">
                <a:solidFill>
                  <a:srgbClr val="C00000"/>
                </a:solidFill>
              </a:rPr>
              <a:t>stopa </a:t>
            </a:r>
            <a:r>
              <a:rPr lang="en-US" sz="1600" b="0" dirty="0" err="1" smtClean="0">
                <a:solidFill>
                  <a:srgbClr val="C00000"/>
                </a:solidFill>
              </a:rPr>
              <a:t>Autoclean</a:t>
            </a:r>
            <a:r>
              <a:rPr lang="en-US" sz="1600" b="0" dirty="0" smtClean="0">
                <a:solidFill>
                  <a:srgbClr val="C00000"/>
                </a:solidFill>
              </a:rPr>
              <a:t> </a:t>
            </a:r>
            <a:r>
              <a:rPr lang="cs-CZ" sz="1600" b="0" dirty="0" smtClean="0">
                <a:solidFill>
                  <a:srgbClr val="C00000"/>
                </a:solidFill>
              </a:rPr>
              <a:t>+ </a:t>
            </a:r>
            <a:br>
              <a:rPr lang="cs-CZ" sz="1600" b="0" dirty="0" smtClean="0">
                <a:solidFill>
                  <a:srgbClr val="C00000"/>
                </a:solidFill>
              </a:rPr>
            </a:br>
            <a:r>
              <a:rPr lang="cs-CZ" sz="1600" b="0" dirty="0" smtClean="0">
                <a:solidFill>
                  <a:srgbClr val="C00000"/>
                </a:solidFill>
              </a:rPr>
              <a:t>Anti</a:t>
            </a:r>
            <a:r>
              <a:rPr lang="en-US" sz="1600" b="0" dirty="0" smtClean="0">
                <a:solidFill>
                  <a:srgbClr val="C00000"/>
                </a:solidFill>
              </a:rPr>
              <a:t>-</a:t>
            </a:r>
            <a:r>
              <a:rPr lang="cs-CZ" sz="1600" b="0" dirty="0" smtClean="0">
                <a:solidFill>
                  <a:srgbClr val="C00000"/>
                </a:solidFill>
              </a:rPr>
              <a:t>calc System </a:t>
            </a:r>
            <a:endParaRPr lang="en-US" sz="1600" b="0" dirty="0" smtClean="0"/>
          </a:p>
          <a:p>
            <a:pPr marL="457200" indent="-457200">
              <a:buFontTx/>
              <a:buChar char="-"/>
            </a:pPr>
            <a:r>
              <a:rPr lang="pl-PL" sz="1600" b="0" dirty="0" smtClean="0"/>
              <a:t>Oferta wzbogacona o model promocyjny , np. dla MSHP </a:t>
            </a:r>
            <a:r>
              <a:rPr lang="en-US" sz="1600" b="0" dirty="0" smtClean="0"/>
              <a:t> - TB</a:t>
            </a:r>
            <a:r>
              <a:rPr lang="pl-PL" sz="1600" b="0" dirty="0" smtClean="0"/>
              <a:t>C</a:t>
            </a:r>
            <a:endParaRPr lang="en-US" sz="1600" b="0" dirty="0" smtClean="0"/>
          </a:p>
          <a:p>
            <a:pPr marL="457200" indent="-457200">
              <a:buFont typeface="+mj-lt"/>
              <a:buAutoNum type="arabicParenR" startAt="2"/>
            </a:pPr>
            <a:r>
              <a:rPr lang="en-US" sz="1800" dirty="0" smtClean="0">
                <a:solidFill>
                  <a:srgbClr val="C00000"/>
                </a:solidFill>
              </a:rPr>
              <a:t>ATL</a:t>
            </a:r>
            <a:r>
              <a:rPr lang="en-US" sz="1800" dirty="0" smtClean="0"/>
              <a:t> – </a:t>
            </a:r>
            <a:r>
              <a:rPr lang="pl-PL" sz="1800" dirty="0" smtClean="0"/>
              <a:t>pomoc w tworzeniu świadomości kategorii i jej wzrost poprzez artykuły sponsorskie i promocyjne w 1S 2011 oraz </a:t>
            </a:r>
            <a:r>
              <a:rPr lang="pl-PL" sz="1800" dirty="0" smtClean="0">
                <a:solidFill>
                  <a:srgbClr val="C00000"/>
                </a:solidFill>
              </a:rPr>
              <a:t>kampania TV w </a:t>
            </a:r>
            <a:r>
              <a:rPr lang="en-US" sz="1800" dirty="0" smtClean="0">
                <a:solidFill>
                  <a:srgbClr val="C00000"/>
                </a:solidFill>
              </a:rPr>
              <a:t> S2 2011, 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AutoNum type="arabicParenR" startAt="2"/>
            </a:pPr>
            <a:r>
              <a:rPr lang="pl-PL" sz="1800" dirty="0" smtClean="0">
                <a:solidFill>
                  <a:srgbClr val="C00000"/>
                </a:solidFill>
              </a:rPr>
              <a:t>Silne wsparcie BLT </a:t>
            </a:r>
            <a:r>
              <a:rPr lang="en-US" sz="1800" dirty="0" smtClean="0"/>
              <a:t>– </a:t>
            </a:r>
            <a:r>
              <a:rPr lang="pl-PL" sz="1800" dirty="0" smtClean="0"/>
              <a:t>działania wspierające sprzedaż</a:t>
            </a:r>
            <a:r>
              <a:rPr lang="cs-CZ" sz="1800" dirty="0" smtClean="0"/>
              <a:t> </a:t>
            </a:r>
            <a:endParaRPr lang="en-US" sz="1800" dirty="0" smtClean="0"/>
          </a:p>
          <a:p>
            <a:pPr marL="457200" indent="-457200">
              <a:buFontTx/>
              <a:buChar char="-"/>
            </a:pPr>
            <a:r>
              <a:rPr lang="pl-PL" sz="1600" b="0" dirty="0" smtClean="0"/>
              <a:t>Promocje konsumenckie  - Money Back, deska w secie, satysfakcja gwarantowana, stare na nowe</a:t>
            </a:r>
            <a:endParaRPr lang="en-US" sz="1600" b="0" dirty="0" smtClean="0"/>
          </a:p>
          <a:p>
            <a:pPr marL="457200" indent="-457200">
              <a:buFontTx/>
              <a:buChar char="-"/>
            </a:pPr>
            <a:r>
              <a:rPr lang="pl-PL" sz="1600" b="0" dirty="0" smtClean="0"/>
              <a:t>Demonstracje  z wykorzystaniem filmu edukującego, ulotki, akcje internetowe, </a:t>
            </a:r>
            <a:r>
              <a:rPr lang="pl-PL" sz="1600" b="0" dirty="0" err="1" smtClean="0"/>
              <a:t>blogi</a:t>
            </a:r>
            <a:r>
              <a:rPr lang="pl-PL" sz="1600" b="0" dirty="0" smtClean="0"/>
              <a:t>, </a:t>
            </a:r>
            <a:r>
              <a:rPr lang="pl-PL" sz="1600" b="0" dirty="0" err="1" smtClean="0"/>
              <a:t>potrale</a:t>
            </a:r>
            <a:r>
              <a:rPr lang="pl-PL" sz="1600" b="0" dirty="0" smtClean="0"/>
              <a:t> </a:t>
            </a:r>
            <a:r>
              <a:rPr lang="pl-PL" sz="1600" b="0" dirty="0" err="1" smtClean="0"/>
              <a:t>społecznosciowe</a:t>
            </a:r>
            <a:r>
              <a:rPr lang="pl-PL" sz="1600" b="0" dirty="0" smtClean="0"/>
              <a:t>, </a:t>
            </a:r>
            <a:endParaRPr lang="en-US" sz="1600" b="0" dirty="0" smtClean="0"/>
          </a:p>
          <a:p>
            <a:pPr marL="457200" indent="-457200"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4)    </a:t>
            </a:r>
            <a:r>
              <a:rPr lang="pl-PL" sz="1800" dirty="0" smtClean="0">
                <a:solidFill>
                  <a:srgbClr val="C00000"/>
                </a:solidFill>
              </a:rPr>
              <a:t>Rozszerzenie dystrybucji 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smtClean="0"/>
              <a:t>– </a:t>
            </a:r>
            <a:r>
              <a:rPr lang="pl-PL" sz="1800" dirty="0" smtClean="0"/>
              <a:t>ES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54386"/>
            <a:ext cx="9092775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 Express </a:t>
            </a:r>
            <a:r>
              <a:rPr lang="cs-CZ" dirty="0" err="1" smtClean="0"/>
              <a:t>Antical</a:t>
            </a:r>
            <a:r>
              <a:rPr lang="cs-CZ" dirty="0" smtClean="0"/>
              <a:t> </a:t>
            </a:r>
            <a:r>
              <a:rPr lang="cs-CZ" dirty="0" err="1" smtClean="0"/>
              <a:t>Autoclean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C00000"/>
                </a:solidFill>
              </a:rPr>
              <a:t>Cel:</a:t>
            </a:r>
            <a:r>
              <a:rPr lang="cs-CZ" dirty="0" smtClean="0"/>
              <a:t> </a:t>
            </a:r>
            <a:r>
              <a:rPr lang="pl-PL" sz="2000" dirty="0" smtClean="0"/>
              <a:t>objęcie na rynku pozycji lidera dzięki nowej, innowacyjnej ofercie  - wykorzystanie potencjału i sukces stopy </a:t>
            </a:r>
            <a:r>
              <a:rPr lang="pl-PL" sz="2000" dirty="0" err="1" smtClean="0"/>
              <a:t>Autoclean</a:t>
            </a:r>
            <a:r>
              <a:rPr lang="pl-PL" sz="2000" dirty="0" smtClean="0"/>
              <a:t>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rgbClr val="C00000"/>
                </a:solidFill>
              </a:rPr>
              <a:t>Narzędzia: </a:t>
            </a:r>
          </a:p>
          <a:p>
            <a:pPr marL="342900" lvl="1" indent="-342900">
              <a:buClr>
                <a:srgbClr val="CE1111"/>
              </a:buClr>
              <a:buNone/>
            </a:pPr>
            <a:r>
              <a:rPr lang="pl-PL" sz="2000" b="1" dirty="0" smtClean="0">
                <a:ea typeface="+mn-ea"/>
                <a:cs typeface="+mn-cs"/>
              </a:rPr>
              <a:t>Unikalna technologia </a:t>
            </a:r>
            <a:r>
              <a:rPr lang="pl-PL" sz="2000" b="1" dirty="0" err="1" smtClean="0">
                <a:ea typeface="+mn-ea"/>
                <a:cs typeface="+mn-cs"/>
              </a:rPr>
              <a:t>odkamieniania</a:t>
            </a:r>
            <a:r>
              <a:rPr lang="pl-PL" sz="2000" b="1" dirty="0" smtClean="0">
                <a:ea typeface="+mn-ea"/>
                <a:cs typeface="+mn-cs"/>
              </a:rPr>
              <a:t> </a:t>
            </a:r>
            <a:r>
              <a:rPr lang="pl-PL" sz="2000" b="1" dirty="0" err="1" smtClean="0">
                <a:ea typeface="+mn-ea"/>
                <a:cs typeface="+mn-cs"/>
              </a:rPr>
              <a:t>boilera</a:t>
            </a:r>
            <a:r>
              <a:rPr lang="pl-PL" sz="2000" b="1" dirty="0" smtClean="0">
                <a:ea typeface="+mn-ea"/>
                <a:cs typeface="+mn-cs"/>
              </a:rPr>
              <a:t> </a:t>
            </a:r>
            <a:r>
              <a:rPr lang="fr-FR" sz="2000" b="1" u="sng" dirty="0" smtClean="0">
                <a:ea typeface="+mn-ea"/>
                <a:cs typeface="+mn-cs"/>
              </a:rPr>
              <a:t>Anti-Calc Collector </a:t>
            </a:r>
            <a:r>
              <a:rPr lang="pl-PL" sz="2000" b="1" dirty="0" smtClean="0">
                <a:ea typeface="+mn-ea"/>
                <a:cs typeface="+mn-cs"/>
              </a:rPr>
              <a:t>oraz zastosowanie  </a:t>
            </a:r>
            <a:r>
              <a:rPr lang="cs-CZ" sz="2000" b="1" dirty="0" smtClean="0">
                <a:solidFill>
                  <a:srgbClr val="C00000"/>
                </a:solidFill>
                <a:ea typeface="+mn-ea"/>
                <a:cs typeface="+mn-cs"/>
              </a:rPr>
              <a:t>nowości </a:t>
            </a:r>
          </a:p>
          <a:p>
            <a:pPr marL="342900" lvl="1" indent="-342900">
              <a:buClr>
                <a:srgbClr val="CE1111"/>
              </a:buClr>
              <a:buFontTx/>
              <a:buChar char="-"/>
            </a:pPr>
            <a:r>
              <a:rPr lang="pl-PL" sz="2000" b="1" u="sng" dirty="0" smtClean="0">
                <a:solidFill>
                  <a:srgbClr val="C00000"/>
                </a:solidFill>
                <a:ea typeface="+mn-ea"/>
                <a:cs typeface="+mn-cs"/>
              </a:rPr>
              <a:t>stopy </a:t>
            </a:r>
            <a:r>
              <a:rPr lang="fr-FR" sz="2000" b="1" u="sng" dirty="0" smtClean="0">
                <a:solidFill>
                  <a:srgbClr val="C00000"/>
                </a:solidFill>
                <a:ea typeface="+mn-ea"/>
                <a:cs typeface="+mn-cs"/>
              </a:rPr>
              <a:t>Autoclean Catalys</a:t>
            </a:r>
            <a:r>
              <a:rPr lang="fr-FR" sz="2000" b="1" dirty="0" smtClean="0">
                <a:ea typeface="+mn-ea"/>
                <a:cs typeface="+mn-cs"/>
              </a:rPr>
              <a:t>, </a:t>
            </a:r>
            <a:r>
              <a:rPr lang="cs-CZ" sz="2000" dirty="0" smtClean="0">
                <a:ea typeface="+mn-ea"/>
                <a:cs typeface="+mn-cs"/>
              </a:rPr>
              <a:t>dla dłuższej </a:t>
            </a:r>
            <a:br>
              <a:rPr lang="cs-CZ" sz="2000" dirty="0" smtClean="0">
                <a:ea typeface="+mn-ea"/>
                <a:cs typeface="+mn-cs"/>
              </a:rPr>
            </a:br>
            <a:r>
              <a:rPr lang="cs-CZ" sz="2000" dirty="0" smtClean="0">
                <a:ea typeface="+mn-ea"/>
                <a:cs typeface="+mn-cs"/>
              </a:rPr>
              <a:t>efektywnosci działania urządzenia </a:t>
            </a:r>
          </a:p>
          <a:p>
            <a:pPr marL="342900" lvl="1" indent="-342900">
              <a:buClr>
                <a:srgbClr val="CE1111"/>
              </a:buClr>
              <a:buNone/>
            </a:pPr>
            <a:r>
              <a:rPr lang="cs-CZ" sz="2400" b="1" dirty="0" smtClean="0">
                <a:ea typeface="+mn-ea"/>
                <a:cs typeface="+mn-cs"/>
              </a:rPr>
              <a:t>+ </a:t>
            </a:r>
          </a:p>
          <a:p>
            <a:pPr marL="342900" lvl="1" indent="-342900">
              <a:buClr>
                <a:srgbClr val="CE1111"/>
              </a:buClr>
              <a:buFont typeface="Arial" pitchFamily="34" charset="0"/>
              <a:buChar char="–"/>
            </a:pPr>
            <a:r>
              <a:rPr lang="cs-CZ" b="1" dirty="0" smtClean="0">
                <a:ea typeface="+mn-ea"/>
                <a:cs typeface="+mn-cs"/>
              </a:rPr>
              <a:t>Poprawa parametrów technicznych:</a:t>
            </a:r>
          </a:p>
          <a:p>
            <a:pPr marL="742950" lvl="2" indent="-342900">
              <a:buClr>
                <a:srgbClr val="CE1111"/>
              </a:buClr>
              <a:buFont typeface="Arial" pitchFamily="34" charset="0"/>
              <a:buChar char="–"/>
            </a:pPr>
            <a:r>
              <a:rPr lang="cs-CZ" b="1" dirty="0" smtClean="0">
                <a:ea typeface="+mn-ea"/>
                <a:cs typeface="+mn-cs"/>
              </a:rPr>
              <a:t>ciśnienie = 5,5bar</a:t>
            </a:r>
          </a:p>
          <a:p>
            <a:pPr marL="742950" lvl="2" indent="-342900">
              <a:buClr>
                <a:srgbClr val="CE1111"/>
              </a:buClr>
              <a:buFont typeface="Arial" pitchFamily="34" charset="0"/>
              <a:buChar char="–"/>
            </a:pPr>
            <a:r>
              <a:rPr lang="cs-CZ" b="1" dirty="0" smtClean="0">
                <a:ea typeface="+mn-ea"/>
                <a:cs typeface="+mn-cs"/>
              </a:rPr>
              <a:t>Turbo = 220g/mn</a:t>
            </a:r>
          </a:p>
          <a:p>
            <a:pPr marL="342900" lvl="1" indent="-342900">
              <a:buClr>
                <a:srgbClr val="CE1111"/>
              </a:buClr>
              <a:buFont typeface="Arial" pitchFamily="34" charset="0"/>
              <a:buChar char="–"/>
            </a:pPr>
            <a:r>
              <a:rPr lang="pl-PL" dirty="0" smtClean="0">
                <a:solidFill>
                  <a:srgbClr val="09A70D"/>
                </a:solidFill>
              </a:rPr>
              <a:t>Funkcja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09A70D"/>
                </a:solidFill>
              </a:rPr>
              <a:t>ECO</a:t>
            </a:r>
            <a:r>
              <a:rPr lang="pl-PL" dirty="0" smtClean="0"/>
              <a:t> zapewniająca oszczędność energii o 20%</a:t>
            </a:r>
            <a:endParaRPr lang="en-GB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3861048"/>
            <a:ext cx="22669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855" y="0"/>
            <a:ext cx="804862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M:\Documents and Settings\kaszut\Local Settings\Temp\EX72.tmp"/>
          <p:cNvPicPr>
            <a:picLocks noChangeAspect="1" noChangeArrowheads="1"/>
          </p:cNvPicPr>
          <p:nvPr/>
        </p:nvPicPr>
        <p:blipFill>
          <a:blip r:embed="rId2" cstate="print"/>
          <a:srcRect t="18750" b="4166"/>
          <a:stretch>
            <a:fillRect/>
          </a:stretch>
        </p:blipFill>
        <p:spPr bwMode="auto">
          <a:xfrm>
            <a:off x="0" y="1500174"/>
            <a:ext cx="91440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0"/>
            <a:ext cx="1290208" cy="96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šipka 5"/>
          <p:cNvCxnSpPr>
            <a:cxnSpLocks noChangeShapeType="1"/>
          </p:cNvCxnSpPr>
          <p:nvPr/>
        </p:nvCxnSpPr>
        <p:spPr bwMode="auto">
          <a:xfrm>
            <a:off x="2214546" y="1214422"/>
            <a:ext cx="2286016" cy="1588"/>
          </a:xfrm>
          <a:prstGeom prst="straightConnector1">
            <a:avLst/>
          </a:prstGeom>
          <a:noFill/>
          <a:ln w="19050" algn="ctr">
            <a:solidFill>
              <a:srgbClr val="2AA907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7" name="Přímá spojovací šipka 6"/>
          <p:cNvCxnSpPr>
            <a:cxnSpLocks noChangeShapeType="1"/>
          </p:cNvCxnSpPr>
          <p:nvPr/>
        </p:nvCxnSpPr>
        <p:spPr bwMode="auto">
          <a:xfrm>
            <a:off x="4286248" y="1357298"/>
            <a:ext cx="4714875" cy="15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8" name="Přímá spojovací šipka 7"/>
          <p:cNvCxnSpPr>
            <a:cxnSpLocks noChangeShapeType="1"/>
          </p:cNvCxnSpPr>
          <p:nvPr/>
        </p:nvCxnSpPr>
        <p:spPr bwMode="auto">
          <a:xfrm>
            <a:off x="6072198" y="1498586"/>
            <a:ext cx="2928937" cy="1588"/>
          </a:xfrm>
          <a:prstGeom prst="straightConnector1">
            <a:avLst/>
          </a:prstGeom>
          <a:noFill/>
          <a:ln w="22225" algn="ctr">
            <a:solidFill>
              <a:srgbClr val="E62ABE"/>
            </a:solidFill>
            <a:round/>
            <a:headEnd type="arrow" w="med" len="med"/>
            <a:tailEnd type="arrow" w="med" len="med"/>
          </a:ln>
        </p:spPr>
      </p:cxnSp>
      <p:sp>
        <p:nvSpPr>
          <p:cNvPr id="9" name="TextovéPole 8"/>
          <p:cNvSpPr txBox="1"/>
          <p:nvPr/>
        </p:nvSpPr>
        <p:spPr>
          <a:xfrm>
            <a:off x="2928926" y="857232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00B050"/>
                </a:solidFill>
              </a:rPr>
              <a:t>Moulinex</a:t>
            </a:r>
          </a:p>
          <a:p>
            <a:endParaRPr lang="en-GB" sz="1200" dirty="0">
              <a:solidFill>
                <a:srgbClr val="00B05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715008" y="967071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New </a:t>
            </a:r>
            <a:r>
              <a:rPr lang="cs-CZ" sz="1200" b="1" dirty="0" err="1" smtClean="0">
                <a:solidFill>
                  <a:srgbClr val="FF0000"/>
                </a:solidFill>
              </a:rPr>
              <a:t>Aquaspeed</a:t>
            </a:r>
            <a:endParaRPr lang="cs-CZ" sz="1200" b="1" dirty="0" smtClean="0">
              <a:solidFill>
                <a:srgbClr val="FF0000"/>
              </a:solidFill>
            </a:endParaRPr>
          </a:p>
          <a:p>
            <a:endParaRPr lang="en-GB" sz="1200" dirty="0">
              <a:solidFill>
                <a:srgbClr val="C00000"/>
              </a:solidFill>
            </a:endParaRPr>
          </a:p>
        </p:txBody>
      </p:sp>
      <p:pic>
        <p:nvPicPr>
          <p:cNvPr id="11" name="Image 3" descr="TE_STEAM_IRONS_AQUASPEED_FV5370E0_A-compress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-71462"/>
            <a:ext cx="1143008" cy="94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bdélník 16"/>
          <p:cNvSpPr/>
          <p:nvPr/>
        </p:nvSpPr>
        <p:spPr bwMode="auto">
          <a:xfrm>
            <a:off x="2143108" y="6429396"/>
            <a:ext cx="1857388" cy="214314"/>
          </a:xfrm>
          <a:prstGeom prst="rect">
            <a:avLst/>
          </a:prstGeom>
          <a:noFill/>
          <a:ln w="38100" cap="flat" cmpd="sng" algn="ctr">
            <a:solidFill>
              <a:srgbClr val="09A70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18" name="Osmicípá hvězda 17"/>
          <p:cNvSpPr/>
          <p:nvPr/>
        </p:nvSpPr>
        <p:spPr bwMode="auto">
          <a:xfrm>
            <a:off x="1785918" y="285728"/>
            <a:ext cx="1071570" cy="857256"/>
          </a:xfrm>
          <a:prstGeom prst="star8">
            <a:avLst/>
          </a:prstGeom>
          <a:solidFill>
            <a:srgbClr val="09A70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b="1" baseline="30000" dirty="0" smtClean="0">
                <a:latin typeface="Arial" pitchFamily="34" charset="0"/>
                <a:ea typeface="ＭＳ Ｐゴシック" pitchFamily="1" charset="-128"/>
              </a:rPr>
              <a:t>30%</a:t>
            </a:r>
            <a:endParaRPr lang="en-US" sz="2400" b="1" baseline="30000" dirty="0" smtClean="0">
              <a:latin typeface="Arial" pitchFamily="34" charset="0"/>
              <a:ea typeface="ＭＳ Ｐゴシック" pitchFamily="1" charset="-12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1" charset="-128"/>
              </a:rPr>
              <a:t>market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1" charset="-128"/>
              </a:rPr>
              <a:t> </a:t>
            </a:r>
            <a:endParaRPr kumimoji="0" lang="en-GB" sz="24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19" name="Obdélník 18"/>
          <p:cNvSpPr/>
          <p:nvPr/>
        </p:nvSpPr>
        <p:spPr bwMode="auto">
          <a:xfrm>
            <a:off x="6072198" y="6429396"/>
            <a:ext cx="928694" cy="21431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429488" y="85723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New </a:t>
            </a:r>
            <a:r>
              <a:rPr lang="cs-CZ" sz="1200" b="1" dirty="0" err="1" smtClean="0">
                <a:solidFill>
                  <a:srgbClr val="FF0000"/>
                </a:solidFill>
              </a:rPr>
              <a:t>Autoclean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with</a:t>
            </a:r>
            <a:r>
              <a:rPr lang="cs-CZ" sz="1200" b="1" dirty="0" smtClean="0">
                <a:solidFill>
                  <a:srgbClr val="FF0000"/>
                </a:solidFill>
              </a:rPr>
              <a:t> ATL</a:t>
            </a:r>
          </a:p>
          <a:p>
            <a:endParaRPr lang="en-GB" sz="1200" dirty="0">
              <a:solidFill>
                <a:srgbClr val="C00000"/>
              </a:solidFill>
            </a:endParaRPr>
          </a:p>
        </p:txBody>
      </p:sp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43834" y="0"/>
            <a:ext cx="1038197" cy="92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Přímá spojovací šipka 22"/>
          <p:cNvCxnSpPr/>
          <p:nvPr/>
        </p:nvCxnSpPr>
        <p:spPr bwMode="auto">
          <a:xfrm flipV="1">
            <a:off x="428596" y="4143380"/>
            <a:ext cx="428628" cy="21431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Přímá spojovací šipka 23"/>
          <p:cNvCxnSpPr/>
          <p:nvPr/>
        </p:nvCxnSpPr>
        <p:spPr bwMode="auto">
          <a:xfrm flipV="1">
            <a:off x="8286776" y="4929198"/>
            <a:ext cx="428628" cy="21431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Přímá spojovací šipka 24"/>
          <p:cNvCxnSpPr/>
          <p:nvPr/>
        </p:nvCxnSpPr>
        <p:spPr bwMode="auto">
          <a:xfrm flipV="1">
            <a:off x="7358082" y="4929198"/>
            <a:ext cx="428628" cy="21431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Přímá spojovací šipka 25"/>
          <p:cNvCxnSpPr/>
          <p:nvPr/>
        </p:nvCxnSpPr>
        <p:spPr bwMode="auto">
          <a:xfrm flipV="1">
            <a:off x="6357950" y="4429132"/>
            <a:ext cx="428628" cy="21431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ovéPole 27"/>
          <p:cNvSpPr txBox="1"/>
          <p:nvPr/>
        </p:nvSpPr>
        <p:spPr>
          <a:xfrm>
            <a:off x="0" y="428604"/>
            <a:ext cx="150016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C00000"/>
                </a:solidFill>
              </a:rPr>
              <a:t>GSEB</a:t>
            </a:r>
            <a:r>
              <a:rPr lang="en-GB" sz="2200" dirty="0" smtClean="0">
                <a:solidFill>
                  <a:srgbClr val="C00000"/>
                </a:solidFill>
              </a:rPr>
              <a:t> </a:t>
            </a:r>
            <a:r>
              <a:rPr lang="en-GB" sz="2200" b="1" dirty="0" smtClean="0">
                <a:solidFill>
                  <a:srgbClr val="C00000"/>
                </a:solidFill>
              </a:rPr>
              <a:t>28% </a:t>
            </a:r>
          </a:p>
          <a:p>
            <a:pPr algn="ctr"/>
            <a:r>
              <a:rPr lang="en-GB" sz="1100" dirty="0" smtClean="0">
                <a:solidFill>
                  <a:srgbClr val="C00000"/>
                </a:solidFill>
              </a:rPr>
              <a:t>(29% linen care)</a:t>
            </a:r>
            <a:endParaRPr lang="en-GB" sz="11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lang="cs-CZ" dirty="0" smtClean="0"/>
              <a:t>Żelazka – strategia </a:t>
            </a:r>
            <a:r>
              <a:rPr lang="en-GB" dirty="0" smtClean="0"/>
              <a:t>201</a:t>
            </a:r>
            <a:r>
              <a:rPr lang="cs-CZ" dirty="0" smtClean="0"/>
              <a:t>1</a:t>
            </a:r>
            <a:endParaRPr lang="en-GB" dirty="0" smtClean="0"/>
          </a:p>
        </p:txBody>
      </p:sp>
      <p:sp>
        <p:nvSpPr>
          <p:cNvPr id="32771" name="Zástupný symbol pro obsah 2"/>
          <p:cNvSpPr>
            <a:spLocks noGrp="1"/>
          </p:cNvSpPr>
          <p:nvPr>
            <p:ph sz="half" idx="2"/>
          </p:nvPr>
        </p:nvSpPr>
        <p:spPr>
          <a:xfrm>
            <a:off x="428596" y="1500174"/>
            <a:ext cx="5857916" cy="3951288"/>
          </a:xfrm>
        </p:spPr>
        <p:txBody>
          <a:bodyPr/>
          <a:lstStyle/>
          <a:p>
            <a:r>
              <a:rPr lang="en-GB" sz="1400" dirty="0" smtClean="0">
                <a:solidFill>
                  <a:srgbClr val="C00000"/>
                </a:solidFill>
              </a:rPr>
              <a:t>Tefal</a:t>
            </a:r>
            <a:r>
              <a:rPr lang="en-GB" sz="1400" dirty="0" smtClean="0"/>
              <a:t> </a:t>
            </a:r>
            <a:r>
              <a:rPr lang="en-GB" sz="1400" b="0" dirty="0" smtClean="0"/>
              <a:t>– </a:t>
            </a:r>
            <a:r>
              <a:rPr lang="pl-PL" sz="1400" b="0" dirty="0" smtClean="0"/>
              <a:t>marka kluczowa </a:t>
            </a:r>
            <a:r>
              <a:rPr lang="cs-CZ" sz="1400" b="0" dirty="0" smtClean="0"/>
              <a:t>– dystrybucja we wszyskich segmentach cenowych i kanałach dystrybucyjnych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1400" dirty="0" smtClean="0">
                <a:solidFill>
                  <a:srgbClr val="C00000"/>
                </a:solidFill>
              </a:rPr>
              <a:t>Genaratory pary – wzrost przy silnym wsparciu ATL i PR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Zelazka - segment srodkowy – </a:t>
            </a:r>
            <a:r>
              <a:rPr lang="cs-CZ" sz="1400" dirty="0" smtClean="0">
                <a:solidFill>
                  <a:srgbClr val="C00000"/>
                </a:solidFill>
              </a:rPr>
              <a:t>Aquaspeed 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nowosc Marzec 2011</a:t>
            </a:r>
            <a:r>
              <a:rPr lang="cs-CZ" sz="1400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1400" dirty="0" smtClean="0">
                <a:solidFill>
                  <a:srgbClr val="C00000"/>
                </a:solidFill>
              </a:rPr>
              <a:t>Autoclean  - 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wsparcie hitoryczne - ATL = prasa, PR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400" dirty="0" smtClean="0">
                <a:solidFill>
                  <a:srgbClr val="C00000"/>
                </a:solidFill>
              </a:rPr>
              <a:t>TV</a:t>
            </a:r>
            <a:endParaRPr lang="cs-CZ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chemeClr val="bg2"/>
              </a:buClr>
            </a:pPr>
            <a:endParaRPr lang="cs-CZ" sz="1400" b="0" dirty="0" smtClean="0"/>
          </a:p>
          <a:p>
            <a:r>
              <a:rPr lang="en-GB" sz="1400" dirty="0" smtClean="0">
                <a:solidFill>
                  <a:srgbClr val="E62ABE"/>
                </a:solidFill>
              </a:rPr>
              <a:t>Rowenta</a:t>
            </a:r>
            <a:r>
              <a:rPr lang="en-GB" sz="1400" dirty="0" smtClean="0"/>
              <a:t> – </a:t>
            </a:r>
            <a:r>
              <a:rPr lang="pl-PL" sz="1400" dirty="0" smtClean="0"/>
              <a:t>marka segmentu środkowego i </a:t>
            </a:r>
            <a:r>
              <a:rPr lang="pl-PL" sz="1400" dirty="0" err="1" smtClean="0"/>
              <a:t>high-end</a:t>
            </a:r>
            <a:endParaRPr lang="cs-CZ" sz="1400" dirty="0" smtClean="0"/>
          </a:p>
          <a:p>
            <a:pPr>
              <a:buFont typeface="Wingdings" pitchFamily="2" charset="2"/>
              <a:buChar char="§"/>
            </a:pPr>
            <a:r>
              <a:rPr lang="en-US" sz="1400" b="0" dirty="0" err="1" smtClean="0"/>
              <a:t>Steamium</a:t>
            </a:r>
            <a:r>
              <a:rPr lang="en-US" sz="1400" b="0" dirty="0" smtClean="0"/>
              <a:t> </a:t>
            </a:r>
            <a:r>
              <a:rPr lang="pl-PL" sz="1400" b="0" dirty="0" smtClean="0"/>
              <a:t>- f</a:t>
            </a:r>
            <a:r>
              <a:rPr lang="en-US" sz="1400" b="0" dirty="0" err="1" smtClean="0"/>
              <a:t>acelift</a:t>
            </a:r>
            <a:r>
              <a:rPr lang="en-US" sz="1400" b="0" dirty="0" smtClean="0"/>
              <a:t> </a:t>
            </a:r>
            <a:r>
              <a:rPr lang="pl-PL" sz="1400" b="0" dirty="0" smtClean="0"/>
              <a:t>drugi semestr 2011</a:t>
            </a:r>
            <a:r>
              <a:rPr lang="en-US" sz="1400" b="0" dirty="0" smtClean="0"/>
              <a:t>, </a:t>
            </a:r>
          </a:p>
          <a:p>
            <a:pPr>
              <a:buFont typeface="Wingdings" pitchFamily="2" charset="2"/>
              <a:buChar char="§"/>
            </a:pPr>
            <a:r>
              <a:rPr lang="pl-PL" sz="1400" b="0" dirty="0" smtClean="0"/>
              <a:t>Konieczne </a:t>
            </a:r>
            <a:r>
              <a:rPr lang="en-US" sz="1400" b="0" dirty="0" smtClean="0"/>
              <a:t>Distribution enlargement need, PR support</a:t>
            </a:r>
          </a:p>
          <a:p>
            <a:endParaRPr lang="cs-CZ" sz="1400" dirty="0" smtClean="0"/>
          </a:p>
          <a:p>
            <a:r>
              <a:rPr lang="en-GB" sz="1400" dirty="0" smtClean="0">
                <a:solidFill>
                  <a:srgbClr val="2AA907"/>
                </a:solidFill>
              </a:rPr>
              <a:t>Moulinex</a:t>
            </a:r>
            <a:r>
              <a:rPr lang="en-GB" sz="1400" dirty="0" smtClean="0"/>
              <a:t> – </a:t>
            </a:r>
            <a:r>
              <a:rPr lang="cs-CZ" sz="1400" dirty="0" smtClean="0"/>
              <a:t>propozycja dla najnizszego segmentu cenowego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1400" b="0" dirty="0" smtClean="0"/>
              <a:t>Nowe modele Inicuo i Maestro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1400" b="0" dirty="0" smtClean="0"/>
              <a:t>Koniecznosc  rozwoju dystrybucji we wszyskich kanałach </a:t>
            </a:r>
            <a:r>
              <a:rPr lang="en-GB" sz="1400" dirty="0" smtClean="0">
                <a:solidFill>
                  <a:srgbClr val="C00000"/>
                </a:solidFill>
              </a:rPr>
              <a:t>                       </a:t>
            </a:r>
            <a:endParaRPr lang="cs-CZ" sz="14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cs-CZ" dirty="0" smtClean="0">
                <a:solidFill>
                  <a:srgbClr val="C00000"/>
                </a:solidFill>
              </a:rPr>
              <a:t>				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cs-CZ" dirty="0" smtClean="0">
                <a:solidFill>
                  <a:srgbClr val="C00000"/>
                </a:solidFill>
              </a:rPr>
              <a:t>				</a:t>
            </a:r>
            <a:r>
              <a:rPr lang="en-GB" dirty="0" smtClean="0">
                <a:solidFill>
                  <a:srgbClr val="C00000"/>
                </a:solidFill>
              </a:rPr>
              <a:t>GROUPE SEB N.1</a:t>
            </a:r>
          </a:p>
        </p:txBody>
      </p:sp>
      <p:sp>
        <p:nvSpPr>
          <p:cNvPr id="32772" name="Zástupný symbol pro obsah 8"/>
          <p:cNvSpPr>
            <a:spLocks noGrp="1"/>
          </p:cNvSpPr>
          <p:nvPr>
            <p:ph sz="quarter" idx="4"/>
          </p:nvPr>
        </p:nvSpPr>
        <p:spPr>
          <a:xfrm>
            <a:off x="6858016" y="1263664"/>
            <a:ext cx="2285984" cy="4165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GB" u="sng" dirty="0" smtClean="0">
                <a:solidFill>
                  <a:srgbClr val="C00000"/>
                </a:solidFill>
              </a:rPr>
              <a:t>201</a:t>
            </a:r>
            <a:r>
              <a:rPr lang="cs-CZ" u="sng" dirty="0" smtClean="0">
                <a:solidFill>
                  <a:srgbClr val="C00000"/>
                </a:solidFill>
              </a:rPr>
              <a:t>1</a:t>
            </a:r>
            <a:r>
              <a:rPr lang="en-GB" u="sng" dirty="0" smtClean="0">
                <a:solidFill>
                  <a:srgbClr val="C00000"/>
                </a:solidFill>
              </a:rPr>
              <a:t> target</a:t>
            </a:r>
          </a:p>
          <a:p>
            <a:pPr>
              <a:buFont typeface="Wingdings 2" pitchFamily="18" charset="2"/>
              <a:buNone/>
            </a:pPr>
            <a:r>
              <a:rPr lang="en-GB" dirty="0" smtClean="0"/>
              <a:t>MS </a:t>
            </a:r>
            <a:r>
              <a:rPr lang="cs-CZ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7</a:t>
            </a:r>
            <a:r>
              <a:rPr lang="cs-CZ" dirty="0" smtClean="0"/>
              <a:t> </a:t>
            </a:r>
            <a:r>
              <a:rPr lang="en-GB" dirty="0" smtClean="0">
                <a:solidFill>
                  <a:srgbClr val="C00000"/>
                </a:solidFill>
              </a:rPr>
              <a:t>% </a:t>
            </a:r>
            <a:r>
              <a:rPr lang="en-GB" sz="1400" b="0" dirty="0" smtClean="0">
                <a:solidFill>
                  <a:srgbClr val="C00000"/>
                </a:solidFill>
              </a:rPr>
              <a:t>(+2 pp)</a:t>
            </a:r>
          </a:p>
          <a:p>
            <a:pPr>
              <a:buFont typeface="Wingdings 2" pitchFamily="18" charset="2"/>
              <a:buNone/>
            </a:pPr>
            <a:endParaRPr lang="en-GB" dirty="0" smtClean="0"/>
          </a:p>
          <a:p>
            <a:pPr>
              <a:buFont typeface="Wingdings 2" pitchFamily="18" charset="2"/>
              <a:buNone/>
            </a:pPr>
            <a:endParaRPr lang="en-GB" dirty="0" smtClean="0"/>
          </a:p>
          <a:p>
            <a:pPr>
              <a:buFont typeface="Wingdings 2" pitchFamily="18" charset="2"/>
              <a:buNone/>
            </a:pPr>
            <a:r>
              <a:rPr lang="en-GB" dirty="0" smtClean="0"/>
              <a:t>MS </a:t>
            </a:r>
            <a:r>
              <a:rPr lang="en-US" dirty="0" smtClean="0">
                <a:solidFill>
                  <a:srgbClr val="E62ABE"/>
                </a:solidFill>
              </a:rPr>
              <a:t>4,5</a:t>
            </a:r>
            <a:r>
              <a:rPr lang="en-GB" dirty="0" smtClean="0">
                <a:solidFill>
                  <a:srgbClr val="E62ABE"/>
                </a:solidFill>
              </a:rPr>
              <a:t>% </a:t>
            </a:r>
            <a:r>
              <a:rPr lang="en-GB" sz="1400" b="0" dirty="0" smtClean="0">
                <a:solidFill>
                  <a:srgbClr val="E62ABE"/>
                </a:solidFill>
              </a:rPr>
              <a:t>(+0,5pp)</a:t>
            </a:r>
          </a:p>
          <a:p>
            <a:pPr>
              <a:buFont typeface="Wingdings 2" pitchFamily="18" charset="2"/>
              <a:buNone/>
            </a:pPr>
            <a:endParaRPr lang="en-GB" dirty="0" smtClean="0"/>
          </a:p>
          <a:p>
            <a:pPr>
              <a:buFont typeface="Wingdings 2" pitchFamily="18" charset="2"/>
              <a:buNone/>
            </a:pPr>
            <a:endParaRPr lang="en-GB" dirty="0" smtClean="0"/>
          </a:p>
          <a:p>
            <a:pPr>
              <a:buFont typeface="Wingdings 2" pitchFamily="18" charset="2"/>
              <a:buNone/>
            </a:pPr>
            <a:r>
              <a:rPr lang="en-GB" dirty="0" smtClean="0"/>
              <a:t>MS </a:t>
            </a:r>
            <a:r>
              <a:rPr lang="en-GB" dirty="0" smtClean="0">
                <a:solidFill>
                  <a:srgbClr val="2AA907"/>
                </a:solidFill>
              </a:rPr>
              <a:t>3% </a:t>
            </a:r>
            <a:r>
              <a:rPr lang="en-GB" sz="1400" b="0" dirty="0" smtClean="0">
                <a:solidFill>
                  <a:srgbClr val="2AA907"/>
                </a:solidFill>
              </a:rPr>
              <a:t>(+2,5%)</a:t>
            </a:r>
          </a:p>
          <a:p>
            <a:pPr>
              <a:buFont typeface="Wingdings 2" pitchFamily="18" charset="2"/>
              <a:buNone/>
            </a:pPr>
            <a:endParaRPr lang="en-GB" dirty="0" smtClean="0"/>
          </a:p>
          <a:p>
            <a:pPr>
              <a:buFont typeface="Wingdings 2" pitchFamily="18" charset="2"/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Wingdings 2" pitchFamily="18" charset="2"/>
              <a:buNone/>
            </a:pPr>
            <a:endParaRPr lang="en-US" sz="1500" dirty="0" smtClean="0">
              <a:solidFill>
                <a:srgbClr val="C0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cs-CZ" dirty="0" smtClean="0">
                <a:solidFill>
                  <a:srgbClr val="C00000"/>
                </a:solidFill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4,5</a:t>
            </a:r>
            <a:r>
              <a:rPr lang="cs-CZ" dirty="0" smtClean="0">
                <a:solidFill>
                  <a:srgbClr val="C00000"/>
                </a:solidFill>
              </a:rPr>
              <a:t> %</a:t>
            </a:r>
            <a:endParaRPr lang="en-GB" dirty="0" smtClean="0">
              <a:solidFill>
                <a:srgbClr val="C00000"/>
              </a:solidFill>
            </a:endParaRPr>
          </a:p>
        </p:txBody>
      </p:sp>
      <p:cxnSp>
        <p:nvCxnSpPr>
          <p:cNvPr id="46085" name="Přímá spojovací čára 4"/>
          <p:cNvCxnSpPr>
            <a:cxnSpLocks noChangeShapeType="1"/>
          </p:cNvCxnSpPr>
          <p:nvPr/>
        </p:nvCxnSpPr>
        <p:spPr bwMode="auto">
          <a:xfrm>
            <a:off x="785786" y="5357826"/>
            <a:ext cx="7572375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6086" name="Šipka doprava 9"/>
          <p:cNvSpPr>
            <a:spLocks noChangeArrowheads="1"/>
          </p:cNvSpPr>
          <p:nvPr/>
        </p:nvSpPr>
        <p:spPr bwMode="auto">
          <a:xfrm>
            <a:off x="1714480" y="5857892"/>
            <a:ext cx="1214437" cy="428625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aseline="30000">
              <a:solidFill>
                <a:srgbClr val="000000"/>
              </a:solidFill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Tefal – marka kluczowa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24" y="1600200"/>
            <a:ext cx="8286776" cy="4467225"/>
          </a:xfrm>
        </p:spPr>
        <p:txBody>
          <a:bodyPr/>
          <a:lstStyle/>
          <a:p>
            <a:pPr>
              <a:buNone/>
            </a:pPr>
            <a:r>
              <a:rPr lang="pl-PL" u="sng" dirty="0" smtClean="0">
                <a:solidFill>
                  <a:srgbClr val="C00000"/>
                </a:solidFill>
              </a:rPr>
              <a:t>Żelazka </a:t>
            </a:r>
            <a:endParaRPr lang="en-US" u="sng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  <a:buFont typeface="Wingdings" pitchFamily="2" charset="2"/>
              <a:buChar char="§"/>
            </a:pPr>
            <a:r>
              <a:rPr lang="pl-PL" sz="1800" dirty="0" smtClean="0">
                <a:solidFill>
                  <a:srgbClr val="C00000"/>
                </a:solidFill>
              </a:rPr>
              <a:t>Wzrost udziałów w środkowym segmencie cenowym (generującym </a:t>
            </a:r>
            <a:r>
              <a:rPr lang="en-US" sz="1800" dirty="0" smtClean="0">
                <a:solidFill>
                  <a:srgbClr val="C00000"/>
                </a:solidFill>
              </a:rPr>
              <a:t>25%</a:t>
            </a:r>
            <a:r>
              <a:rPr lang="pl-PL" sz="1800" dirty="0" smtClean="0">
                <a:solidFill>
                  <a:srgbClr val="C00000"/>
                </a:solidFill>
              </a:rPr>
              <a:t> całości sprzedaży</a:t>
            </a:r>
            <a:r>
              <a:rPr lang="en-US" sz="1800" dirty="0" smtClean="0">
                <a:solidFill>
                  <a:srgbClr val="C00000"/>
                </a:solidFill>
              </a:rPr>
              <a:t>) </a:t>
            </a:r>
            <a:r>
              <a:rPr lang="pl-PL" sz="1800" dirty="0" smtClean="0">
                <a:solidFill>
                  <a:srgbClr val="C00000"/>
                </a:solidFill>
              </a:rPr>
              <a:t>nowym modelem </a:t>
            </a:r>
            <a:r>
              <a:rPr lang="en-US" sz="1800" dirty="0" smtClean="0">
                <a:solidFill>
                  <a:srgbClr val="C00000"/>
                </a:solidFill>
              </a:rPr>
              <a:t>Aquaspeed </a:t>
            </a:r>
            <a:r>
              <a:rPr lang="en-US" sz="1800" b="0" dirty="0" smtClean="0"/>
              <a:t>(</a:t>
            </a:r>
            <a:r>
              <a:rPr lang="pl-PL" sz="1800" b="0" dirty="0" smtClean="0"/>
              <a:t>Marzec2011)</a:t>
            </a:r>
            <a:endParaRPr lang="en-US" sz="1800" b="0" dirty="0" smtClean="0"/>
          </a:p>
          <a:p>
            <a:pPr>
              <a:spcAft>
                <a:spcPts val="300"/>
              </a:spcAft>
              <a:buFont typeface="Wingdings" pitchFamily="2" charset="2"/>
              <a:buChar char="§"/>
            </a:pPr>
            <a:r>
              <a:rPr lang="pl-PL" sz="1800" b="0" dirty="0" smtClean="0"/>
              <a:t>Wzmocnienie segmentu high-</a:t>
            </a:r>
            <a:r>
              <a:rPr lang="en-US" sz="1800" b="0" dirty="0" smtClean="0"/>
              <a:t>end </a:t>
            </a:r>
            <a:r>
              <a:rPr lang="pl-PL" sz="1800" b="0" dirty="0" smtClean="0"/>
              <a:t>poprzez lepsze parametry techniczne i kapitalizacja sukcesu modeli </a:t>
            </a:r>
            <a:r>
              <a:rPr lang="en-US" sz="1800" dirty="0" err="1" smtClean="0"/>
              <a:t>Autoclean</a:t>
            </a:r>
            <a:r>
              <a:rPr lang="en-US" sz="1800" b="0" dirty="0" smtClean="0"/>
              <a:t> </a:t>
            </a:r>
            <a:r>
              <a:rPr lang="pl-PL" sz="1800" b="0" dirty="0" smtClean="0"/>
              <a:t> w nowej serii </a:t>
            </a:r>
            <a:r>
              <a:rPr lang="en-US" sz="1800" b="0" dirty="0" smtClean="0"/>
              <a:t>facelift </a:t>
            </a:r>
            <a:r>
              <a:rPr lang="pl-PL" sz="1800" b="0" dirty="0" smtClean="0"/>
              <a:t> - POS w pierwszej połowie roku, </a:t>
            </a:r>
            <a:r>
              <a:rPr lang="pl-PL" sz="1800" dirty="0" smtClean="0">
                <a:solidFill>
                  <a:srgbClr val="C00000"/>
                </a:solidFill>
              </a:rPr>
              <a:t>kampania T</a:t>
            </a:r>
            <a:r>
              <a:rPr lang="en-US" sz="1800" dirty="0" smtClean="0">
                <a:solidFill>
                  <a:srgbClr val="C00000"/>
                </a:solidFill>
              </a:rPr>
              <a:t>V </a:t>
            </a:r>
            <a:r>
              <a:rPr lang="pl-PL" sz="1800" dirty="0" smtClean="0">
                <a:solidFill>
                  <a:srgbClr val="C00000"/>
                </a:solidFill>
              </a:rPr>
              <a:t>w drugiej połowie </a:t>
            </a:r>
            <a:r>
              <a:rPr lang="en-US" sz="1800" dirty="0" smtClean="0">
                <a:solidFill>
                  <a:srgbClr val="C00000"/>
                </a:solidFill>
              </a:rPr>
              <a:t>2011</a:t>
            </a:r>
          </a:p>
          <a:p>
            <a:pPr>
              <a:spcAft>
                <a:spcPts val="300"/>
              </a:spcAft>
              <a:buFont typeface="Wingdings" pitchFamily="2" charset="2"/>
              <a:buChar char="§"/>
            </a:pPr>
            <a:r>
              <a:rPr lang="pl-PL" sz="1800" b="0" dirty="0" smtClean="0">
                <a:solidFill>
                  <a:schemeClr val="bg1">
                    <a:lumMod val="50000"/>
                  </a:schemeClr>
                </a:solidFill>
              </a:rPr>
              <a:t>Możliwość wyboru modeli promocyjnych z bogatej oferty </a:t>
            </a:r>
            <a:r>
              <a:rPr lang="pl-PL" sz="1800" b="0" dirty="0" err="1" smtClean="0">
                <a:solidFill>
                  <a:schemeClr val="bg1">
                    <a:lumMod val="50000"/>
                  </a:schemeClr>
                </a:solidFill>
              </a:rPr>
              <a:t>promo</a:t>
            </a:r>
            <a:r>
              <a:rPr lang="pl-PL" sz="1800" b="0" dirty="0" smtClean="0">
                <a:solidFill>
                  <a:schemeClr val="bg1">
                    <a:lumMod val="50000"/>
                  </a:schemeClr>
                </a:solidFill>
              </a:rPr>
              <a:t> w każdym segmencie cenowym </a:t>
            </a:r>
            <a:endParaRPr lang="cs-CZ" sz="2000" b="0" dirty="0" smtClean="0"/>
          </a:p>
          <a:p>
            <a:pPr>
              <a:buNone/>
            </a:pPr>
            <a:endParaRPr lang="en-US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l-PL" u="sng" dirty="0" smtClean="0">
                <a:solidFill>
                  <a:srgbClr val="C00000"/>
                </a:solidFill>
              </a:rPr>
              <a:t>Generatory pary</a:t>
            </a:r>
            <a:endParaRPr lang="en-US" u="sng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  <a:buFont typeface="Wingdings" pitchFamily="2" charset="2"/>
              <a:buChar char="§"/>
            </a:pPr>
            <a:r>
              <a:rPr lang="pl-PL" sz="1800" b="0" dirty="0" smtClean="0"/>
              <a:t>Wprowadzenie dwóch modeli </a:t>
            </a:r>
            <a:r>
              <a:rPr lang="en-US" sz="1800" b="0" dirty="0" smtClean="0"/>
              <a:t>GV93xx and GV83xx </a:t>
            </a:r>
            <a:r>
              <a:rPr lang="pl-PL" sz="1800" b="0" dirty="0" smtClean="0"/>
              <a:t>ze </a:t>
            </a:r>
            <a:br>
              <a:rPr lang="pl-PL" sz="1800" b="0" dirty="0" smtClean="0"/>
            </a:br>
            <a:r>
              <a:rPr lang="pl-PL" sz="1800" b="0" dirty="0" smtClean="0"/>
              <a:t>stopą </a:t>
            </a:r>
            <a:r>
              <a:rPr lang="en-US" sz="1800" b="0" dirty="0" err="1" smtClean="0"/>
              <a:t>Autoclean</a:t>
            </a:r>
            <a:r>
              <a:rPr lang="pl-PL" sz="1800" b="0" dirty="0" smtClean="0"/>
              <a:t> </a:t>
            </a:r>
            <a:r>
              <a:rPr lang="en-US" sz="1800" b="0" dirty="0" smtClean="0"/>
              <a:t>(Mar</a:t>
            </a:r>
            <a:r>
              <a:rPr lang="pl-PL" sz="1800" b="0" dirty="0" err="1" smtClean="0"/>
              <a:t>zec</a:t>
            </a:r>
            <a:r>
              <a:rPr lang="pl-PL" sz="1800" b="0" dirty="0" smtClean="0"/>
              <a:t>)</a:t>
            </a:r>
            <a:endParaRPr lang="en-US" sz="1800" b="0" dirty="0" smtClean="0"/>
          </a:p>
          <a:p>
            <a:pPr>
              <a:spcAft>
                <a:spcPts val="300"/>
              </a:spcAft>
              <a:buFont typeface="Wingdings" pitchFamily="2" charset="2"/>
              <a:buChar char="§"/>
            </a:pPr>
            <a:r>
              <a:rPr lang="pl-PL" sz="1800" dirty="0" err="1" smtClean="0">
                <a:solidFill>
                  <a:srgbClr val="C00000"/>
                </a:solidFill>
              </a:rPr>
              <a:t>Rozwoj</a:t>
            </a:r>
            <a:r>
              <a:rPr lang="pl-PL" sz="1800" dirty="0" smtClean="0">
                <a:solidFill>
                  <a:srgbClr val="C00000"/>
                </a:solidFill>
              </a:rPr>
              <a:t> rynku w powiązaniu o wsparcie ATL  </a:t>
            </a:r>
            <a:endParaRPr lang="en-US" sz="1800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    (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advertoria</a:t>
            </a:r>
            <a:r>
              <a:rPr lang="pl-PL" sz="1800" dirty="0" err="1" smtClean="0">
                <a:solidFill>
                  <a:schemeClr val="bg1">
                    <a:lumMod val="50000"/>
                  </a:schemeClr>
                </a:solidFill>
              </a:rPr>
              <a:t>le</a:t>
            </a:r>
            <a:r>
              <a:rPr lang="pl-PL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</a:rPr>
              <a:t>S1 2011, </a:t>
            </a:r>
            <a:r>
              <a:rPr lang="cs-CZ" sz="1800" dirty="0" smtClean="0">
                <a:solidFill>
                  <a:srgbClr val="C00000"/>
                </a:solidFill>
              </a:rPr>
              <a:t>TV S2 2011</a:t>
            </a:r>
            <a:r>
              <a:rPr lang="en-US" sz="1800" dirty="0" smtClean="0">
                <a:solidFill>
                  <a:srgbClr val="C00000"/>
                </a:solidFill>
              </a:rPr>
              <a:t>)</a:t>
            </a:r>
          </a:p>
          <a:p>
            <a:pPr>
              <a:spcAft>
                <a:spcPts val="300"/>
              </a:spcAft>
              <a:buFont typeface="Wingdings" pitchFamily="2" charset="2"/>
              <a:buChar char="§"/>
            </a:pPr>
            <a:r>
              <a:rPr lang="pl-PL" sz="1800" dirty="0" smtClean="0">
                <a:solidFill>
                  <a:schemeClr val="bg1">
                    <a:lumMod val="50000"/>
                  </a:schemeClr>
                </a:solidFill>
              </a:rPr>
              <a:t>Silne wsparcie BTL przez cały rok</a:t>
            </a:r>
            <a:endParaRPr lang="en-US" dirty="0"/>
          </a:p>
        </p:txBody>
      </p:sp>
      <p:pic>
        <p:nvPicPr>
          <p:cNvPr id="4" name="Image 3" descr="TE_STEAM_IRONS_AQUASPEED_FV5370E0_A-compress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4507" y="0"/>
            <a:ext cx="2319493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1069" y="5302499"/>
            <a:ext cx="1902932" cy="129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9"/>
          <p:cNvSpPr>
            <a:spLocks noChangeArrowheads="1"/>
          </p:cNvSpPr>
          <p:nvPr/>
        </p:nvSpPr>
        <p:spPr bwMode="auto">
          <a:xfrm>
            <a:off x="0" y="1628776"/>
            <a:ext cx="9144000" cy="5229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051" name="Rectangle 58"/>
          <p:cNvSpPr>
            <a:spLocks noChangeArrowheads="1"/>
          </p:cNvSpPr>
          <p:nvPr/>
        </p:nvSpPr>
        <p:spPr bwMode="auto">
          <a:xfrm>
            <a:off x="6748097" y="0"/>
            <a:ext cx="2395903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5" name="Image 11" descr="tefa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058" y="358776"/>
            <a:ext cx="2505808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285"/>
          <a:stretch>
            <a:fillRect/>
          </a:stretch>
        </p:blipFill>
        <p:spPr bwMode="auto">
          <a:xfrm>
            <a:off x="1285852" y="1909788"/>
            <a:ext cx="6858000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0" descr="\\LYO22nt\LYO-Product Images\Low resolution\1_LINEN CARE\Fleur\FTN\PNG\P10705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4006" y="2641626"/>
            <a:ext cx="4013688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38"/>
          <p:cNvSpPr>
            <a:spLocks noChangeArrowheads="1"/>
          </p:cNvSpPr>
          <p:nvPr/>
        </p:nvSpPr>
        <p:spPr bwMode="auto">
          <a:xfrm>
            <a:off x="1116623" y="841375"/>
            <a:ext cx="6746631" cy="647700"/>
          </a:xfrm>
          <a:prstGeom prst="rect">
            <a:avLst/>
          </a:prstGeom>
          <a:solidFill>
            <a:srgbClr val="F1EEED">
              <a:alpha val="0"/>
            </a:srgbClr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3600" b="1" dirty="0" smtClean="0">
                <a:solidFill>
                  <a:schemeClr val="bg2"/>
                </a:solidFill>
                <a:latin typeface="Verdana" pitchFamily="34" charset="0"/>
              </a:rPr>
              <a:t>N</a:t>
            </a:r>
            <a:r>
              <a:rPr lang="pl-PL" sz="3600" b="1" dirty="0" smtClean="0">
                <a:solidFill>
                  <a:schemeClr val="bg2"/>
                </a:solidFill>
                <a:latin typeface="Verdana" pitchFamily="34" charset="0"/>
              </a:rPr>
              <a:t>OWY </a:t>
            </a:r>
            <a:r>
              <a:rPr lang="fr-FR" sz="3600" b="1" baseline="0" dirty="0" smtClean="0">
                <a:solidFill>
                  <a:schemeClr val="bg2"/>
                </a:solidFill>
                <a:latin typeface="Verdana" pitchFamily="34" charset="0"/>
              </a:rPr>
              <a:t>AQUASPEED</a:t>
            </a:r>
          </a:p>
          <a:p>
            <a:endParaRPr lang="fr-FR" sz="1500" b="1" dirty="0" smtClean="0">
              <a:solidFill>
                <a:schemeClr val="bg2"/>
              </a:solidFill>
              <a:latin typeface="Verdana" pitchFamily="34" charset="0"/>
            </a:endParaRPr>
          </a:p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Verdana" pitchFamily="34" charset="0"/>
              </a:rPr>
              <a:t> TIMER SAVER</a:t>
            </a:r>
            <a:r>
              <a:rPr lang="fr-FR" sz="3600" b="1" dirty="0" smtClean="0">
                <a:solidFill>
                  <a:schemeClr val="bg2"/>
                </a:solidFill>
                <a:latin typeface="Verdana" pitchFamily="34" charset="0"/>
              </a:rPr>
              <a:t> </a:t>
            </a:r>
            <a:endParaRPr lang="fr-FR" sz="4100" dirty="0">
              <a:solidFill>
                <a:srgbClr val="6E6765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AQUASPEED</a:t>
            </a:r>
            <a:r>
              <a:rPr lang="cs-CZ" dirty="0" smtClean="0"/>
              <a:t> – </a:t>
            </a:r>
            <a:r>
              <a:rPr lang="cs-CZ" sz="2400" dirty="0" smtClean="0"/>
              <a:t>krótki rys hitoryczny </a:t>
            </a:r>
            <a:endParaRPr lang="en-GB" sz="24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785786" y="1600200"/>
            <a:ext cx="7696200" cy="4467225"/>
          </a:xfrm>
        </p:spPr>
        <p:txBody>
          <a:bodyPr/>
          <a:lstStyle/>
          <a:p>
            <a:pPr marL="177800" lv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pl-PL" sz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Dwa segmenty cenowe </a:t>
            </a:r>
            <a:r>
              <a:rPr lang="en-US" sz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[</a:t>
            </a:r>
            <a:r>
              <a:rPr lang="pl-PL" sz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200-300 , +300PLN</a:t>
            </a:r>
            <a:r>
              <a:rPr lang="en-US" sz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] </a:t>
            </a:r>
            <a:r>
              <a:rPr lang="pl-PL" sz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w których sprzedaje się Aquaspeed generują 25% wartości całego rynku żelazek </a:t>
            </a:r>
            <a:r>
              <a:rPr lang="en-US" sz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.</a:t>
            </a:r>
          </a:p>
          <a:p>
            <a:pPr marL="177800" lv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US" sz="1200" dirty="0" smtClean="0">
              <a:solidFill>
                <a:schemeClr val="bg2"/>
              </a:solidFill>
              <a:latin typeface="Verdana" pitchFamily="34" charset="0"/>
              <a:ea typeface="ＭＳ Ｐゴシック" charset="-128"/>
              <a:sym typeface="Monotype Sorts" pitchFamily="2" charset="2"/>
            </a:endParaRPr>
          </a:p>
          <a:p>
            <a:pPr marL="177800" lv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pl-PL" sz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Historia sukcesu rozpoczęła się w 2004 roku – dzięki modelowi jako grupa </a:t>
            </a:r>
            <a:r>
              <a:rPr lang="pl-PL" sz="1200" b="1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osiągnęliśmy pozycje nr1 na rynku</a:t>
            </a:r>
            <a:r>
              <a:rPr lang="cs-CZ" sz="1200" b="1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!</a:t>
            </a:r>
            <a:endParaRPr lang="en-US" sz="1200" b="1" dirty="0" smtClean="0">
              <a:solidFill>
                <a:schemeClr val="bg2"/>
              </a:solidFill>
              <a:latin typeface="Verdana" pitchFamily="34" charset="0"/>
              <a:ea typeface="ＭＳ Ｐゴシック" charset="-128"/>
              <a:sym typeface="Monotype Sorts" pitchFamily="2" charset="2"/>
            </a:endParaRPr>
          </a:p>
          <a:p>
            <a:pPr marL="177800" lv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cs-CZ" sz="1200" dirty="0" smtClean="0">
              <a:solidFill>
                <a:schemeClr val="bg2"/>
              </a:solidFill>
              <a:latin typeface="Verdana" pitchFamily="34" charset="0"/>
              <a:ea typeface="ＭＳ Ｐゴシック" charset="-128"/>
              <a:sym typeface="Monotype Sorts" pitchFamily="2" charset="2"/>
            </a:endParaRPr>
          </a:p>
          <a:p>
            <a:pPr marL="177800" lv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Aquaspeed </a:t>
            </a:r>
            <a:r>
              <a:rPr lang="pl-PL" sz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zapisał się w historii </a:t>
            </a:r>
            <a:r>
              <a:rPr lang="pl-PL" sz="1200" dirty="0" err="1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Tefala</a:t>
            </a:r>
            <a:r>
              <a:rPr lang="pl-PL" sz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 wprowadzając </a:t>
            </a:r>
            <a:r>
              <a:rPr lang="en-US" sz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 </a:t>
            </a:r>
          </a:p>
          <a:p>
            <a:pPr marL="577850" lvl="2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pl-PL" sz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dużą otwarta podstawę gwarantującą wyjątkową stabilność w pozycji pionowej</a:t>
            </a:r>
            <a:r>
              <a:rPr lang="en-US" sz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 </a:t>
            </a:r>
          </a:p>
          <a:p>
            <a:pPr marL="577850" lvl="2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pl-PL" sz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Bardzo proste napełnianie zbiornika woda </a:t>
            </a:r>
            <a:endParaRPr lang="en-US" sz="1200" dirty="0" smtClean="0">
              <a:solidFill>
                <a:schemeClr val="bg2"/>
              </a:solidFill>
              <a:latin typeface="Verdana" pitchFamily="34" charset="0"/>
              <a:ea typeface="ＭＳ Ｐゴシック" charset="-128"/>
              <a:sym typeface="Monotype Sorts" pitchFamily="2" charset="2"/>
            </a:endParaRPr>
          </a:p>
          <a:p>
            <a:pPr marL="177800" lv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US" sz="1200" dirty="0" smtClean="0">
              <a:solidFill>
                <a:schemeClr val="bg2"/>
              </a:solidFill>
              <a:latin typeface="Verdana" pitchFamily="34" charset="0"/>
              <a:ea typeface="ＭＳ Ｐゴシック" charset="-128"/>
              <a:sym typeface="Monotype Sorts" pitchFamily="2" charset="2"/>
            </a:endParaRPr>
          </a:p>
          <a:p>
            <a:pPr marL="177800" lv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2008 : </a:t>
            </a:r>
            <a:r>
              <a:rPr lang="pl-PL" sz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rok rekordowy – sprzedaż serii  pozwoliła osiągnąć 34% obrotu</a:t>
            </a:r>
            <a:endParaRPr lang="en-US" sz="1200" dirty="0" smtClean="0">
              <a:solidFill>
                <a:schemeClr val="bg2"/>
              </a:solidFill>
              <a:latin typeface="Verdana" pitchFamily="34" charset="0"/>
              <a:ea typeface="ＭＳ Ｐゴシック" charset="-128"/>
              <a:sym typeface="Monotype Sorts" pitchFamily="2" charset="2"/>
            </a:endParaRPr>
          </a:p>
          <a:p>
            <a:pPr marL="177800" lvl="1">
              <a:lnSpc>
                <a:spcPct val="150000"/>
              </a:lnSpc>
              <a:buClr>
                <a:srgbClr val="C00000"/>
              </a:buClr>
              <a:buNone/>
              <a:defRPr/>
            </a:pPr>
            <a:endParaRPr lang="en-US" sz="1200" dirty="0" smtClean="0">
              <a:solidFill>
                <a:schemeClr val="bg2"/>
              </a:solidFill>
              <a:latin typeface="Verdana" pitchFamily="34" charset="0"/>
              <a:ea typeface="ＭＳ Ｐゴシック" charset="-128"/>
              <a:sym typeface="Monotype Sorts" pitchFamily="2" charset="2"/>
            </a:endParaRPr>
          </a:p>
          <a:p>
            <a:pPr marL="177800" lv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2009 : </a:t>
            </a:r>
            <a:r>
              <a:rPr lang="pl-PL" sz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strata pozycji w wyniku agresywnej polityce konkurencji </a:t>
            </a:r>
            <a:r>
              <a:rPr lang="cs-CZ" sz="12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            </a:t>
            </a:r>
          </a:p>
          <a:p>
            <a:pPr marL="177800" lv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cs-CZ" sz="1200" b="1" dirty="0" smtClean="0">
              <a:solidFill>
                <a:srgbClr val="C00000"/>
              </a:solidFill>
              <a:latin typeface="Verdana" pitchFamily="34" charset="0"/>
              <a:ea typeface="ＭＳ Ｐゴシック" charset="-128"/>
              <a:sym typeface="Monotype Sorts" pitchFamily="2" charset="2"/>
            </a:endParaRPr>
          </a:p>
          <a:p>
            <a:pPr marL="177800" lv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sz="1200" b="1" dirty="0" smtClean="0">
                <a:solidFill>
                  <a:srgbClr val="C00000"/>
                </a:solidFill>
                <a:latin typeface="Verdana" pitchFamily="34" charset="0"/>
                <a:ea typeface="ＭＳ Ｐゴシック" charset="-128"/>
                <a:sym typeface="Monotype Sorts" pitchFamily="2" charset="2"/>
              </a:rPr>
              <a:t>2011 = NEW AQUASPEED  </a:t>
            </a:r>
            <a:endParaRPr lang="en-US" sz="1200" b="1" dirty="0" smtClean="0">
              <a:solidFill>
                <a:srgbClr val="C00000"/>
              </a:solidFill>
              <a:latin typeface="Verdana" pitchFamily="34" charset="0"/>
              <a:ea typeface="ＭＳ Ｐゴシック" charset="-128"/>
              <a:sym typeface="Monotype Sorts" pitchFamily="2" charset="2"/>
            </a:endParaRP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4357694"/>
            <a:ext cx="89535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3429000"/>
            <a:ext cx="72072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17" descr="Image1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2143116"/>
            <a:ext cx="77946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 bwMode="auto">
          <a:xfrm>
            <a:off x="571472" y="5929330"/>
            <a:ext cx="500066" cy="285752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NOWY AQUASPEED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0100" y="1600200"/>
            <a:ext cx="8143900" cy="4467225"/>
          </a:xfrm>
        </p:spPr>
        <p:txBody>
          <a:bodyPr/>
          <a:lstStyle/>
          <a:p>
            <a:pPr>
              <a:buNone/>
            </a:pPr>
            <a:r>
              <a:rPr lang="pl-PL" sz="1600" dirty="0" smtClean="0">
                <a:solidFill>
                  <a:srgbClr val="C00000"/>
                </a:solidFill>
              </a:rPr>
              <a:t>Cel</a:t>
            </a:r>
            <a:r>
              <a:rPr lang="en-US" sz="1600" dirty="0" smtClean="0">
                <a:solidFill>
                  <a:srgbClr val="C00000"/>
                </a:solidFill>
              </a:rPr>
              <a:t>: </a:t>
            </a:r>
            <a:r>
              <a:rPr lang="pl-PL" sz="1600" dirty="0" smtClean="0"/>
              <a:t>odbudowa pozycji  w dwóch istotnych udziałowo segmentach cenowych (+300 - 400 PLN)</a:t>
            </a:r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r>
              <a:rPr lang="pl-PL" sz="1600" dirty="0" smtClean="0">
                <a:solidFill>
                  <a:srgbClr val="C00000"/>
                </a:solidFill>
              </a:rPr>
              <a:t>Narzędzia </a:t>
            </a:r>
            <a:r>
              <a:rPr lang="en-US" sz="1600" dirty="0" smtClean="0">
                <a:solidFill>
                  <a:srgbClr val="C00000"/>
                </a:solidFill>
              </a:rPr>
              <a:t>= 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</a:rPr>
              <a:t>nowy model pod marką </a:t>
            </a:r>
            <a:r>
              <a:rPr lang="pl-PL" sz="1600" dirty="0" err="1" smtClean="0">
                <a:solidFill>
                  <a:schemeClr val="bg1">
                    <a:lumMod val="50000"/>
                  </a:schemeClr>
                </a:solidFill>
              </a:rPr>
              <a:t>Tefal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</a:rPr>
              <a:t> oszczędzający czas przeznaczony na prasowanie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00113" lvl="1" indent="-722313">
              <a:lnSpc>
                <a:spcPct val="150000"/>
              </a:lnSpc>
              <a:buClr>
                <a:srgbClr val="C00000"/>
              </a:buClr>
              <a:defRPr/>
            </a:pPr>
            <a:r>
              <a:rPr lang="pl-PL" sz="16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Bardzo innowacyjna propozycja pod względem parametrów technicznych i stylistyki</a:t>
            </a:r>
          </a:p>
          <a:p>
            <a:pPr marL="900113" lvl="1" indent="-722313">
              <a:lnSpc>
                <a:spcPct val="150000"/>
              </a:lnSpc>
              <a:buClr>
                <a:srgbClr val="C00000"/>
              </a:buClr>
              <a:defRPr/>
            </a:pPr>
            <a:r>
              <a:rPr lang="pl-PL" sz="16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Silne cechy wyróżniające </a:t>
            </a:r>
            <a:endParaRPr lang="en-US" sz="1600" dirty="0" smtClean="0">
              <a:solidFill>
                <a:schemeClr val="bg2"/>
              </a:solidFill>
              <a:ea typeface="ＭＳ Ｐゴシック" charset="-128"/>
              <a:sym typeface="Monotype Sorts" pitchFamily="2" charset="2"/>
            </a:endParaRPr>
          </a:p>
          <a:p>
            <a:pPr marL="900113" lvl="1" indent="-722313">
              <a:lnSpc>
                <a:spcPct val="150000"/>
              </a:lnSpc>
              <a:buClr>
                <a:srgbClr val="C00000"/>
              </a:buClr>
              <a:defRPr/>
            </a:pPr>
            <a:r>
              <a:rPr lang="pl-PL" sz="16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Wykorzystanie siły i potencjału nowej serii </a:t>
            </a:r>
            <a:r>
              <a:rPr lang="en-US" sz="1600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Aquaspeed </a:t>
            </a:r>
          </a:p>
          <a:p>
            <a:pPr marL="900113" lvl="1" indent="-722313">
              <a:lnSpc>
                <a:spcPct val="150000"/>
              </a:lnSpc>
              <a:buClr>
                <a:srgbClr val="C00000"/>
              </a:buClr>
              <a:buNone/>
              <a:defRPr/>
            </a:pPr>
            <a:endParaRPr lang="pl-PL" sz="1600" b="1" u="sng" dirty="0" smtClean="0">
              <a:solidFill>
                <a:schemeClr val="bg2"/>
              </a:solidFill>
              <a:ea typeface="ＭＳ Ｐゴシック" charset="-128"/>
              <a:sym typeface="Monotype Sorts" pitchFamily="2" charset="2"/>
            </a:endParaRPr>
          </a:p>
          <a:p>
            <a:pPr marL="900113" lvl="1" indent="-722313">
              <a:lnSpc>
                <a:spcPct val="150000"/>
              </a:lnSpc>
              <a:buClr>
                <a:srgbClr val="C00000"/>
              </a:buClr>
              <a:buNone/>
              <a:defRPr/>
            </a:pPr>
            <a:r>
              <a:rPr lang="pl-PL" sz="1600" b="1" u="sng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Potrzeby klientów</a:t>
            </a:r>
            <a:r>
              <a:rPr lang="en-US" sz="1600" b="1" dirty="0" smtClean="0">
                <a:solidFill>
                  <a:schemeClr val="bg2"/>
                </a:solidFill>
                <a:ea typeface="ＭＳ Ｐゴシック" charset="-128"/>
                <a:sym typeface="Monotype Sorts" pitchFamily="2" charset="2"/>
              </a:rPr>
              <a:t>:</a:t>
            </a:r>
          </a:p>
          <a:p>
            <a:pPr marL="185738" indent="-185738" eaLnBrk="1" hangingPunct="1">
              <a:lnSpc>
                <a:spcPts val="2000"/>
              </a:lnSpc>
              <a:spcBef>
                <a:spcPts val="0"/>
              </a:spcBef>
              <a:buClr>
                <a:srgbClr val="C00000"/>
              </a:buClr>
              <a:buSzPct val="110000"/>
              <a:buNone/>
            </a:pPr>
            <a:r>
              <a:rPr lang="en-US" sz="1600" b="0" kern="1200" dirty="0" smtClean="0">
                <a:solidFill>
                  <a:schemeClr val="bg1">
                    <a:lumMod val="50000"/>
                  </a:schemeClr>
                </a:solidFill>
                <a:sym typeface="Monotype Sorts" pitchFamily="2" charset="2"/>
              </a:rPr>
              <a:t>« </a:t>
            </a:r>
            <a:r>
              <a:rPr lang="pl-PL" sz="1400" b="0" kern="1200" dirty="0" smtClean="0">
                <a:solidFill>
                  <a:schemeClr val="bg1">
                    <a:lumMod val="50000"/>
                  </a:schemeClr>
                </a:solidFill>
                <a:sym typeface="Monotype Sorts" pitchFamily="2" charset="2"/>
              </a:rPr>
              <a:t>Przy zakupie żelazka sugeruję się tym  aby żelazko umożliwiało mi szybkie prasowanie</a:t>
            </a:r>
            <a:r>
              <a:rPr lang="en-US" sz="1400" b="0" kern="1200" dirty="0" smtClean="0">
                <a:solidFill>
                  <a:schemeClr val="bg1">
                    <a:lumMod val="50000"/>
                  </a:schemeClr>
                </a:solidFill>
                <a:sym typeface="Monotype Sorts" pitchFamily="2" charset="2"/>
              </a:rPr>
              <a:t> ». </a:t>
            </a:r>
          </a:p>
          <a:p>
            <a:pPr marL="177800" indent="0" eaLnBrk="1" hangingPunct="1">
              <a:lnSpc>
                <a:spcPts val="2000"/>
              </a:lnSpc>
              <a:spcBef>
                <a:spcPts val="0"/>
              </a:spcBef>
              <a:buClr>
                <a:srgbClr val="C00000"/>
              </a:buClr>
              <a:buSzPct val="110000"/>
              <a:buNone/>
            </a:pPr>
            <a:r>
              <a:rPr lang="pl-PL" sz="1400" i="1" kern="1200" dirty="0" smtClean="0">
                <a:solidFill>
                  <a:schemeClr val="bg1">
                    <a:lumMod val="50000"/>
                  </a:schemeClr>
                </a:solidFill>
                <a:sym typeface="Monotype Sorts" pitchFamily="2" charset="2"/>
              </a:rPr>
              <a:t>Ważne dla 93% respondentów</a:t>
            </a:r>
            <a:r>
              <a:rPr lang="en-US" sz="1400" i="1" kern="1200" dirty="0" smtClean="0">
                <a:solidFill>
                  <a:schemeClr val="bg1">
                    <a:lumMod val="50000"/>
                  </a:schemeClr>
                </a:solidFill>
                <a:sym typeface="Monotype Sorts" pitchFamily="2" charset="2"/>
              </a:rPr>
              <a:t>.  </a:t>
            </a:r>
          </a:p>
          <a:p>
            <a:pPr marL="185738" indent="-185738" eaLnBrk="1" hangingPunct="1">
              <a:lnSpc>
                <a:spcPts val="2000"/>
              </a:lnSpc>
              <a:spcBef>
                <a:spcPts val="0"/>
              </a:spcBef>
              <a:buClr>
                <a:srgbClr val="C00000"/>
              </a:buClr>
              <a:buSzPct val="110000"/>
              <a:buNone/>
            </a:pPr>
            <a:r>
              <a:rPr lang="en-US" sz="1400" b="0" kern="1200" dirty="0" smtClean="0">
                <a:solidFill>
                  <a:schemeClr val="bg1">
                    <a:lumMod val="50000"/>
                  </a:schemeClr>
                </a:solidFill>
                <a:sym typeface="Monotype Sorts" pitchFamily="2" charset="2"/>
              </a:rPr>
              <a:t>« </a:t>
            </a:r>
            <a:r>
              <a:rPr lang="pl-PL" sz="1400" b="0" kern="1200" dirty="0" smtClean="0">
                <a:solidFill>
                  <a:schemeClr val="bg1">
                    <a:lumMod val="50000"/>
                  </a:schemeClr>
                </a:solidFill>
                <a:sym typeface="Monotype Sorts" pitchFamily="2" charset="2"/>
              </a:rPr>
              <a:t>Przy następnym zakupie żelazka zasugeruję się tym, aby żelazko </a:t>
            </a:r>
            <a:br>
              <a:rPr lang="pl-PL" sz="1400" b="0" kern="1200" dirty="0" smtClean="0">
                <a:solidFill>
                  <a:schemeClr val="bg1">
                    <a:lumMod val="50000"/>
                  </a:schemeClr>
                </a:solidFill>
                <a:sym typeface="Monotype Sorts" pitchFamily="2" charset="2"/>
              </a:rPr>
            </a:br>
            <a:r>
              <a:rPr lang="pl-PL" sz="1400" b="0" kern="1200" dirty="0" smtClean="0">
                <a:solidFill>
                  <a:schemeClr val="bg1">
                    <a:lumMod val="50000"/>
                  </a:schemeClr>
                </a:solidFill>
                <a:sym typeface="Monotype Sorts" pitchFamily="2" charset="2"/>
              </a:rPr>
              <a:t>charakteryzowało się wygodą w użyciu</a:t>
            </a:r>
            <a:r>
              <a:rPr lang="en-US" sz="1400" b="0" kern="1200" dirty="0" smtClean="0">
                <a:solidFill>
                  <a:schemeClr val="bg1">
                    <a:lumMod val="50000"/>
                  </a:schemeClr>
                </a:solidFill>
                <a:sym typeface="Monotype Sorts" pitchFamily="2" charset="2"/>
              </a:rPr>
              <a:t>».</a:t>
            </a:r>
          </a:p>
          <a:p>
            <a:pPr marL="185738" indent="-7938" eaLnBrk="1" hangingPunct="1">
              <a:lnSpc>
                <a:spcPts val="2000"/>
              </a:lnSpc>
              <a:spcBef>
                <a:spcPts val="0"/>
              </a:spcBef>
              <a:buClr>
                <a:srgbClr val="C00000"/>
              </a:buClr>
              <a:buSzPct val="110000"/>
              <a:buNone/>
            </a:pPr>
            <a:r>
              <a:rPr lang="pl-PL" sz="1400" i="1" kern="1200" dirty="0" smtClean="0">
                <a:solidFill>
                  <a:schemeClr val="bg1">
                    <a:lumMod val="50000"/>
                  </a:schemeClr>
                </a:solidFill>
                <a:sym typeface="Monotype Sorts" pitchFamily="2" charset="2"/>
              </a:rPr>
              <a:t>Istotne dla 94% użytkowników</a:t>
            </a:r>
            <a:r>
              <a:rPr lang="en-US" sz="1400" i="1" kern="1200" dirty="0" smtClean="0">
                <a:solidFill>
                  <a:schemeClr val="bg1">
                    <a:lumMod val="50000"/>
                  </a:schemeClr>
                </a:solidFill>
                <a:sym typeface="Monotype Sorts" pitchFamily="2" charset="2"/>
              </a:rPr>
              <a:t>. </a:t>
            </a:r>
          </a:p>
          <a:p>
            <a:pPr marL="900113" lvl="1" indent="-7223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cs-CZ" sz="1600" b="1" dirty="0" smtClean="0">
              <a:solidFill>
                <a:schemeClr val="bg2"/>
              </a:solidFill>
              <a:latin typeface="Verdana" pitchFamily="34" charset="0"/>
              <a:ea typeface="ＭＳ Ｐゴシック" charset="-128"/>
              <a:sym typeface="Monotype Sorts" pitchFamily="2" charset="2"/>
            </a:endParaRPr>
          </a:p>
          <a:p>
            <a:pPr marL="900113" lvl="1" indent="-722313">
              <a:lnSpc>
                <a:spcPct val="150000"/>
              </a:lnSpc>
              <a:buClr>
                <a:srgbClr val="C00000"/>
              </a:buClr>
              <a:buNone/>
              <a:defRPr/>
            </a:pPr>
            <a:endParaRPr lang="cs-CZ" dirty="0" smtClean="0">
              <a:ea typeface="ＭＳ Ｐゴシック" charset="-128"/>
              <a:sym typeface="Monotype Sorts" pitchFamily="2" charset="2"/>
            </a:endParaRPr>
          </a:p>
          <a:p>
            <a:pPr marL="900113" lvl="1" indent="-722313">
              <a:lnSpc>
                <a:spcPct val="150000"/>
              </a:lnSpc>
              <a:buClr>
                <a:srgbClr val="C00000"/>
              </a:buClr>
              <a:buNone/>
              <a:defRPr/>
            </a:pPr>
            <a:endParaRPr lang="cs-CZ" sz="1600" b="1" dirty="0" smtClean="0">
              <a:solidFill>
                <a:schemeClr val="bg2"/>
              </a:solidFill>
              <a:latin typeface="Verdana" pitchFamily="34" charset="0"/>
              <a:ea typeface="ＭＳ Ｐゴシック" charset="-128"/>
              <a:sym typeface="Monotype Sorts" pitchFamily="2" charset="2"/>
            </a:endParaRPr>
          </a:p>
        </p:txBody>
      </p:sp>
      <p:pic>
        <p:nvPicPr>
          <p:cNvPr id="4" name="Picture 14" descr="C:\Documents and Settings\cdomerc\Local Settings\Temporary Internet Files\Content.IE5\8RM5WPYJ\MC9004120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06" y="5500702"/>
            <a:ext cx="928694" cy="685312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4572008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SEB template">
  <a:themeElements>
    <a:clrScheme name="SEB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B Presentatio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lnDef>
  </a:objectDefaults>
  <a:extraClrSchemeLst>
    <a:extraClrScheme>
      <a:clrScheme name="SEB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ANDARD">
  <a:themeElements>
    <a:clrScheme name="STANDARD 9">
      <a:dk1>
        <a:srgbClr val="000000"/>
      </a:dk1>
      <a:lt1>
        <a:srgbClr val="EBEEEE"/>
      </a:lt1>
      <a:dk2>
        <a:srgbClr val="000000"/>
      </a:dk2>
      <a:lt2>
        <a:srgbClr val="707226"/>
      </a:lt2>
      <a:accent1>
        <a:srgbClr val="94955C"/>
      </a:accent1>
      <a:accent2>
        <a:srgbClr val="8B989B"/>
      </a:accent2>
      <a:accent3>
        <a:srgbClr val="F3F5F5"/>
      </a:accent3>
      <a:accent4>
        <a:srgbClr val="000000"/>
      </a:accent4>
      <a:accent5>
        <a:srgbClr val="C8C8B5"/>
      </a:accent5>
      <a:accent6>
        <a:srgbClr val="7D898C"/>
      </a:accent6>
      <a:hlink>
        <a:srgbClr val="C3B099"/>
      </a:hlink>
      <a:folHlink>
        <a:srgbClr val="E36120"/>
      </a:folHlink>
    </a:clrScheme>
    <a:fontScheme name="STANDAR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1">
        <a:dk1>
          <a:srgbClr val="000000"/>
        </a:dk1>
        <a:lt1>
          <a:srgbClr val="EBEEEE"/>
        </a:lt1>
        <a:dk2>
          <a:srgbClr val="000000"/>
        </a:dk2>
        <a:lt2>
          <a:srgbClr val="707226"/>
        </a:lt2>
        <a:accent1>
          <a:srgbClr val="CB282A"/>
        </a:accent1>
        <a:accent2>
          <a:srgbClr val="166952"/>
        </a:accent2>
        <a:accent3>
          <a:srgbClr val="F3F5F5"/>
        </a:accent3>
        <a:accent4>
          <a:srgbClr val="000000"/>
        </a:accent4>
        <a:accent5>
          <a:srgbClr val="E2ACAC"/>
        </a:accent5>
        <a:accent6>
          <a:srgbClr val="135E49"/>
        </a:accent6>
        <a:hlink>
          <a:srgbClr val="E8CE79"/>
        </a:hlink>
        <a:folHlink>
          <a:srgbClr val="003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2">
        <a:dk1>
          <a:srgbClr val="000000"/>
        </a:dk1>
        <a:lt1>
          <a:srgbClr val="EBEEEE"/>
        </a:lt1>
        <a:dk2>
          <a:srgbClr val="000000"/>
        </a:dk2>
        <a:lt2>
          <a:srgbClr val="94955C"/>
        </a:lt2>
        <a:accent1>
          <a:srgbClr val="D85E5F"/>
        </a:accent1>
        <a:accent2>
          <a:srgbClr val="508F7D"/>
        </a:accent2>
        <a:accent3>
          <a:srgbClr val="F3F5F5"/>
        </a:accent3>
        <a:accent4>
          <a:srgbClr val="000000"/>
        </a:accent4>
        <a:accent5>
          <a:srgbClr val="E9B6B6"/>
        </a:accent5>
        <a:accent6>
          <a:srgbClr val="488171"/>
        </a:accent6>
        <a:hlink>
          <a:srgbClr val="EEDA9B"/>
        </a:hlink>
        <a:folHlink>
          <a:srgbClr val="4068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3">
        <a:dk1>
          <a:srgbClr val="000000"/>
        </a:dk1>
        <a:lt1>
          <a:srgbClr val="EBEEEE"/>
        </a:lt1>
        <a:dk2>
          <a:srgbClr val="000000"/>
        </a:dk2>
        <a:lt2>
          <a:srgbClr val="577A8A"/>
        </a:lt2>
        <a:accent1>
          <a:srgbClr val="8B989B"/>
        </a:accent1>
        <a:accent2>
          <a:srgbClr val="BBC9CC"/>
        </a:accent2>
        <a:accent3>
          <a:srgbClr val="F3F5F5"/>
        </a:accent3>
        <a:accent4>
          <a:srgbClr val="000000"/>
        </a:accent4>
        <a:accent5>
          <a:srgbClr val="C4CACB"/>
        </a:accent5>
        <a:accent6>
          <a:srgbClr val="A9B6B9"/>
        </a:accent6>
        <a:hlink>
          <a:srgbClr val="D2DBD9"/>
        </a:hlink>
        <a:folHlink>
          <a:srgbClr val="9481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4">
        <a:dk1>
          <a:srgbClr val="000000"/>
        </a:dk1>
        <a:lt1>
          <a:srgbClr val="EBEEEE"/>
        </a:lt1>
        <a:dk2>
          <a:srgbClr val="000000"/>
        </a:dk2>
        <a:lt2>
          <a:srgbClr val="94816D"/>
        </a:lt2>
        <a:accent1>
          <a:srgbClr val="C3B099"/>
        </a:accent1>
        <a:accent2>
          <a:srgbClr val="D0C9BC"/>
        </a:accent2>
        <a:accent3>
          <a:srgbClr val="F3F5F5"/>
        </a:accent3>
        <a:accent4>
          <a:srgbClr val="000000"/>
        </a:accent4>
        <a:accent5>
          <a:srgbClr val="DED4CA"/>
        </a:accent5>
        <a:accent6>
          <a:srgbClr val="BCB6AA"/>
        </a:accent6>
        <a:hlink>
          <a:srgbClr val="577A8A"/>
        </a:hlink>
        <a:folHlink>
          <a:srgbClr val="8B98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5">
        <a:dk1>
          <a:srgbClr val="000000"/>
        </a:dk1>
        <a:lt1>
          <a:srgbClr val="EBEEEE"/>
        </a:lt1>
        <a:dk2>
          <a:srgbClr val="000000"/>
        </a:dk2>
        <a:lt2>
          <a:srgbClr val="AE5227"/>
        </a:lt2>
        <a:accent1>
          <a:srgbClr val="E36120"/>
        </a:accent1>
        <a:accent2>
          <a:srgbClr val="94816D"/>
        </a:accent2>
        <a:accent3>
          <a:srgbClr val="F3F5F5"/>
        </a:accent3>
        <a:accent4>
          <a:srgbClr val="000000"/>
        </a:accent4>
        <a:accent5>
          <a:srgbClr val="EFB7AB"/>
        </a:accent5>
        <a:accent6>
          <a:srgbClr val="867462"/>
        </a:accent6>
        <a:hlink>
          <a:srgbClr val="C3B099"/>
        </a:hlink>
        <a:folHlink>
          <a:srgbClr val="D0C9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6">
        <a:dk1>
          <a:srgbClr val="000000"/>
        </a:dk1>
        <a:lt1>
          <a:srgbClr val="EBEEEE"/>
        </a:lt1>
        <a:dk2>
          <a:srgbClr val="000000"/>
        </a:dk2>
        <a:lt2>
          <a:srgbClr val="E8CE79"/>
        </a:lt2>
        <a:accent1>
          <a:srgbClr val="EEDA9B"/>
        </a:accent1>
        <a:accent2>
          <a:srgbClr val="94816D"/>
        </a:accent2>
        <a:accent3>
          <a:srgbClr val="F3F5F5"/>
        </a:accent3>
        <a:accent4>
          <a:srgbClr val="000000"/>
        </a:accent4>
        <a:accent5>
          <a:srgbClr val="F5EACB"/>
        </a:accent5>
        <a:accent6>
          <a:srgbClr val="867462"/>
        </a:accent6>
        <a:hlink>
          <a:srgbClr val="C3B099"/>
        </a:hlink>
        <a:folHlink>
          <a:srgbClr val="D0C9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7">
        <a:dk1>
          <a:srgbClr val="000000"/>
        </a:dk1>
        <a:lt1>
          <a:srgbClr val="EBEEEE"/>
        </a:lt1>
        <a:dk2>
          <a:srgbClr val="000000"/>
        </a:dk2>
        <a:lt2>
          <a:srgbClr val="166952"/>
        </a:lt2>
        <a:accent1>
          <a:srgbClr val="508F7D"/>
        </a:accent1>
        <a:accent2>
          <a:srgbClr val="D2DBD9"/>
        </a:accent2>
        <a:accent3>
          <a:srgbClr val="F3F5F5"/>
        </a:accent3>
        <a:accent4>
          <a:srgbClr val="000000"/>
        </a:accent4>
        <a:accent5>
          <a:srgbClr val="B3C6BF"/>
        </a:accent5>
        <a:accent6>
          <a:srgbClr val="BEC6C4"/>
        </a:accent6>
        <a:hlink>
          <a:srgbClr val="AE5227"/>
        </a:hlink>
        <a:folHlink>
          <a:srgbClr val="E3612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8">
        <a:dk1>
          <a:srgbClr val="000000"/>
        </a:dk1>
        <a:lt1>
          <a:srgbClr val="EBEEEE"/>
        </a:lt1>
        <a:dk2>
          <a:srgbClr val="000000"/>
        </a:dk2>
        <a:lt2>
          <a:srgbClr val="CB282A"/>
        </a:lt2>
        <a:accent1>
          <a:srgbClr val="D85E5F"/>
        </a:accent1>
        <a:accent2>
          <a:srgbClr val="BBC9CC"/>
        </a:accent2>
        <a:accent3>
          <a:srgbClr val="F3F5F5"/>
        </a:accent3>
        <a:accent4>
          <a:srgbClr val="000000"/>
        </a:accent4>
        <a:accent5>
          <a:srgbClr val="E9B6B6"/>
        </a:accent5>
        <a:accent6>
          <a:srgbClr val="A9B6B9"/>
        </a:accent6>
        <a:hlink>
          <a:srgbClr val="D0C9BC"/>
        </a:hlink>
        <a:folHlink>
          <a:srgbClr val="E3612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9">
        <a:dk1>
          <a:srgbClr val="000000"/>
        </a:dk1>
        <a:lt1>
          <a:srgbClr val="EBEEEE"/>
        </a:lt1>
        <a:dk2>
          <a:srgbClr val="000000"/>
        </a:dk2>
        <a:lt2>
          <a:srgbClr val="707226"/>
        </a:lt2>
        <a:accent1>
          <a:srgbClr val="94955C"/>
        </a:accent1>
        <a:accent2>
          <a:srgbClr val="8B989B"/>
        </a:accent2>
        <a:accent3>
          <a:srgbClr val="F3F5F5"/>
        </a:accent3>
        <a:accent4>
          <a:srgbClr val="000000"/>
        </a:accent4>
        <a:accent5>
          <a:srgbClr val="C8C8B5"/>
        </a:accent5>
        <a:accent6>
          <a:srgbClr val="7D898C"/>
        </a:accent6>
        <a:hlink>
          <a:srgbClr val="C3B099"/>
        </a:hlink>
        <a:folHlink>
          <a:srgbClr val="E3612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10">
        <a:dk1>
          <a:srgbClr val="000000"/>
        </a:dk1>
        <a:lt1>
          <a:srgbClr val="EBEEEE"/>
        </a:lt1>
        <a:dk2>
          <a:srgbClr val="000000"/>
        </a:dk2>
        <a:lt2>
          <a:srgbClr val="00366C"/>
        </a:lt2>
        <a:accent1>
          <a:srgbClr val="406891"/>
        </a:accent1>
        <a:accent2>
          <a:srgbClr val="577A8A"/>
        </a:accent2>
        <a:accent3>
          <a:srgbClr val="F3F5F5"/>
        </a:accent3>
        <a:accent4>
          <a:srgbClr val="000000"/>
        </a:accent4>
        <a:accent5>
          <a:srgbClr val="AFB9C7"/>
        </a:accent5>
        <a:accent6>
          <a:srgbClr val="4E6E7D"/>
        </a:accent6>
        <a:hlink>
          <a:srgbClr val="94816D"/>
        </a:hlink>
        <a:folHlink>
          <a:srgbClr val="AE522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2663</TotalTime>
  <Words>1628</Words>
  <Application>Microsoft Office PowerPoint</Application>
  <PresentationFormat>Pokaz na ekranie (4:3)</PresentationFormat>
  <Paragraphs>734</Paragraphs>
  <Slides>35</Slides>
  <Notes>2</Notes>
  <HiddenSlides>2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35</vt:i4>
      </vt:variant>
    </vt:vector>
  </HeadingPairs>
  <TitlesOfParts>
    <vt:vector size="38" baseType="lpstr">
      <vt:lpstr>Motiv sady Office</vt:lpstr>
      <vt:lpstr>1_GSEB template</vt:lpstr>
      <vt:lpstr>STANDARD</vt:lpstr>
      <vt:lpstr>Slajd 1</vt:lpstr>
      <vt:lpstr>YTD October 2010</vt:lpstr>
      <vt:lpstr>Żelazka</vt:lpstr>
      <vt:lpstr>Slajd 4</vt:lpstr>
      <vt:lpstr>Żelazka – strategia 2011</vt:lpstr>
      <vt:lpstr>Tefal – marka kluczowa </vt:lpstr>
      <vt:lpstr>Slajd 7</vt:lpstr>
      <vt:lpstr>AQUASPEED – krótki rys hitoryczny </vt:lpstr>
      <vt:lpstr>NOWY AQUASPEED</vt:lpstr>
      <vt:lpstr>NOWY AQUASPEED, TIME SAVER</vt:lpstr>
      <vt:lpstr>1) 3x szybsze uderzenie pary </vt:lpstr>
      <vt:lpstr>2) Szybsze napełnianie zbiornika wodą </vt:lpstr>
      <vt:lpstr>3) Stopa Autoclean </vt:lpstr>
      <vt:lpstr>ECO FUNKCJA</vt:lpstr>
      <vt:lpstr>Slajd 15</vt:lpstr>
      <vt:lpstr>NOWY AQUASPEED</vt:lpstr>
      <vt:lpstr>NOWY AQUASPEED  NOWY ULTRAGLISS </vt:lpstr>
      <vt:lpstr>Porównanie do konkurencji</vt:lpstr>
      <vt:lpstr>Aquaspeed  - wparcie sprzedaży</vt:lpstr>
      <vt:lpstr>AUTOCLEAN FACELIFT</vt:lpstr>
      <vt:lpstr>AUTOCLEAN FACELIFT</vt:lpstr>
      <vt:lpstr>AUTOCLEAN FACELIFT</vt:lpstr>
      <vt:lpstr>AUTOCLEAN FACELIFT</vt:lpstr>
      <vt:lpstr>Moulinex – powrót na rynki</vt:lpstr>
      <vt:lpstr>Slajd 25</vt:lpstr>
      <vt:lpstr>Slajd 26</vt:lpstr>
      <vt:lpstr>Slajd 27</vt:lpstr>
      <vt:lpstr>Porównanie do konkurencji - Maestro</vt:lpstr>
      <vt:lpstr>Porównanie do konkurencji -  Inicio</vt:lpstr>
      <vt:lpstr>Generatory pary</vt:lpstr>
      <vt:lpstr>Rok  2010  rokiem sukcesu </vt:lpstr>
      <vt:lpstr>Generatory pary -  2011</vt:lpstr>
      <vt:lpstr>Slajd 33</vt:lpstr>
      <vt:lpstr>Pro Express Antical Autoclean</vt:lpstr>
      <vt:lpstr>Slajd 35</vt:lpstr>
    </vt:vector>
  </TitlesOfParts>
  <Company>Groupe SEB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avlkova</dc:creator>
  <cp:lastModifiedBy>mgulajska</cp:lastModifiedBy>
  <cp:revision>125</cp:revision>
  <dcterms:created xsi:type="dcterms:W3CDTF">2010-11-10T08:41:31Z</dcterms:created>
  <dcterms:modified xsi:type="dcterms:W3CDTF">2010-11-26T15:59:12Z</dcterms:modified>
</cp:coreProperties>
</file>