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7" r:id="rId2"/>
    <p:sldId id="437" r:id="rId3"/>
    <p:sldId id="516" r:id="rId4"/>
    <p:sldId id="366" r:id="rId5"/>
    <p:sldId id="439" r:id="rId6"/>
    <p:sldId id="388" r:id="rId7"/>
    <p:sldId id="370" r:id="rId8"/>
    <p:sldId id="522" r:id="rId9"/>
    <p:sldId id="375" r:id="rId10"/>
    <p:sldId id="371" r:id="rId11"/>
    <p:sldId id="374" r:id="rId12"/>
    <p:sldId id="376" r:id="rId13"/>
    <p:sldId id="518" r:id="rId14"/>
    <p:sldId id="378" r:id="rId15"/>
    <p:sldId id="379" r:id="rId16"/>
    <p:sldId id="380" r:id="rId17"/>
    <p:sldId id="381" r:id="rId18"/>
    <p:sldId id="382" r:id="rId19"/>
    <p:sldId id="384" r:id="rId20"/>
    <p:sldId id="523" r:id="rId21"/>
    <p:sldId id="405" r:id="rId22"/>
    <p:sldId id="430" r:id="rId23"/>
    <p:sldId id="431" r:id="rId24"/>
    <p:sldId id="442" r:id="rId25"/>
    <p:sldId id="433" r:id="rId26"/>
    <p:sldId id="390" r:id="rId27"/>
    <p:sldId id="533" r:id="rId28"/>
    <p:sldId id="414" r:id="rId29"/>
    <p:sldId id="415" r:id="rId30"/>
    <p:sldId id="419" r:id="rId31"/>
    <p:sldId id="421" r:id="rId32"/>
    <p:sldId id="444" r:id="rId33"/>
    <p:sldId id="445" r:id="rId34"/>
    <p:sldId id="446" r:id="rId35"/>
    <p:sldId id="448" r:id="rId36"/>
    <p:sldId id="449" r:id="rId37"/>
    <p:sldId id="451" r:id="rId38"/>
    <p:sldId id="455" r:id="rId39"/>
    <p:sldId id="457" r:id="rId40"/>
    <p:sldId id="453" r:id="rId41"/>
    <p:sldId id="454" r:id="rId42"/>
    <p:sldId id="456" r:id="rId43"/>
    <p:sldId id="535" r:id="rId44"/>
    <p:sldId id="458" r:id="rId45"/>
    <p:sldId id="481" r:id="rId46"/>
    <p:sldId id="461" r:id="rId47"/>
    <p:sldId id="459" r:id="rId48"/>
    <p:sldId id="462" r:id="rId49"/>
    <p:sldId id="502" r:id="rId50"/>
    <p:sldId id="473" r:id="rId51"/>
    <p:sldId id="474" r:id="rId52"/>
    <p:sldId id="475" r:id="rId53"/>
    <p:sldId id="476" r:id="rId54"/>
    <p:sldId id="477" r:id="rId55"/>
    <p:sldId id="478" r:id="rId56"/>
    <p:sldId id="485" r:id="rId57"/>
    <p:sldId id="487" r:id="rId58"/>
    <p:sldId id="486" r:id="rId59"/>
    <p:sldId id="464" r:id="rId60"/>
    <p:sldId id="465" r:id="rId61"/>
    <p:sldId id="466" r:id="rId62"/>
    <p:sldId id="468" r:id="rId63"/>
    <p:sldId id="469" r:id="rId64"/>
    <p:sldId id="471" r:id="rId65"/>
    <p:sldId id="488" r:id="rId66"/>
    <p:sldId id="470" r:id="rId67"/>
    <p:sldId id="531" r:id="rId68"/>
    <p:sldId id="524" r:id="rId69"/>
    <p:sldId id="525" r:id="rId70"/>
    <p:sldId id="526" r:id="rId71"/>
    <p:sldId id="527" r:id="rId72"/>
    <p:sldId id="528" r:id="rId73"/>
    <p:sldId id="529" r:id="rId74"/>
    <p:sldId id="479" r:id="rId75"/>
    <p:sldId id="480" r:id="rId76"/>
    <p:sldId id="489" r:id="rId77"/>
    <p:sldId id="490" r:id="rId78"/>
    <p:sldId id="492" r:id="rId79"/>
    <p:sldId id="493" r:id="rId80"/>
    <p:sldId id="498" r:id="rId81"/>
    <p:sldId id="500" r:id="rId82"/>
    <p:sldId id="501" r:id="rId83"/>
    <p:sldId id="503" r:id="rId84"/>
    <p:sldId id="497" r:id="rId85"/>
    <p:sldId id="504" r:id="rId86"/>
    <p:sldId id="505" r:id="rId87"/>
  </p:sldIdLst>
  <p:sldSz cx="9906000" cy="6858000" type="A4"/>
  <p:notesSz cx="6858000" cy="9296400"/>
  <p:defaultTextStyle>
    <a:defPPr>
      <a:defRPr lang="fr-FR"/>
    </a:defPPr>
    <a:lvl1pPr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6600"/>
    <a:srgbClr val="CC0099"/>
    <a:srgbClr val="008000"/>
    <a:srgbClr val="660066"/>
    <a:srgbClr val="FF9966"/>
    <a:srgbClr val="990000"/>
    <a:srgbClr val="FFB7B7"/>
    <a:srgbClr val="FFCCCC"/>
    <a:srgbClr val="800000"/>
  </p:clrMru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3" autoAdjust="0"/>
    <p:restoredTop sz="93989" autoAdjust="0"/>
  </p:normalViewPr>
  <p:slideViewPr>
    <p:cSldViewPr>
      <p:cViewPr>
        <p:scale>
          <a:sx n="70" d="100"/>
          <a:sy n="70" d="100"/>
        </p:scale>
        <p:origin x="-960" y="-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60" y="-108"/>
      </p:cViewPr>
      <p:guideLst>
        <p:guide orient="horz" pos="2928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image" Target="../media/image17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123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878" y="0"/>
            <a:ext cx="2972122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655"/>
            <a:ext cx="2972123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878" y="8831655"/>
            <a:ext cx="2972122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fld id="{90CBD84A-77C0-4B83-852C-4D5EE28F43B3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123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878" y="0"/>
            <a:ext cx="2972122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698500"/>
            <a:ext cx="503237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754" y="4415828"/>
            <a:ext cx="5030492" cy="418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noProof="0" smtClean="0"/>
              <a:t>Cliquez pour modifier les styles du texte du masque</a:t>
            </a:r>
          </a:p>
          <a:p>
            <a:pPr lvl="1"/>
            <a:r>
              <a:rPr lang="fr-FR" altLang="ja-JP" noProof="0" smtClean="0"/>
              <a:t>Deuxième niveau</a:t>
            </a:r>
          </a:p>
          <a:p>
            <a:pPr lvl="2"/>
            <a:r>
              <a:rPr lang="fr-FR" altLang="ja-JP" noProof="0" smtClean="0"/>
              <a:t>Troisième niveau</a:t>
            </a:r>
          </a:p>
          <a:p>
            <a:pPr lvl="3"/>
            <a:r>
              <a:rPr lang="fr-FR" altLang="ja-JP" noProof="0" smtClean="0"/>
              <a:t>Quatrième niveau</a:t>
            </a:r>
          </a:p>
          <a:p>
            <a:pPr lvl="4"/>
            <a:r>
              <a:rPr lang="fr-FR" altLang="ja-JP" noProof="0" smtClean="0"/>
              <a:t>Cinquième niveau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655"/>
            <a:ext cx="2972123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878" y="8831655"/>
            <a:ext cx="2972122" cy="4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fld id="{4B62B96A-B689-4CFB-BDED-317180F1C55D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7FBBA-5FAB-4E5F-B065-AC4870F084CF}" type="slidenum">
              <a:rPr lang="fr-FR" smtClean="0"/>
              <a:pPr/>
              <a:t>19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B59D4-2FAF-4440-AAD2-A81EC629087D}" type="slidenum">
              <a:rPr lang="en-GB" smtClean="0">
                <a:solidFill>
                  <a:prstClr val="black"/>
                </a:solidFill>
              </a:rPr>
              <a:pPr/>
              <a:t>78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416385"/>
            <a:ext cx="5028132" cy="4183083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4E39F-9C9E-47E8-A927-7C1D456412CA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4039C-DBD4-4945-8BCC-9537C61A97BC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9038" y="188913"/>
            <a:ext cx="2084387" cy="5878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1113" y="188913"/>
            <a:ext cx="6105525" cy="5878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474D9-D42A-4F8C-A3CB-F101F61D87B6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113" y="188913"/>
            <a:ext cx="83200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0850" y="1600200"/>
            <a:ext cx="4092575" cy="4467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2F101-18BE-4695-90CF-54437EC8DAF3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113" y="188913"/>
            <a:ext cx="83200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30850" y="1600200"/>
            <a:ext cx="4092575" cy="2157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30850" y="3910013"/>
            <a:ext cx="4092575" cy="2157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1E9A7-92A6-4FEF-91E0-D010CFB9C96B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81113" y="188913"/>
            <a:ext cx="83200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85875" y="1600200"/>
            <a:ext cx="4092575" cy="2157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30850" y="1600200"/>
            <a:ext cx="4092575" cy="2157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85875" y="3910013"/>
            <a:ext cx="4092575" cy="2157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30850" y="3910013"/>
            <a:ext cx="4092575" cy="2157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3738D-7FED-47F9-BDA0-EE5C5BD18682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113" y="188913"/>
            <a:ext cx="83200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30850" y="1600200"/>
            <a:ext cx="4092575" cy="2157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30850" y="3910013"/>
            <a:ext cx="4092575" cy="2157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DBD5-7B03-4488-B94B-252601FE0348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ja-JP" sz="1200" kern="12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ja-JP" sz="1200" kern="12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B495274-92E8-49C2-BEC6-EA434ABEB870}" type="slidenum">
              <a:rPr lang="fr-FR" altLang="ja-JP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ja-JP" sz="1200" kern="12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ja-JP" sz="1200" kern="12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ja-JP" sz="1200" kern="12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9FC5FD-C8EF-41EE-B7B6-198141445751}" type="slidenum">
              <a:rPr lang="fr-FR" altLang="ja-JP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ja-JP" sz="1200" kern="12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ACDC6-CB15-4E32-8E58-F1A4F3BB74FD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1296-B0C9-4984-9AE7-7120045DA434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0850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E1F66-76A6-4456-8298-692E7C0F062A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63806-4C89-4E0D-960B-0813BCF089C0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FE502-BCC0-4435-8F32-4E0F29BD4D3D}" type="slidenum">
              <a:rPr lang="fr-FR" altLang="ja-JP" smtClean="0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F9D74-CB5E-466D-835E-7ADCD398070B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3CF8E-5EF8-40AE-90F6-96BEE9C87A2C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F6537-3114-4013-BF85-F4173E4C4FEA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113" y="188913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1600200"/>
            <a:ext cx="83375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dirty="0" smtClean="0"/>
              <a:t>Cliquez pour modifier les styles du texte du masque</a:t>
            </a:r>
          </a:p>
          <a:p>
            <a:pPr lvl="1"/>
            <a:r>
              <a:rPr lang="fr-FR" altLang="ja-JP" dirty="0" smtClean="0"/>
              <a:t>Deuxième niveau</a:t>
            </a:r>
          </a:p>
          <a:p>
            <a:pPr lvl="2"/>
            <a:r>
              <a:rPr lang="fr-FR" altLang="ja-JP" dirty="0" smtClean="0"/>
              <a:t>Troisième niveau</a:t>
            </a:r>
          </a:p>
          <a:p>
            <a:pPr lvl="3"/>
            <a:r>
              <a:rPr lang="fr-FR" altLang="ja-JP" dirty="0" smtClean="0"/>
              <a:t>Quatrième niveau</a:t>
            </a:r>
          </a:p>
          <a:p>
            <a:pPr lvl="4"/>
            <a:r>
              <a:rPr lang="fr-FR" altLang="ja-JP" dirty="0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/>
            </a:lvl1pPr>
          </a:lstStyle>
          <a:p>
            <a:pPr>
              <a:defRPr/>
            </a:pPr>
            <a:fld id="{0EADA190-EB06-40A8-96B9-C7C554DD28D8}" type="slidenum">
              <a:rPr lang="fr-FR" altLang="ja-JP"/>
              <a:pPr>
                <a:defRPr/>
              </a:pPr>
              <a:t>‹#›</a:t>
            </a:fld>
            <a:endParaRPr lang="fr-FR" altLang="ja-JP" dirty="0"/>
          </a:p>
        </p:txBody>
      </p:sp>
      <p:pic>
        <p:nvPicPr>
          <p:cNvPr id="1031" name="Picture 7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19" r:link="rId20" cstate="email"/>
          <a:srcRect/>
          <a:stretch>
            <a:fillRect/>
          </a:stretch>
        </p:blipFill>
        <p:spPr bwMode="auto">
          <a:xfrm>
            <a:off x="0" y="0"/>
            <a:ext cx="1201738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6426200" y="6324600"/>
            <a:ext cx="2971800" cy="39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82800" rIns="36000" bIns="82800" anchor="b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pl-PL" altLang="ja-JP" sz="1600" b="1" baseline="0" dirty="0" smtClean="0">
                <a:solidFill>
                  <a:srgbClr val="CE1111"/>
                </a:solidFill>
                <a:latin typeface="Arial" charset="0"/>
              </a:rPr>
              <a:t>30 listopad 2010 </a:t>
            </a:r>
            <a:r>
              <a:rPr lang="pl-PL" altLang="ja-JP" sz="2000" b="1" baseline="0" dirty="0" smtClean="0">
                <a:solidFill>
                  <a:srgbClr val="CE1111"/>
                </a:solidFill>
                <a:latin typeface="Arial" charset="0"/>
              </a:rPr>
              <a:t>■</a:t>
            </a:r>
            <a:endParaRPr lang="fr-FR" altLang="ja-JP" sz="2000" baseline="0" dirty="0">
              <a:solidFill>
                <a:srgbClr val="CE1111"/>
              </a:solidFill>
              <a:latin typeface="ATSackers Gothic Medium" pitchFamily="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1111"/>
        </a:buClr>
        <a:buFont typeface="Wingdings 2" pitchFamily="18" charset="2"/>
        <a:buChar char="¢"/>
        <a:defRPr sz="2400" b="1">
          <a:solidFill>
            <a:srgbClr val="8E858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¡"/>
        <a:defRPr>
          <a:solidFill>
            <a:srgbClr val="8E858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¡"/>
        <a:defRPr sz="1700">
          <a:solidFill>
            <a:srgbClr val="8E858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rgbClr val="8E858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rum17nt\mktstrat\Core%20Business\CAROLINE%20P\Dossier%20travail%20partag&#233;%20Sophie\rum17nt\mktstrat\Core%20Business\CAROLINE%20P\Dossier%20travail%20partag&#233;%20Sophie\Email_FR_socio.xls!G%20criFR%201" TargetMode="Externa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oleObject" Target="file:///\\rum17nt\mktstrat\Core%20Business\CAROLINE%20P\Dossier%20travail%20partag&#233;%20Sophie\rum17nt\mktstrat\Core%20Business\CAROLINE%20P\Dossier%20travail%20partag&#233;%20Sophie\Email_FR_socio.xls!G%20criFR%20123" TargetMode="External"/><Relationship Id="rId4" Type="http://schemas.openxmlformats.org/officeDocument/2006/relationships/oleObject" Target="file:///\\rum17nt\mktstrat\Core%20Business\CAROLINE%20P\Dossier%20travail%20partag&#233;%20Sophie\rum17nt\mktstrat\Core%20Business\CAROLINE%20P\Dossier%20travail%20partag&#233;%20Sophie\Email_FR_socio.xls!G%20criFR%2012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0.jpeg"/><Relationship Id="rId3" Type="http://schemas.openxmlformats.org/officeDocument/2006/relationships/image" Target="../media/image64.tiff"/><Relationship Id="rId7" Type="http://schemas.openxmlformats.org/officeDocument/2006/relationships/image" Target="../media/image68.jpeg"/><Relationship Id="rId12" Type="http://schemas.openxmlformats.org/officeDocument/2006/relationships/image" Target="../media/image4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16.png"/><Relationship Id="rId5" Type="http://schemas.openxmlformats.org/officeDocument/2006/relationships/image" Target="../media/image66.jpeg"/><Relationship Id="rId10" Type="http://schemas.openxmlformats.org/officeDocument/2006/relationships/image" Target="../media/image15.png"/><Relationship Id="rId4" Type="http://schemas.openxmlformats.org/officeDocument/2006/relationships/image" Target="../media/image65.jpeg"/><Relationship Id="rId9" Type="http://schemas.openxmlformats.org/officeDocument/2006/relationships/image" Target="../media/image14.jpeg"/><Relationship Id="rId1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fr/imgres?imgurl=http://alphamale.ch/wp-content/uploads/2009/11/atteindre_sa_cible_avec_la_publicite-300x246.jpg&amp;imgrefurl=http://alphamale.ch/?p=12&amp;usg=__KKfzamycB7aRgLMwv9oHmiDW9CE=&amp;h=246&amp;w=300&amp;sz=20&amp;hl=fr&amp;start=31&amp;itbs=1&amp;tbnid=isq37oI91sxo1M:&amp;tbnh=95&amp;tbnw=116&amp;prev=/images?q=cible&amp;start=20&amp;hl=fr&amp;sa=N&amp;gbv=2&amp;ndsp=20&amp;tbs=isch: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hyperlink" Target="http://www.google.fr/imgres?imgurl=http://www2.warwick.ac.uk/fac/cross_fac/healthatwarwick/strategy/strategy.jpg&amp;imgrefurl=http://www2.warwick.ac.uk/fac/cross_fac/healthatwarwick/strategy/&amp;usg=__sZC3_mWYWzGkzDsBTjSysotcXCg=&amp;h=865&amp;w=1024&amp;sz=84&amp;hl=fr&amp;start=40&amp;itbs=1&amp;tbnid=y5qvHYuimrN0lM:&amp;tbnh=127&amp;tbnw=150&amp;prev=/images?q=strategy&amp;start=20&amp;hl=fr&amp;sa=N&amp;gbv=2&amp;ndsp=20&amp;tbs=isch: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3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png"/><Relationship Id="rId3" Type="http://schemas.openxmlformats.org/officeDocument/2006/relationships/image" Target="../media/image125.emf"/><Relationship Id="rId7" Type="http://schemas.openxmlformats.org/officeDocument/2006/relationships/image" Target="../media/image129.jpeg"/><Relationship Id="rId12" Type="http://schemas.openxmlformats.org/officeDocument/2006/relationships/image" Target="../media/image13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png"/><Relationship Id="rId5" Type="http://schemas.openxmlformats.org/officeDocument/2006/relationships/image" Target="../media/image127.emf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23.gif"/><Relationship Id="rId7" Type="http://schemas.openxmlformats.org/officeDocument/2006/relationships/image" Target="../media/image15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gif"/><Relationship Id="rId5" Type="http://schemas.openxmlformats.org/officeDocument/2006/relationships/image" Target="../media/image136.png"/><Relationship Id="rId4" Type="http://schemas.openxmlformats.org/officeDocument/2006/relationships/image" Target="../media/image15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59.png"/><Relationship Id="rId7" Type="http://schemas.openxmlformats.org/officeDocument/2006/relationships/image" Target="../media/image1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27.em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pn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01.pn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png"/><Relationship Id="rId9" Type="http://schemas.openxmlformats.org/officeDocument/2006/relationships/image" Target="../media/image19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Relationship Id="rId9" Type="http://schemas.openxmlformats.org/officeDocument/2006/relationships/image" Target="../media/image20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png"/><Relationship Id="rId7" Type="http://schemas.openxmlformats.org/officeDocument/2006/relationships/image" Target="../media/image215.jpeg"/><Relationship Id="rId12" Type="http://schemas.openxmlformats.org/officeDocument/2006/relationships/image" Target="../media/image218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11" Type="http://schemas.openxmlformats.org/officeDocument/2006/relationships/image" Target="../media/image217.jpeg"/><Relationship Id="rId5" Type="http://schemas.openxmlformats.org/officeDocument/2006/relationships/image" Target="../media/image213.jpeg"/><Relationship Id="rId10" Type="http://schemas.openxmlformats.org/officeDocument/2006/relationships/image" Target="../media/image205.jpeg"/><Relationship Id="rId4" Type="http://schemas.openxmlformats.org/officeDocument/2006/relationships/image" Target="../media/image212.png"/><Relationship Id="rId9" Type="http://schemas.openxmlformats.org/officeDocument/2006/relationships/image" Target="../media/image19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3"/>
          <p:cNvSpPr>
            <a:spLocks noChangeArrowheads="1"/>
          </p:cNvSpPr>
          <p:nvPr/>
        </p:nvSpPr>
        <p:spPr bwMode="auto">
          <a:xfrm>
            <a:off x="9410700" y="6391275"/>
            <a:ext cx="150813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2" name="Rectangle 38"/>
          <p:cNvSpPr>
            <a:spLocks noChangeArrowheads="1"/>
          </p:cNvSpPr>
          <p:nvPr/>
        </p:nvSpPr>
        <p:spPr bwMode="auto">
          <a:xfrm>
            <a:off x="0" y="3124200"/>
            <a:ext cx="1843088" cy="685800"/>
          </a:xfrm>
          <a:prstGeom prst="rect">
            <a:avLst/>
          </a:prstGeom>
          <a:solidFill>
            <a:srgbClr val="BCB1A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3" name="Rectangle 43"/>
          <p:cNvSpPr>
            <a:spLocks noChangeArrowheads="1"/>
          </p:cNvSpPr>
          <p:nvPr/>
        </p:nvSpPr>
        <p:spPr bwMode="auto">
          <a:xfrm>
            <a:off x="0" y="4584700"/>
            <a:ext cx="1843088" cy="152400"/>
          </a:xfrm>
          <a:prstGeom prst="rect">
            <a:avLst/>
          </a:prstGeom>
          <a:solidFill>
            <a:srgbClr val="8D7D7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4" name="Rectangle 47"/>
          <p:cNvSpPr>
            <a:spLocks noChangeArrowheads="1"/>
          </p:cNvSpPr>
          <p:nvPr/>
        </p:nvSpPr>
        <p:spPr bwMode="auto">
          <a:xfrm>
            <a:off x="1836738" y="3149600"/>
            <a:ext cx="6644654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lnSpc>
                <a:spcPct val="70000"/>
              </a:lnSpc>
            </a:pPr>
            <a:r>
              <a:rPr lang="pl-PL" altLang="ja-JP" sz="2600" b="1" baseline="0" dirty="0" smtClean="0">
                <a:solidFill>
                  <a:srgbClr val="8D7D74"/>
                </a:solidFill>
                <a:latin typeface="Tahoma" pitchFamily="34" charset="0"/>
                <a:ea typeface="ＭＳ Ｐゴシック" pitchFamily="34" charset="-128"/>
              </a:rPr>
              <a:t>Nowości i strategia marketingowa</a:t>
            </a:r>
          </a:p>
          <a:p>
            <a:pPr algn="l" eaLnBrk="1" hangingPunct="1">
              <a:lnSpc>
                <a:spcPct val="70000"/>
              </a:lnSpc>
            </a:pPr>
            <a:endParaRPr lang="pl-PL" altLang="ja-JP" sz="800" b="1" baseline="0" dirty="0" smtClean="0">
              <a:solidFill>
                <a:srgbClr val="8D7D74"/>
              </a:solidFill>
              <a:latin typeface="Tahoma" pitchFamily="34" charset="0"/>
              <a:ea typeface="ＭＳ Ｐゴシック" pitchFamily="34" charset="-128"/>
            </a:endParaRPr>
          </a:p>
          <a:p>
            <a:pPr algn="l" eaLnBrk="1" hangingPunct="1">
              <a:lnSpc>
                <a:spcPct val="70000"/>
              </a:lnSpc>
            </a:pPr>
            <a:r>
              <a:rPr lang="pl-PL" altLang="ja-JP" sz="2600" b="1" baseline="0" dirty="0" smtClean="0">
                <a:solidFill>
                  <a:srgbClr val="8D7D74"/>
                </a:solidFill>
                <a:latin typeface="Tahoma" pitchFamily="34" charset="0"/>
                <a:ea typeface="ＭＳ Ｐゴシック" pitchFamily="34" charset="-128"/>
              </a:rPr>
              <a:t>I połowa </a:t>
            </a:r>
            <a:r>
              <a:rPr lang="en-US" altLang="ja-JP" sz="2600" b="1" baseline="0" dirty="0" smtClean="0">
                <a:solidFill>
                  <a:srgbClr val="8D7D74"/>
                </a:solidFill>
                <a:latin typeface="Tahoma" pitchFamily="34" charset="0"/>
                <a:ea typeface="ＭＳ Ｐゴシック" pitchFamily="34" charset="-128"/>
              </a:rPr>
              <a:t>2011</a:t>
            </a:r>
            <a:endParaRPr lang="fr-FR" altLang="ja-JP" sz="2600" b="1" baseline="0" dirty="0">
              <a:solidFill>
                <a:srgbClr val="8D7D74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2055" name="Picture 49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192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0" descr="Frise_imagesv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6100" y="914400"/>
            <a:ext cx="80851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51"/>
          <p:cNvSpPr txBox="1">
            <a:spLocks noChangeArrowheads="1"/>
          </p:cNvSpPr>
          <p:nvPr/>
        </p:nvSpPr>
        <p:spPr bwMode="auto">
          <a:xfrm>
            <a:off x="1927225" y="2474913"/>
            <a:ext cx="5257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altLang="ja-JP" sz="1300" baseline="0" dirty="0">
                <a:solidFill>
                  <a:srgbClr val="8D7D74"/>
                </a:solidFill>
                <a:latin typeface="Verdana" pitchFamily="34" charset="0"/>
              </a:rPr>
              <a:t>ALL-CLAD ARNO CALOR KRUPS LAGOSTINA</a:t>
            </a:r>
          </a:p>
          <a:p>
            <a:pPr algn="l">
              <a:lnSpc>
                <a:spcPct val="90000"/>
              </a:lnSpc>
            </a:pPr>
            <a:r>
              <a:rPr lang="fr-FR" altLang="ja-JP" sz="1300" baseline="0" dirty="0">
                <a:solidFill>
                  <a:srgbClr val="8D7D74"/>
                </a:solidFill>
                <a:latin typeface="Verdana" pitchFamily="34" charset="0"/>
              </a:rPr>
              <a:t>MOULINEX ROWENTA SEB TEFAL</a:t>
            </a:r>
          </a:p>
        </p:txBody>
      </p:sp>
      <p:sp>
        <p:nvSpPr>
          <p:cNvPr id="2058" name="Rectangle 52"/>
          <p:cNvSpPr>
            <a:spLocks noChangeArrowheads="1"/>
          </p:cNvSpPr>
          <p:nvPr/>
        </p:nvSpPr>
        <p:spPr bwMode="auto">
          <a:xfrm>
            <a:off x="1857375" y="4359288"/>
            <a:ext cx="61404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lnSpc>
                <a:spcPct val="70000"/>
              </a:lnSpc>
            </a:pPr>
            <a:r>
              <a:rPr lang="pl-PL" altLang="ja-JP" sz="1800" b="1" baseline="0" dirty="0" smtClean="0">
                <a:solidFill>
                  <a:srgbClr val="8D7D74"/>
                </a:solidFill>
              </a:rPr>
              <a:t>Patelnie i garnki</a:t>
            </a:r>
          </a:p>
          <a:p>
            <a:pPr algn="l" eaLnBrk="1" hangingPunct="1">
              <a:lnSpc>
                <a:spcPct val="70000"/>
              </a:lnSpc>
            </a:pPr>
            <a:r>
              <a:rPr lang="pl-PL" altLang="ja-JP" sz="1800" b="1" baseline="0" dirty="0" smtClean="0">
                <a:solidFill>
                  <a:srgbClr val="8D7D74"/>
                </a:solidFill>
              </a:rPr>
              <a:t>Urządzenia do pielęgnacji włosów i ciała</a:t>
            </a:r>
            <a:endParaRPr lang="fr-FR" altLang="ja-JP" sz="1800" b="1" baseline="0" dirty="0">
              <a:solidFill>
                <a:srgbClr val="8E858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8260" y="274638"/>
            <a:ext cx="8915400" cy="1143000"/>
          </a:xfrm>
        </p:spPr>
        <p:txBody>
          <a:bodyPr/>
          <a:lstStyle/>
          <a:p>
            <a:pPr eaLnBrk="1" hangingPunct="1"/>
            <a:r>
              <a:rPr lang="fr-FR" sz="2800" dirty="0" smtClean="0">
                <a:latin typeface="Verdana" pitchFamily="34" charset="0"/>
              </a:rPr>
              <a:t>GLOBAL</a:t>
            </a:r>
            <a:r>
              <a:rPr lang="pl-PL" sz="2800" dirty="0" smtClean="0">
                <a:latin typeface="Verdana" pitchFamily="34" charset="0"/>
              </a:rPr>
              <a:t>NE POTRZEBY KONSUMENTÓW</a:t>
            </a:r>
            <a:endParaRPr lang="fr-FR" sz="2800" dirty="0">
              <a:latin typeface="Verdana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40832" y="1556792"/>
            <a:ext cx="6084676" cy="4320480"/>
          </a:xfrm>
        </p:spPr>
        <p:txBody>
          <a:bodyPr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pl-PL" sz="2000" i="1" dirty="0" smtClean="0">
              <a:solidFill>
                <a:srgbClr val="B00E0E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 </a:t>
            </a:r>
            <a:r>
              <a:rPr lang="pl-PL" sz="20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Gotuję codziennie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. </a:t>
            </a:r>
            <a:endParaRPr lang="pl-PL" sz="2000" i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0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Więc w mojej kuchni potrzebuję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000" i="1" dirty="0" smtClean="0">
                <a:solidFill>
                  <a:srgbClr val="B00E0E"/>
                </a:solidFill>
                <a:latin typeface="Calibri" pitchFamily="34" charset="0"/>
              </a:rPr>
              <a:t>produktów łatwych i wygodnych w użyciu”.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i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0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Co jest dla mnie ważne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?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0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Pewność, że  patelnie których używam mają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000" i="1" dirty="0" smtClean="0">
                <a:solidFill>
                  <a:srgbClr val="B00E0E"/>
                </a:solidFill>
                <a:latin typeface="Calibri" pitchFamily="34" charset="0"/>
              </a:rPr>
              <a:t>efektywną i trwałą  powłokę nieprzywierającą</a:t>
            </a:r>
            <a:r>
              <a:rPr lang="en-US" sz="2000" i="1" dirty="0" smtClean="0">
                <a:solidFill>
                  <a:srgbClr val="B00E0E"/>
                </a:solidFill>
                <a:latin typeface="Calibri" pitchFamily="34" charset="0"/>
              </a:rPr>
              <a:t>”</a:t>
            </a:r>
            <a:r>
              <a:rPr lang="pl-PL" sz="2000" i="1" dirty="0" smtClean="0">
                <a:solidFill>
                  <a:srgbClr val="B00E0E"/>
                </a:solidFill>
                <a:latin typeface="Calibri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pl-PL" sz="2000" i="1" dirty="0" smtClean="0">
              <a:solidFill>
                <a:srgbClr val="B00E0E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i="1" dirty="0" smtClean="0">
              <a:solidFill>
                <a:srgbClr val="B00E0E"/>
              </a:solidFill>
              <a:latin typeface="Calibri" pitchFamily="34" charset="0"/>
            </a:endParaRPr>
          </a:p>
          <a:p>
            <a:endParaRPr lang="fr-FR" sz="2000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497" y="1700808"/>
            <a:ext cx="2878757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http://marchespourlafamille.files.wordpress.com/2008/01/nom_de_famill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797056">
            <a:off x="2138873" y="4071704"/>
            <a:ext cx="1470432" cy="13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4" descr="http://imworld.aufeminin.com/dossiers/D20080710/d4334i94004-190718_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365606">
            <a:off x="313583" y="4614678"/>
            <a:ext cx="1261740" cy="1307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</a:t>
            </a:r>
            <a:r>
              <a:rPr lang="pl-PL" dirty="0" smtClean="0">
                <a:latin typeface="Verdana" pitchFamily="34" charset="0"/>
              </a:rPr>
              <a:t>GRUPA DOCELOWA</a:t>
            </a:r>
            <a:endParaRPr lang="fr-FR" dirty="0" smtClean="0">
              <a:latin typeface="Verdana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4203700" y="-2815083"/>
            <a:ext cx="1498600" cy="9906000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800" kern="12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16200000">
            <a:off x="4232920" y="-1307980"/>
            <a:ext cx="1440161" cy="9905999"/>
          </a:xfrm>
          <a:prstGeom prst="rect">
            <a:avLst/>
          </a:prstGeom>
          <a:gradFill flip="none" rotWithShape="1">
            <a:gsLst>
              <a:gs pos="0">
                <a:srgbClr val="D60000">
                  <a:shade val="30000"/>
                  <a:satMod val="115000"/>
                </a:srgbClr>
              </a:gs>
              <a:gs pos="50000">
                <a:srgbClr val="D60000">
                  <a:shade val="67500"/>
                  <a:satMod val="115000"/>
                </a:srgbClr>
              </a:gs>
              <a:gs pos="100000">
                <a:srgbClr val="D6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800" kern="12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rot="5400000">
            <a:off x="4232920" y="204193"/>
            <a:ext cx="1440160" cy="9906000"/>
          </a:xfrm>
          <a:prstGeom prst="rect">
            <a:avLst/>
          </a:prstGeom>
          <a:gradFill flip="none" rotWithShape="1">
            <a:gsLst>
              <a:gs pos="0">
                <a:srgbClr val="2F4C8D">
                  <a:shade val="30000"/>
                  <a:satMod val="115000"/>
                </a:srgbClr>
              </a:gs>
              <a:gs pos="50000">
                <a:srgbClr val="2F4C8D">
                  <a:shade val="67500"/>
                  <a:satMod val="115000"/>
                </a:srgbClr>
              </a:gs>
              <a:gs pos="100000">
                <a:srgbClr val="2F4C8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800" kern="1200" dirty="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27" name="Picture 2" descr="89792935, Jupiterimages /Comstock Imag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33329" y="1447304"/>
            <a:ext cx="1717937" cy="134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" descr="83304777, Gillian Laub /Stone+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2534731" y="1467340"/>
            <a:ext cx="1482165" cy="133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4" descr="90096902, Chris Stein /The Image Bank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094905" y="1459310"/>
            <a:ext cx="1325744" cy="132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4" descr="http://imworld.aufeminin.com/dossiers/D20090316/roule-saumon-368x534-FDOC-150615_L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976136" y="2996953"/>
            <a:ext cx="1054873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10" descr="http://29.img.v4.skyrock.net/295/fan-2-dh/pics/544233243_small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90749" y="2996953"/>
            <a:ext cx="1017937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18" descr="84304109, Tetra Images /Tetra images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40532" y="2996953"/>
            <a:ext cx="1713370" cy="126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6" descr="200357430-00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45879" y="4494755"/>
            <a:ext cx="1279525" cy="1296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7" descr="3701-006824"/>
          <p:cNvPicPr>
            <a:picLocks noChangeAspect="1" noChangeArrowheads="1"/>
          </p:cNvPicPr>
          <p:nvPr/>
        </p:nvPicPr>
        <p:blipFill>
          <a:blip r:embed="rId9" cstate="email"/>
          <a:srcRect b="-1190"/>
          <a:stretch>
            <a:fillRect/>
          </a:stretch>
        </p:blipFill>
        <p:spPr bwMode="auto">
          <a:xfrm>
            <a:off x="2456723" y="4509121"/>
            <a:ext cx="1156237" cy="1255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4" descr="http://www.lepape.com/textile/fichier_upload/100862_hd.jpg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60879" y="4653137"/>
            <a:ext cx="1345651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 38" descr="Typo GV4 SoTasty.jpg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6200000">
            <a:off x="-208107" y="1929580"/>
            <a:ext cx="1181920" cy="3767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441218" y="5072804"/>
            <a:ext cx="1475656" cy="20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8" name="Rectangle 57"/>
          <p:cNvSpPr/>
          <p:nvPr/>
        </p:nvSpPr>
        <p:spPr>
          <a:xfrm>
            <a:off x="5499061" y="1556793"/>
            <a:ext cx="4134459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lvl="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8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 Tasty  consumer 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:  he needs to cook . It is more a</a:t>
            </a:r>
          </a:p>
          <a:p>
            <a:pPr marL="107950" lvl="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necessity for him  than a  pleasure. So, he wants </a:t>
            </a:r>
          </a:p>
          <a:p>
            <a:pPr marL="107950" lvl="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functional, practical and easy products.   He looks for </a:t>
            </a:r>
          </a:p>
          <a:p>
            <a:pPr marL="107950" lvl="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good-value for money items, because of his intensive use</a:t>
            </a:r>
          </a:p>
          <a:p>
            <a:pPr marL="107950" lvl="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of his cookware. 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499061" y="3104499"/>
            <a:ext cx="413445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8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Sensorielle</a:t>
            </a:r>
            <a:r>
              <a:rPr lang="en-US" sz="18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consumer 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:  He associates cooking and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pleasure. Even if he needs to cook, he considers cooking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and meals as moment of sharing. His Sensory   purchase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Is an impulse buy.  It is more emotional than rational.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99061" y="4437113"/>
            <a:ext cx="41344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Comfort Touch consumer 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:   This range is dedicated to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consumers in search  of performances, excellence and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comfort. Comfort Touch  consumer loves to  cook, so he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appreciates to use practical, comfortable,   qualitative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and resistant products.  Cookware is considered as a</a:t>
            </a:r>
          </a:p>
          <a:p>
            <a:pPr marL="107950" indent="-107950" algn="l" defTabSz="977900" eaLnBrk="0" hangingPunct="0">
              <a:spcBef>
                <a:spcPct val="20000"/>
              </a:spcBef>
              <a:tabLst>
                <a:tab pos="96838" algn="l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necessary tool to achieve every recipe. 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322308" y="3470285"/>
            <a:ext cx="1152130" cy="34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94472" y="188640"/>
            <a:ext cx="9517057" cy="6504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584514" y="1357298"/>
            <a:ext cx="6960773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marR="0" lvl="0" indent="-457200" algn="l" defTabSz="9779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96838" algn="l"/>
              </a:tabLst>
              <a:defRPr/>
            </a:pPr>
            <a:r>
              <a:rPr kumimoji="0" lang="pl-PL" sz="1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Jakie są kryteria którymi kierują się konsumenci przy wyborze patelni</a:t>
            </a:r>
            <a:r>
              <a:rPr lang="fr-FR" sz="1800" b="1" cap="small" baseline="0" dirty="0" smtClean="0">
                <a:solidFill>
                  <a:srgbClr val="6D6D6D"/>
                </a:solidFill>
                <a:latin typeface="Calibri" pitchFamily="34" charset="0"/>
              </a:rPr>
              <a:t>?</a:t>
            </a:r>
            <a:endParaRPr lang="fr-FR" sz="1800" baseline="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107950" indent="-10795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fr-FR" sz="180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107950" indent="-10795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fr-FR" sz="180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457200" indent="-45720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en-US" sz="180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457200" indent="-45720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en-US" sz="180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107950" indent="-10795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fr-FR" sz="180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Object 70"/>
          <p:cNvGraphicFramePr>
            <a:graphicFrameLocks noChangeAspect="1"/>
          </p:cNvGraphicFramePr>
          <p:nvPr/>
        </p:nvGraphicFramePr>
        <p:xfrm>
          <a:off x="91499" y="1988841"/>
          <a:ext cx="4471458" cy="4602163"/>
        </p:xfrm>
        <a:graphic>
          <a:graphicData uri="http://schemas.openxmlformats.org/presentationml/2006/ole">
            <p:oleObj spid="_x0000_s1026" name="Graphique" r:id="rId3" imgW="9239250" imgH="5753100" progId="Excel.Chart.8">
              <p:link updateAutomatic="1"/>
            </p:oleObj>
          </a:graphicData>
        </a:graphic>
      </p:graphicFrame>
      <p:graphicFrame>
        <p:nvGraphicFramePr>
          <p:cNvPr id="7" name="Object 71"/>
          <p:cNvGraphicFramePr>
            <a:graphicFrameLocks noChangeAspect="1"/>
          </p:cNvGraphicFramePr>
          <p:nvPr/>
        </p:nvGraphicFramePr>
        <p:xfrm>
          <a:off x="4406940" y="1988841"/>
          <a:ext cx="1953683" cy="4602163"/>
        </p:xfrm>
        <a:graphic>
          <a:graphicData uri="http://schemas.openxmlformats.org/presentationml/2006/ole">
            <p:oleObj spid="_x0000_s1027" name="Graphique" r:id="rId4" imgW="9239250" imgH="5753100" progId="Excel.Chart.8">
              <p:link updateAutomatic="1"/>
            </p:oleObj>
          </a:graphicData>
        </a:graphic>
      </p:graphicFrame>
      <p:graphicFrame>
        <p:nvGraphicFramePr>
          <p:cNvPr id="9" name="Object 72"/>
          <p:cNvGraphicFramePr>
            <a:graphicFrameLocks noChangeAspect="1"/>
          </p:cNvGraphicFramePr>
          <p:nvPr/>
        </p:nvGraphicFramePr>
        <p:xfrm>
          <a:off x="6201139" y="1988841"/>
          <a:ext cx="2228850" cy="4602163"/>
        </p:xfrm>
        <a:graphic>
          <a:graphicData uri="http://schemas.openxmlformats.org/presentationml/2006/ole">
            <p:oleObj spid="_x0000_s1028" name="Graphique" r:id="rId5" imgW="9239250" imgH="5753100" progId="Excel.Chart.8">
              <p:link updateAutomatic="1"/>
            </p:oleObj>
          </a:graphicData>
        </a:graphic>
      </p:graphicFrame>
      <p:grpSp>
        <p:nvGrpSpPr>
          <p:cNvPr id="2" name="Groupe 32"/>
          <p:cNvGrpSpPr/>
          <p:nvPr/>
        </p:nvGrpSpPr>
        <p:grpSpPr>
          <a:xfrm>
            <a:off x="272480" y="1628800"/>
            <a:ext cx="9507506" cy="2448272"/>
            <a:chOff x="251520" y="1628799"/>
            <a:chExt cx="8776159" cy="2448272"/>
          </a:xfrm>
        </p:grpSpPr>
        <p:sp>
          <p:nvSpPr>
            <p:cNvPr id="11" name="Text Box 141"/>
            <p:cNvSpPr txBox="1">
              <a:spLocks noChangeArrowheads="1"/>
            </p:cNvSpPr>
            <p:nvPr/>
          </p:nvSpPr>
          <p:spPr bwMode="auto">
            <a:xfrm>
              <a:off x="3148084" y="1858218"/>
              <a:ext cx="28481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i="0" dirty="0">
                  <a:latin typeface="Calibri" pitchFamily="34" charset="0"/>
                </a:rPr>
                <a:t>1st</a:t>
              </a:r>
            </a:p>
          </p:txBody>
        </p:sp>
        <p:sp>
          <p:nvSpPr>
            <p:cNvPr id="12" name="Text Box 142"/>
            <p:cNvSpPr txBox="1">
              <a:spLocks noChangeArrowheads="1"/>
            </p:cNvSpPr>
            <p:nvPr/>
          </p:nvSpPr>
          <p:spPr bwMode="auto">
            <a:xfrm>
              <a:off x="4622812" y="1858218"/>
              <a:ext cx="55707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i="0" dirty="0">
                  <a:latin typeface="Calibri" pitchFamily="34" charset="0"/>
                </a:rPr>
                <a:t>1st or 2nd</a:t>
              </a:r>
            </a:p>
          </p:txBody>
        </p:sp>
        <p:sp>
          <p:nvSpPr>
            <p:cNvPr id="13" name="Text Box 143"/>
            <p:cNvSpPr txBox="1">
              <a:spLocks noChangeArrowheads="1"/>
            </p:cNvSpPr>
            <p:nvPr/>
          </p:nvSpPr>
          <p:spPr bwMode="auto">
            <a:xfrm>
              <a:off x="6393154" y="1858218"/>
              <a:ext cx="69912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i="0" dirty="0">
                  <a:latin typeface="Calibri" pitchFamily="34" charset="0"/>
                </a:rPr>
                <a:t>1</a:t>
              </a:r>
              <a:r>
                <a:rPr lang="en-GB" sz="1200" i="0" baseline="30000" dirty="0">
                  <a:latin typeface="Calibri" pitchFamily="34" charset="0"/>
                </a:rPr>
                <a:t>st</a:t>
              </a:r>
              <a:r>
                <a:rPr lang="en-GB" sz="1200" i="0" dirty="0">
                  <a:latin typeface="Calibri" pitchFamily="34" charset="0"/>
                </a:rPr>
                <a:t>, 2</a:t>
              </a:r>
              <a:r>
                <a:rPr lang="en-GB" sz="1200" i="0" baseline="30000" dirty="0">
                  <a:latin typeface="Calibri" pitchFamily="34" charset="0"/>
                </a:rPr>
                <a:t>nd</a:t>
              </a:r>
              <a:r>
                <a:rPr lang="en-GB" sz="1200" i="0" dirty="0">
                  <a:latin typeface="Calibri" pitchFamily="34" charset="0"/>
                </a:rPr>
                <a:t> or 3d</a:t>
              </a:r>
            </a:p>
          </p:txBody>
        </p:sp>
        <p:sp>
          <p:nvSpPr>
            <p:cNvPr id="16" name="Rectangle à coins arrondis 15"/>
            <p:cNvSpPr/>
            <p:nvPr/>
          </p:nvSpPr>
          <p:spPr>
            <a:xfrm>
              <a:off x="251520" y="2384312"/>
              <a:ext cx="7466016" cy="57606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e 29"/>
            <p:cNvGrpSpPr/>
            <p:nvPr/>
          </p:nvGrpSpPr>
          <p:grpSpPr>
            <a:xfrm>
              <a:off x="7696039" y="2420888"/>
              <a:ext cx="1331640" cy="830997"/>
              <a:chOff x="7696039" y="2350621"/>
              <a:chExt cx="1331640" cy="830997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7696039" y="2350621"/>
                <a:ext cx="13316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aseline="0" dirty="0" smtClean="0"/>
                  <a:t>Doskonałe właściwości nieprzywierające powłoki</a:t>
                </a:r>
                <a:endParaRPr lang="en-US" sz="1200" baseline="0" dirty="0"/>
              </a:p>
            </p:txBody>
          </p:sp>
          <p:sp>
            <p:nvSpPr>
              <p:cNvPr id="18" name="Rectangle à coins arrondis 17"/>
              <p:cNvSpPr/>
              <p:nvPr/>
            </p:nvSpPr>
            <p:spPr>
              <a:xfrm>
                <a:off x="7812360" y="2419752"/>
                <a:ext cx="1146589" cy="72295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dirty="0"/>
              </a:p>
            </p:txBody>
          </p:sp>
        </p:grpSp>
        <p:sp>
          <p:nvSpPr>
            <p:cNvPr id="19" name="Rectangle à coins arrondis 18"/>
            <p:cNvSpPr/>
            <p:nvPr/>
          </p:nvSpPr>
          <p:spPr>
            <a:xfrm>
              <a:off x="251520" y="3560064"/>
              <a:ext cx="7466016" cy="30098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e 31"/>
            <p:cNvGrpSpPr/>
            <p:nvPr/>
          </p:nvGrpSpPr>
          <p:grpSpPr>
            <a:xfrm>
              <a:off x="7762508" y="3428999"/>
              <a:ext cx="1152128" cy="648072"/>
              <a:chOff x="7762508" y="3428999"/>
              <a:chExt cx="1152128" cy="648072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7762508" y="3430740"/>
                <a:ext cx="11521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aseline="0" dirty="0" smtClean="0"/>
                  <a:t>Łatwość i wygoda użytkowania</a:t>
                </a:r>
                <a:endParaRPr lang="en-US" sz="1200" baseline="0" dirty="0"/>
              </a:p>
            </p:txBody>
          </p:sp>
          <p:sp>
            <p:nvSpPr>
              <p:cNvPr id="22" name="Rectangle à coins arrondis 21"/>
              <p:cNvSpPr/>
              <p:nvPr/>
            </p:nvSpPr>
            <p:spPr>
              <a:xfrm>
                <a:off x="7828978" y="3428999"/>
                <a:ext cx="1080120" cy="632823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Rectangle à coins arrondis 16"/>
            <p:cNvSpPr/>
            <p:nvPr/>
          </p:nvSpPr>
          <p:spPr>
            <a:xfrm>
              <a:off x="263712" y="2109216"/>
              <a:ext cx="7466016" cy="240424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274336" y="3284984"/>
              <a:ext cx="7466016" cy="240424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e 30"/>
            <p:cNvGrpSpPr/>
            <p:nvPr/>
          </p:nvGrpSpPr>
          <p:grpSpPr>
            <a:xfrm>
              <a:off x="7762508" y="1628799"/>
              <a:ext cx="1152129" cy="830997"/>
              <a:chOff x="7762508" y="1628799"/>
              <a:chExt cx="1152129" cy="830997"/>
            </a:xfrm>
          </p:grpSpPr>
          <p:sp>
            <p:nvSpPr>
              <p:cNvPr id="20" name="Rectangle à coins arrondis 19"/>
              <p:cNvSpPr/>
              <p:nvPr/>
            </p:nvSpPr>
            <p:spPr>
              <a:xfrm>
                <a:off x="7812360" y="1628799"/>
                <a:ext cx="1080120" cy="792088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7762508" y="1628799"/>
                <a:ext cx="11521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aseline="0" dirty="0" smtClean="0"/>
                  <a:t>Trwałe i odporne na zarysowania i odkształcenia </a:t>
                </a:r>
                <a:endParaRPr lang="en-US" sz="1200" baseline="0" dirty="0"/>
              </a:p>
            </p:txBody>
          </p:sp>
        </p:grpSp>
      </p:grp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272480" y="274638"/>
            <a:ext cx="9361040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fr-FR" sz="2800" dirty="0" smtClean="0">
                <a:latin typeface="Verdana" pitchFamily="34" charset="0"/>
              </a:rPr>
              <a:t>GV4,</a:t>
            </a:r>
            <a:r>
              <a:rPr lang="pl-PL" sz="2800" dirty="0" smtClean="0">
                <a:latin typeface="Verdana" pitchFamily="34" charset="0"/>
              </a:rPr>
              <a:t> BARDZIEJ TRWAŁE PRODUKTY…</a:t>
            </a:r>
            <a:endParaRPr lang="en-US" sz="4000" dirty="0">
              <a:ea typeface="SimHei" pitchFamily="2" charset="-122"/>
              <a:cs typeface="Gautam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ChangeArrowheads="1"/>
          </p:cNvSpPr>
          <p:nvPr/>
        </p:nvSpPr>
        <p:spPr bwMode="auto">
          <a:xfrm>
            <a:off x="2144688" y="1052736"/>
            <a:ext cx="48809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kern="1200" dirty="0" smtClean="0">
                <a:solidFill>
                  <a:srgbClr val="C00000"/>
                </a:solidFill>
                <a:latin typeface="Verdana" pitchFamily="34" charset="0"/>
                <a:ea typeface="ＭＳ Ｐゴシック" pitchFamily="34" charset="-128"/>
                <a:cs typeface="Arial" charset="0"/>
              </a:rPr>
              <a:t>Unikalna kombinacja 2-óch czynników:</a:t>
            </a:r>
            <a:endParaRPr lang="en-US" kern="1200" dirty="0">
              <a:solidFill>
                <a:srgbClr val="C00000"/>
              </a:solidFill>
              <a:latin typeface="Verdan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008784" y="1556792"/>
            <a:ext cx="2940864" cy="1357322"/>
          </a:xfrm>
          <a:prstGeom prst="round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2200" b="1" kern="1200" dirty="0" smtClean="0">
              <a:solidFill>
                <a:srgbClr val="60606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200" b="1" kern="1200" dirty="0" smtClean="0">
                <a:solidFill>
                  <a:srgbClr val="606060"/>
                </a:solidFill>
                <a:latin typeface="Verdana" pitchFamily="34" charset="0"/>
                <a:ea typeface="+mn-ea"/>
                <a:cs typeface="Arial" charset="0"/>
              </a:rPr>
              <a:t>Bardziej </a:t>
            </a:r>
            <a:r>
              <a:rPr lang="pl-PL" sz="2200" b="1" dirty="0" smtClean="0">
                <a:solidFill>
                  <a:srgbClr val="606060"/>
                </a:solidFill>
                <a:latin typeface="Verdana" pitchFamily="34" charset="0"/>
                <a:cs typeface="Arial" charset="0"/>
              </a:rPr>
              <a:t>odporna na zarysowania,</a:t>
            </a:r>
            <a:r>
              <a:rPr lang="pl-PL" sz="2200" b="1" baseline="0" dirty="0" smtClean="0">
                <a:solidFill>
                  <a:srgbClr val="606060"/>
                </a:solidFill>
                <a:latin typeface="Verdana" pitchFamily="34" charset="0"/>
                <a:cs typeface="Arial" charset="0"/>
              </a:rPr>
              <a:t> </a:t>
            </a:r>
            <a:r>
              <a:rPr lang="pl-PL" sz="2200" b="1" dirty="0" smtClean="0">
                <a:solidFill>
                  <a:srgbClr val="606060"/>
                </a:solidFill>
                <a:latin typeface="Verdana" pitchFamily="34" charset="0"/>
                <a:cs typeface="Arial" charset="0"/>
              </a:rPr>
              <a:t>trwalsza</a:t>
            </a:r>
            <a:r>
              <a:rPr lang="pl-PL" sz="2200" b="1" baseline="0" dirty="0" smtClean="0">
                <a:solidFill>
                  <a:srgbClr val="606060"/>
                </a:solidFill>
                <a:latin typeface="Verdana" pitchFamily="34" charset="0"/>
                <a:cs typeface="Arial" charset="0"/>
              </a:rPr>
              <a:t> </a:t>
            </a:r>
            <a:r>
              <a:rPr lang="pl-PL" sz="2200" b="1" dirty="0" smtClean="0">
                <a:solidFill>
                  <a:srgbClr val="606060"/>
                </a:solidFill>
                <a:latin typeface="Verdana" pitchFamily="34" charset="0"/>
                <a:cs typeface="Arial" charset="0"/>
              </a:rPr>
              <a:t> </a:t>
            </a:r>
            <a:r>
              <a:rPr lang="pl-PL" sz="2200" b="1" dirty="0" smtClean="0">
                <a:solidFill>
                  <a:srgbClr val="C00000"/>
                </a:solidFill>
                <a:latin typeface="Verdana" pitchFamily="34" charset="0"/>
                <a:cs typeface="Arial" charset="0"/>
              </a:rPr>
              <a:t>powłoka nieprzywierająca</a:t>
            </a:r>
            <a:endParaRPr lang="fr-FR" sz="2200" b="1" dirty="0">
              <a:solidFill>
                <a:srgbClr val="C00000"/>
              </a:solidFill>
              <a:latin typeface="Verdana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8690" name="Rectangle 17"/>
          <p:cNvSpPr>
            <a:spLocks noChangeArrowheads="1"/>
          </p:cNvSpPr>
          <p:nvPr/>
        </p:nvSpPr>
        <p:spPr bwMode="auto">
          <a:xfrm>
            <a:off x="1136576" y="188640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fr-FR" sz="3600" b="1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GV4, </a:t>
            </a:r>
            <a:r>
              <a:rPr lang="pl-PL" sz="3600" b="1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BARDZIEJ TRWAŁE P</a:t>
            </a:r>
            <a:r>
              <a:rPr lang="fr-FR" sz="3600" b="1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RODU</a:t>
            </a:r>
            <a:r>
              <a:rPr lang="pl-PL" sz="3600" b="1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KTY</a:t>
            </a:r>
            <a:r>
              <a:rPr lang="fr-FR" sz="3600" b="1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…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3080792" y="3645024"/>
            <a:ext cx="2786082" cy="1500198"/>
          </a:xfrm>
          <a:prstGeom prst="round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2200" b="1" kern="1200" dirty="0" smtClean="0">
              <a:solidFill>
                <a:srgbClr val="60606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2200" b="1" kern="1200" dirty="0" smtClean="0">
              <a:solidFill>
                <a:srgbClr val="60606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200" b="1" kern="1200" dirty="0" smtClean="0">
                <a:solidFill>
                  <a:srgbClr val="606060"/>
                </a:solidFill>
                <a:latin typeface="Verdana" pitchFamily="34" charset="0"/>
                <a:ea typeface="+mn-ea"/>
                <a:cs typeface="Arial" charset="0"/>
              </a:rPr>
              <a:t>Bardziej odporne na odkształcenia 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200" b="1" dirty="0" smtClean="0">
                <a:solidFill>
                  <a:srgbClr val="C00000"/>
                </a:solidFill>
                <a:latin typeface="Verdana" pitchFamily="34" charset="0"/>
                <a:cs typeface="Arial" charset="0"/>
              </a:rPr>
              <a:t>spody</a:t>
            </a:r>
            <a:endParaRPr lang="fr-FR" sz="2200" b="1" dirty="0">
              <a:solidFill>
                <a:srgbClr val="C00000"/>
              </a:solidFill>
              <a:latin typeface="Verdana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4688" y="5517232"/>
            <a:ext cx="50405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  <a:latin typeface="Verdana" pitchFamily="34" charset="0"/>
                <a:ea typeface="ＭＳ Ｐゴシック" pitchFamily="34" charset="-128"/>
                <a:cs typeface="Arial" charset="0"/>
              </a:rPr>
              <a:t>Zaadaptowana do potrzeb konsumentów</a:t>
            </a:r>
            <a:endParaRPr lang="en-US" b="1" dirty="0">
              <a:solidFill>
                <a:srgbClr val="C00000"/>
              </a:solidFill>
              <a:latin typeface="Verdan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2" name="Plus 21"/>
          <p:cNvSpPr/>
          <p:nvPr/>
        </p:nvSpPr>
        <p:spPr bwMode="auto">
          <a:xfrm>
            <a:off x="4088904" y="2996952"/>
            <a:ext cx="648072" cy="576064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9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3"/>
          <p:cNvSpPr txBox="1">
            <a:spLocks noChangeArrowheads="1"/>
          </p:cNvSpPr>
          <p:nvPr/>
        </p:nvSpPr>
        <p:spPr bwMode="auto">
          <a:xfrm>
            <a:off x="0" y="0"/>
            <a:ext cx="9926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400" b="1" u="sng" kern="12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b="1" u="sng" kern="12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600" kern="12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600" b="1" kern="12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b="1" kern="12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600" b="1" kern="12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b="1" kern="12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600" b="1" kern="12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600" b="1" kern="12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600" b="1" kern="12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b="1" kern="12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332404"/>
            <a:ext cx="990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600" b="1" kern="12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600" b="1" kern="12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600" b="1" kern="12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6" name="Flèche vers le bas 25"/>
          <p:cNvSpPr/>
          <p:nvPr/>
        </p:nvSpPr>
        <p:spPr bwMode="auto">
          <a:xfrm>
            <a:off x="7119953" y="2498026"/>
            <a:ext cx="309565" cy="35719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600" kern="120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1" name="Flèche vers le bas 30"/>
          <p:cNvSpPr/>
          <p:nvPr/>
        </p:nvSpPr>
        <p:spPr bwMode="auto">
          <a:xfrm>
            <a:off x="2321700" y="2500876"/>
            <a:ext cx="309565" cy="35719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600" kern="120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541703" y="1507014"/>
            <a:ext cx="4101732" cy="571504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800" kern="1200" baseline="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Powłoka nieprzywierająca</a:t>
            </a:r>
            <a:endParaRPr lang="fr-FR" sz="2800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5097016" y="1507015"/>
            <a:ext cx="4608512" cy="571505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D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800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Spód „anty-odkształceniowy”</a:t>
            </a:r>
            <a:endParaRPr lang="fr-FR" sz="2800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194472" y="2935774"/>
            <a:ext cx="4798252" cy="135732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800" b="1" kern="1200" baseline="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Właściwości nieprzywierające</a:t>
            </a:r>
            <a:endParaRPr lang="en-US" sz="2800" b="1" kern="1200" baseline="0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kern="1200" baseline="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+</a:t>
            </a:r>
            <a:endParaRPr lang="fr-FR" sz="2800" b="1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800" b="1" kern="1200" baseline="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Odporność na zarysowania</a:t>
            </a:r>
            <a:endParaRPr lang="fr-FR" sz="2800" b="1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2775695" y="5002346"/>
            <a:ext cx="4808605" cy="802918"/>
          </a:xfrm>
          <a:prstGeom prst="round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000" b="1" kern="1200" baseline="0" dirty="0" smtClean="0">
                <a:solidFill>
                  <a:schemeClr val="bg1"/>
                </a:solidFill>
                <a:ea typeface="+mn-ea"/>
                <a:cs typeface="Arial" charset="0"/>
              </a:rPr>
              <a:t>GLOBALNA OCENA TRWAŁOŚCI I WYDAJNOSCI  </a:t>
            </a:r>
            <a:endParaRPr lang="fr-FR" sz="2000" kern="1200" baseline="0" dirty="0">
              <a:solidFill>
                <a:schemeClr val="bg1"/>
              </a:solidFill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200" kern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5070114" y="2935774"/>
            <a:ext cx="4835885" cy="1357322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D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8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Dystrybucja ciepła</a:t>
            </a:r>
            <a:endParaRPr lang="fr-FR" sz="2800" b="1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+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Odporność na zmiany temperatur</a:t>
            </a:r>
            <a:endParaRPr lang="fr-FR" sz="3600" kern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29" name="Connecteur droit avec flèche 28"/>
          <p:cNvCxnSpPr>
            <a:stCxn id="41" idx="2"/>
            <a:endCxn id="43" idx="0"/>
          </p:cNvCxnSpPr>
          <p:nvPr/>
        </p:nvCxnSpPr>
        <p:spPr>
          <a:xfrm rot="16200000" flipH="1">
            <a:off x="3532172" y="3354521"/>
            <a:ext cx="709250" cy="2586400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46" idx="2"/>
            <a:endCxn id="43" idx="0"/>
          </p:cNvCxnSpPr>
          <p:nvPr/>
        </p:nvCxnSpPr>
        <p:spPr>
          <a:xfrm rot="5400000">
            <a:off x="5979403" y="3493692"/>
            <a:ext cx="709250" cy="2308059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72480" y="980728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kern="1200" cap="small" baseline="0" dirty="0" smtClean="0">
                <a:solidFill>
                  <a:srgbClr val="CE1111"/>
                </a:solidFill>
                <a:ea typeface="SimHei" pitchFamily="2" charset="-122"/>
                <a:cs typeface="Gautami" pitchFamily="2"/>
              </a:rPr>
              <a:t>Udowodnione dzięki standardom stosowanym przy badaniu wydajności </a:t>
            </a:r>
            <a:endParaRPr lang="fr-FR" sz="1400" b="1" kern="1200" cap="small" baseline="0" dirty="0">
              <a:solidFill>
                <a:srgbClr val="CE1111"/>
              </a:solidFill>
              <a:ea typeface="SimHei" pitchFamily="2" charset="-122"/>
              <a:cs typeface="Gautami" pitchFamily="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69129" y="2149956"/>
            <a:ext cx="162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3600" b="1" kern="1200" dirty="0" smtClean="0">
                <a:solidFill>
                  <a:srgbClr val="606060"/>
                </a:solidFill>
                <a:latin typeface="Calibri" pitchFamily="34" charset="0"/>
                <a:ea typeface="ＭＳ Ｐゴシック" pitchFamily="-65" charset="-128"/>
                <a:cs typeface="Arial" charset="0"/>
              </a:rPr>
              <a:t>Testowanie</a:t>
            </a:r>
            <a:endParaRPr lang="fr-FR" sz="3600" b="1" kern="1200" dirty="0">
              <a:solidFill>
                <a:srgbClr val="606060"/>
              </a:solidFill>
              <a:latin typeface="Calibri" pitchFamily="34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69191" y="2149956"/>
            <a:ext cx="162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3600" b="1" kern="1200" dirty="0" smtClean="0">
                <a:solidFill>
                  <a:srgbClr val="606060"/>
                </a:solidFill>
                <a:latin typeface="Calibri" pitchFamily="34" charset="0"/>
                <a:ea typeface="ＭＳ Ｐゴシック" pitchFamily="-65" charset="-128"/>
                <a:cs typeface="Arial" charset="0"/>
              </a:rPr>
              <a:t>Testowanie</a:t>
            </a:r>
            <a:endParaRPr lang="en-US" sz="3600" b="1" kern="1200" dirty="0">
              <a:solidFill>
                <a:srgbClr val="606060"/>
              </a:solidFill>
              <a:latin typeface="Calibri" pitchFamily="34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878372" y="116632"/>
            <a:ext cx="936104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GV4, 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BARDZIEJ TRWAŁE PRODUKTY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SimHei" pitchFamily="2" charset="-122"/>
                <a:cs typeface="Gautami" pitchFamily="2"/>
              </a:rPr>
              <a:t>…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SimHei" pitchFamily="2" charset="-122"/>
              <a:cs typeface="Gautam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41" grpId="0" animBg="1"/>
      <p:bldP spid="43" grpId="0" animBg="1"/>
      <p:bldP spid="46" grpId="0" animBg="1"/>
      <p:bldP spid="25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Mes documents\2-Divers\Photo02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8740" y="2771732"/>
            <a:ext cx="3250429" cy="192882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0" h="234950"/>
          </a:sp3d>
        </p:spPr>
      </p:pic>
      <p:sp>
        <p:nvSpPr>
          <p:cNvPr id="19" name="ZoneTexte 18"/>
          <p:cNvSpPr txBox="1"/>
          <p:nvPr/>
        </p:nvSpPr>
        <p:spPr>
          <a:xfrm>
            <a:off x="1589137" y="4839544"/>
            <a:ext cx="6731903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b="1" kern="1200" baseline="0" dirty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    </a:t>
            </a:r>
            <a:r>
              <a:rPr lang="pl-PL" b="1" kern="1200" baseline="0" dirty="0" smtClean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TEST Z MLEKIEM</a:t>
            </a:r>
            <a:r>
              <a:rPr lang="fr-FR" b="1" kern="1200" baseline="0" dirty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	   </a:t>
            </a:r>
            <a:r>
              <a:rPr lang="fr-FR" b="1" kern="1200" baseline="0" dirty="0" smtClean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+        </a:t>
            </a:r>
            <a:r>
              <a:rPr lang="pl-PL" b="1" kern="1200" baseline="0" dirty="0" smtClean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TEST NA ŚCIERANIE</a:t>
            </a:r>
            <a:endParaRPr lang="fr-FR" b="1" kern="1200" baseline="0" dirty="0">
              <a:solidFill>
                <a:schemeClr val="bg1"/>
              </a:solidFill>
              <a:latin typeface="Calibri"/>
              <a:ea typeface="ＭＳ Ｐゴシック" pitchFamily="-65" charset="-128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24607" y="5445224"/>
            <a:ext cx="7488833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l-PL" sz="2800" b="1" kern="1200" dirty="0" smtClean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Test przestaje być wykonywany w momencie gdy produkt nie nadaje się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prstClr val="black"/>
                </a:solidFill>
                <a:latin typeface="Calibri"/>
                <a:ea typeface="ＭＳ Ｐゴシック" pitchFamily="-65" charset="-128"/>
              </a:rPr>
              <a:t>j</a:t>
            </a:r>
            <a:r>
              <a:rPr lang="pl-PL" sz="2800" b="1" kern="1200" dirty="0" smtClean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uż do dalszego użycia.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60984" y="260648"/>
            <a:ext cx="91450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OCENA TRWAŁOŚCI </a:t>
            </a:r>
          </a:p>
          <a:p>
            <a:pPr algn="ctr"/>
            <a:r>
              <a:rPr lang="pl-PL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WŁAŚCIWOŚCI NIEPRZYWIERAJĄCYCH POWŁOKI</a:t>
            </a:r>
            <a:endParaRPr lang="fr-FR" b="1" kern="0" baseline="0" dirty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1547789" y="1285860"/>
            <a:ext cx="6887814" cy="135732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 w="311150"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kern="1200" baseline="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Właściwości nieprzywierające</a:t>
            </a:r>
            <a:endParaRPr lang="fr-FR" b="1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kern="1200" baseline="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+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kern="1200" baseline="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Odporność na zarysowania</a:t>
            </a:r>
            <a:endParaRPr lang="fr-FR" b="1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6" name="Image 15" descr="P1020644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602770" y="2793504"/>
            <a:ext cx="3164263" cy="190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0" h="23495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272480" y="5055568"/>
            <a:ext cx="9633520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baseline="0" dirty="0" smtClean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   </a:t>
            </a:r>
            <a:r>
              <a:rPr lang="pl-PL" b="1" kern="1200" baseline="0" dirty="0" smtClean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Termografia (badanie na podczerwień) </a:t>
            </a:r>
            <a:r>
              <a:rPr lang="en-US" b="1" kern="1200" baseline="0" dirty="0" smtClean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+  </a:t>
            </a:r>
            <a:r>
              <a:rPr lang="pl-PL" b="1" kern="1200" baseline="0" dirty="0" smtClean="0">
                <a:solidFill>
                  <a:schemeClr val="bg1"/>
                </a:solidFill>
                <a:latin typeface="Calibri"/>
                <a:ea typeface="ＭＳ Ｐゴシック" pitchFamily="-65" charset="-128"/>
                <a:cs typeface="+mn-cs"/>
              </a:rPr>
              <a:t>Odporność na odkształcenia</a:t>
            </a:r>
            <a:endParaRPr lang="en-US" b="1" kern="1200" baseline="0" dirty="0">
              <a:solidFill>
                <a:schemeClr val="bg1"/>
              </a:solidFill>
              <a:latin typeface="Calibri"/>
              <a:ea typeface="ＭＳ Ｐゴシック" pitchFamily="-65" charset="-128"/>
              <a:cs typeface="+mn-cs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1934744" y="1571612"/>
            <a:ext cx="6268685" cy="1357322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71450" h="254000"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rPr>
              <a:t>Dystrybucja ciepła</a:t>
            </a:r>
            <a:endParaRPr lang="fr-FR" b="1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rPr>
              <a:t>+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Odporność na tzw. szok temperaturowy</a:t>
            </a:r>
            <a:endParaRPr lang="fr-FR" sz="2000" b="1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 baseline="0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15" name="Image 14" descr="P1020606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649520" y="3023228"/>
            <a:ext cx="2476483" cy="19098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7106" name="Image 1" descr="Pref-Inductio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12135" y="3036156"/>
            <a:ext cx="3018256" cy="19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992560" y="452415"/>
            <a:ext cx="89134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OCENA WŁAŚCIWOŚCI ZAPOBIEGAJĄCYCH ODKSZTAŁCENIOM DNA </a:t>
            </a:r>
            <a:endParaRPr lang="en-US" b="1" kern="0" baseline="0" dirty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1268760"/>
            <a:ext cx="5183261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ZoneTexte 26"/>
          <p:cNvSpPr txBox="1"/>
          <p:nvPr/>
        </p:nvSpPr>
        <p:spPr>
          <a:xfrm>
            <a:off x="5499061" y="1412776"/>
            <a:ext cx="3822425" cy="415176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z="247650">
            <a:bevelT w="482600" h="190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000" b="1" kern="1200" baseline="0" dirty="0" smtClean="0">
                <a:solidFill>
                  <a:prstClr val="black"/>
                </a:solidFill>
                <a:ea typeface="+mn-ea"/>
                <a:cs typeface="+mn-cs"/>
              </a:rPr>
              <a:t>WIERZCHNIA WARSTWA WZMOCNIONA SPECJALNYMI MINERAŁAMI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1200" baseline="0" dirty="0" smtClean="0">
                <a:solidFill>
                  <a:srgbClr val="FF0000"/>
                </a:solidFill>
                <a:ea typeface="+mn-ea"/>
                <a:cs typeface="+mn-cs"/>
              </a:rPr>
              <a:t>&amp;</a:t>
            </a:r>
            <a:endParaRPr lang="fr-FR" sz="2000" b="1" kern="1200" baseline="0" dirty="0">
              <a:solidFill>
                <a:srgbClr val="FF0000"/>
              </a:solidFill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000" b="1" kern="1200" baseline="0" dirty="0" smtClean="0">
                <a:solidFill>
                  <a:prstClr val="black"/>
                </a:solidFill>
                <a:ea typeface="+mn-ea"/>
                <a:cs typeface="+mn-cs"/>
              </a:rPr>
              <a:t>ZOPTYMALIZOWANA FORMUŁA NIEPRZYWIERAJĄCA</a:t>
            </a:r>
            <a:endParaRPr lang="fr-FR" sz="2000" b="1" kern="1200" baseline="0" dirty="0">
              <a:solidFill>
                <a:prstClr val="black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fr-FR" sz="2000" b="1" baseline="0" dirty="0" smtClean="0">
                <a:solidFill>
                  <a:srgbClr val="FF0000"/>
                </a:solidFill>
              </a:rPr>
              <a:t>+</a:t>
            </a:r>
            <a:endParaRPr lang="fr-FR" sz="2000" b="1" baseline="0" dirty="0">
              <a:solidFill>
                <a:srgbClr val="FF0000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000" b="1" kern="1200" baseline="0" dirty="0" smtClean="0">
                <a:solidFill>
                  <a:prstClr val="black"/>
                </a:solidFill>
                <a:ea typeface="+mn-ea"/>
                <a:cs typeface="+mn-cs"/>
              </a:rPr>
              <a:t>AKTYWNY </a:t>
            </a:r>
            <a:r>
              <a:rPr lang="pl-PL" sz="2000" b="1" kern="1200" baseline="0" dirty="0" smtClean="0">
                <a:solidFill>
                  <a:srgbClr val="FF0000"/>
                </a:solidFill>
                <a:ea typeface="+mn-ea"/>
                <a:cs typeface="+mn-cs"/>
              </a:rPr>
              <a:t>EFEKT HOLOGRAFICZNY 3D</a:t>
            </a:r>
            <a:endParaRPr lang="fr-FR" sz="2000" b="1" kern="1200" baseline="0" dirty="0">
              <a:solidFill>
                <a:srgbClr val="FF0000"/>
              </a:solidFill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b="1" kern="1200" baseline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1021248" y="274638"/>
            <a:ext cx="9361040" cy="1143000"/>
          </a:xfrm>
        </p:spPr>
        <p:txBody>
          <a:bodyPr>
            <a:noAutofit/>
          </a:bodyPr>
          <a:lstStyle/>
          <a:p>
            <a:r>
              <a:rPr lang="fr-FR" sz="2800" dirty="0" smtClean="0">
                <a:latin typeface="Verdana" pitchFamily="34" charset="0"/>
              </a:rPr>
              <a:t>GV4, </a:t>
            </a:r>
            <a:r>
              <a:rPr lang="pl-PL" sz="2400" dirty="0" smtClean="0">
                <a:latin typeface="Verdana" pitchFamily="34" charset="0"/>
              </a:rPr>
              <a:t>TRWALSZA POWŁOKA NIEPRZYWIERAJĄCA</a:t>
            </a:r>
            <a:endParaRPr lang="fr-FR" sz="2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3043" y="2285992"/>
            <a:ext cx="1699692" cy="6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Connecteur droit avec flèche 41"/>
          <p:cNvCxnSpPr/>
          <p:nvPr/>
        </p:nvCxnSpPr>
        <p:spPr>
          <a:xfrm flipV="1">
            <a:off x="3080792" y="1556792"/>
            <a:ext cx="2262251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3080792" y="2708921"/>
            <a:ext cx="2340260" cy="11521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111250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400" b="1" kern="1200" dirty="0">
              <a:solidFill>
                <a:srgbClr val="000000"/>
              </a:solidFill>
              <a:latin typeface="Verdana" pitchFamily="34" charset="0"/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400" b="1" kern="1200" dirty="0">
              <a:solidFill>
                <a:srgbClr val="000000"/>
              </a:solidFill>
              <a:latin typeface="Verdana" pitchFamily="34" charset="0"/>
              <a:ea typeface="ＭＳ Ｐゴシック" pitchFamily="34" charset="-128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400" b="1" kern="1200" dirty="0">
              <a:solidFill>
                <a:srgbClr val="000000"/>
              </a:solidFill>
              <a:latin typeface="Verdan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auto">
          <a:xfrm>
            <a:off x="2166918" y="1142984"/>
            <a:ext cx="1315650" cy="4751388"/>
          </a:xfrm>
          <a:prstGeom prst="upArrow">
            <a:avLst>
              <a:gd name="adj1" fmla="val 55037"/>
              <a:gd name="adj2" fmla="val 51112"/>
            </a:avLst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t"/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r-FR" kern="1200" dirty="0" smtClean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r-FR" dirty="0" smtClean="0">
              <a:solidFill>
                <a:srgbClr val="000000"/>
              </a:solidFill>
              <a:latin typeface="Verdana" pitchFamily="34" charset="0"/>
              <a:ea typeface="+mn-ea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3600" b="1" kern="1200" dirty="0" smtClean="0">
                <a:solidFill>
                  <a:schemeClr val="bg1"/>
                </a:solidFill>
                <a:latin typeface="Calibri" pitchFamily="34" charset="0"/>
                <a:ea typeface="+mn-ea"/>
              </a:rPr>
              <a:t>250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3600" b="1" dirty="0" smtClean="0">
              <a:solidFill>
                <a:srgbClr val="000000"/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3600" b="1" kern="1200" dirty="0" smtClean="0">
              <a:solidFill>
                <a:srgbClr val="000000"/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3600" b="1" dirty="0" smtClean="0">
              <a:solidFill>
                <a:srgbClr val="000000"/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sz="3600" b="1" kern="1200" dirty="0" smtClean="0">
                <a:solidFill>
                  <a:schemeClr val="bg1"/>
                </a:solidFill>
                <a:latin typeface="Calibri" pitchFamily="34" charset="0"/>
                <a:ea typeface="+mn-ea"/>
              </a:rPr>
              <a:t>230</a:t>
            </a:r>
            <a:endParaRPr lang="fr-FR" sz="3600" b="1" kern="1200" dirty="0">
              <a:solidFill>
                <a:schemeClr val="bg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32520" y="908720"/>
            <a:ext cx="186525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baseline="0" dirty="0" smtClean="0">
                <a:solidFill>
                  <a:srgbClr val="C00000"/>
                </a:solidFill>
                <a:latin typeface="Calibri" pitchFamily="34" charset="0"/>
              </a:rPr>
              <a:t>Ocena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baseline="0" dirty="0" smtClean="0">
                <a:solidFill>
                  <a:srgbClr val="C00000"/>
                </a:solidFill>
                <a:latin typeface="Calibri" pitchFamily="34" charset="0"/>
              </a:rPr>
              <a:t>właściwości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baseline="0" dirty="0" smtClean="0">
                <a:solidFill>
                  <a:srgbClr val="C00000"/>
                </a:solidFill>
                <a:latin typeface="Calibri" pitchFamily="34" charset="0"/>
              </a:rPr>
              <a:t>nieprzywierających </a:t>
            </a:r>
            <a:endParaRPr lang="fr-FR" sz="1600" b="1" baseline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833320" y="764704"/>
            <a:ext cx="171291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baseline="0" dirty="0" smtClean="0">
                <a:solidFill>
                  <a:srgbClr val="C00000"/>
                </a:solidFill>
                <a:latin typeface="Calibri" pitchFamily="34" charset="0"/>
                <a:ea typeface="+mn-ea"/>
              </a:rPr>
              <a:t>Ocena właściwości zapobiegających deformacji dna</a:t>
            </a:r>
            <a:endParaRPr lang="fr-FR" sz="1600" b="1" kern="1200" baseline="0" dirty="0">
              <a:solidFill>
                <a:srgbClr val="C00000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26" name="Image 25" descr="ExpertPro_new-pr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06051" y="3214686"/>
            <a:ext cx="1098528" cy="710076"/>
          </a:xfrm>
          <a:prstGeom prst="rect">
            <a:avLst/>
          </a:prstGeom>
        </p:spPr>
      </p:pic>
      <p:pic>
        <p:nvPicPr>
          <p:cNvPr id="28" name="Image 27" descr="PrometalPro_new-pro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0" y="2285993"/>
            <a:ext cx="1261485" cy="737517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7840712" y="2708920"/>
            <a:ext cx="14027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kern="1200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</a:rPr>
              <a:t>INTEGRAL</a:t>
            </a:r>
            <a:endParaRPr lang="fr-FR" sz="1600" b="1" kern="1200" baseline="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kern="1200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</a:rPr>
              <a:t>RESISTAL </a:t>
            </a:r>
            <a:endParaRPr lang="fr-FR" sz="1600" b="1" kern="1200" baseline="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baseline="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DIFFUSAL</a:t>
            </a:r>
            <a:endParaRPr lang="fr-FR" sz="1600" b="1" kern="1200" baseline="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prstClr val="black"/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prstClr val="black"/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prstClr val="black"/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prstClr val="black"/>
              </a:solidFill>
              <a:latin typeface="Calibri" pitchFamily="34" charset="0"/>
              <a:ea typeface="+mn-ea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sz="1600" b="1" kern="1200" baseline="0" dirty="0">
              <a:solidFill>
                <a:prstClr val="black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289525" y="2000240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+20 %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4328931" y="3212976"/>
            <a:ext cx="77296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+10 %</a:t>
            </a:r>
          </a:p>
        </p:txBody>
      </p:sp>
      <p:sp>
        <p:nvSpPr>
          <p:cNvPr id="39" name="Rectangle à coins arrondis 38"/>
          <p:cNvSpPr/>
          <p:nvPr/>
        </p:nvSpPr>
        <p:spPr>
          <a:xfrm>
            <a:off x="5421052" y="1196752"/>
            <a:ext cx="1482165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ZoneTexte 37"/>
          <p:cNvSpPr txBox="1"/>
          <p:nvPr/>
        </p:nvSpPr>
        <p:spPr>
          <a:xfrm>
            <a:off x="5313040" y="1268760"/>
            <a:ext cx="1634904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1050" b="1" kern="1200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+mn-ea"/>
                <a:cs typeface="+mn-cs"/>
              </a:rPr>
              <a:t>Nowa powłoka na linię indukcyjną</a:t>
            </a:r>
            <a:endParaRPr lang="fr-FR" sz="1050" b="1" kern="1200" baseline="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1050" b="1" kern="1200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+mn-ea"/>
                <a:cs typeface="+mn-cs"/>
              </a:rPr>
              <a:t>Wrzesień</a:t>
            </a:r>
            <a:r>
              <a:rPr lang="fr-FR" sz="1050" b="1" kern="1200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+mn-ea"/>
                <a:cs typeface="+mn-cs"/>
              </a:rPr>
              <a:t> 2011</a:t>
            </a:r>
            <a:endParaRPr lang="fr-FR" sz="1050" b="1" kern="1200" baseline="0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AutoShape 20"/>
          <p:cNvSpPr>
            <a:spLocks noChangeArrowheads="1"/>
          </p:cNvSpPr>
          <p:nvPr/>
        </p:nvSpPr>
        <p:spPr bwMode="auto">
          <a:xfrm>
            <a:off x="6810388" y="1142984"/>
            <a:ext cx="1315650" cy="4751388"/>
          </a:xfrm>
          <a:prstGeom prst="upArrow">
            <a:avLst>
              <a:gd name="adj1" fmla="val 55037"/>
              <a:gd name="adj2" fmla="val 51112"/>
            </a:avLst>
          </a:prstGeom>
          <a:blipFill>
            <a:blip r:embed="rId5" cstate="email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021248" y="274638"/>
            <a:ext cx="936104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GV4, 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TRWALSZA POWŁOKA NIEPRZYWIERAJĄCA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0.23854 -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23021 -0.002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40" grpId="0"/>
      <p:bldP spid="40" grpId="1"/>
      <p:bldP spid="44" grpId="0"/>
      <p:bldP spid="45" grpId="0"/>
      <p:bldP spid="38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94472" y="188640"/>
            <a:ext cx="9517057" cy="6504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584515" y="1484784"/>
            <a:ext cx="585065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marR="0" lvl="0" indent="-457200" algn="l" defTabSz="9779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96838" algn="l"/>
              </a:tabLst>
              <a:defRPr/>
            </a:pPr>
            <a:r>
              <a:rPr lang="pl-PL" b="1" cap="small" baseline="0" dirty="0" smtClean="0">
                <a:solidFill>
                  <a:srgbClr val="6D6D6D"/>
                </a:solidFill>
                <a:latin typeface="Calibri" pitchFamily="34" charset="0"/>
              </a:rPr>
              <a:t>Nowe Spody</a:t>
            </a:r>
            <a:endParaRPr lang="fr-FR" b="1" cap="small" baseline="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107950" indent="-10795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fr-FR" sz="1800" baseline="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107950" indent="-10795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fr-FR" sz="1800" baseline="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457200" indent="-45720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en-US" sz="1800" baseline="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457200" indent="-45720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en-US" sz="1800" baseline="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107950" indent="-107950" defTabSz="977900" eaLnBrk="0" hangingPunct="0">
              <a:spcBef>
                <a:spcPct val="20000"/>
              </a:spcBef>
              <a:tabLst>
                <a:tab pos="96838" algn="l"/>
              </a:tabLst>
            </a:pPr>
            <a:endParaRPr lang="fr-FR" sz="1800" baseline="0" dirty="0" smtClean="0">
              <a:solidFill>
                <a:srgbClr val="6D6D6D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Titre 1"/>
          <p:cNvSpPr>
            <a:spLocks noGrp="1"/>
          </p:cNvSpPr>
          <p:nvPr>
            <p:ph type="title"/>
          </p:nvPr>
        </p:nvSpPr>
        <p:spPr>
          <a:xfrm>
            <a:off x="272480" y="274638"/>
            <a:ext cx="9361040" cy="1143000"/>
          </a:xfrm>
        </p:spPr>
        <p:txBody>
          <a:bodyPr>
            <a:noAutofit/>
          </a:bodyPr>
          <a:lstStyle/>
          <a:p>
            <a:r>
              <a:rPr lang="fr-FR" sz="2800" dirty="0" smtClean="0">
                <a:latin typeface="Verdana" pitchFamily="34" charset="0"/>
              </a:rPr>
              <a:t>GV4, </a:t>
            </a:r>
            <a:r>
              <a:rPr lang="pl-PL" sz="2800" dirty="0" smtClean="0">
                <a:latin typeface="Verdana" pitchFamily="34" charset="0"/>
              </a:rPr>
              <a:t>BARDZIEJ ODPORNE DNA PATELNI</a:t>
            </a:r>
            <a:endParaRPr lang="fr-FR" sz="2800" dirty="0">
              <a:latin typeface="Verdana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rot="5400000">
            <a:off x="4203701" y="967060"/>
            <a:ext cx="1498600" cy="9906000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4225433" y="-571229"/>
            <a:ext cx="1440161" cy="9920975"/>
          </a:xfrm>
          <a:prstGeom prst="rect">
            <a:avLst/>
          </a:prstGeom>
          <a:gradFill flip="none" rotWithShape="1">
            <a:gsLst>
              <a:gs pos="0">
                <a:srgbClr val="D60000">
                  <a:shade val="30000"/>
                  <a:satMod val="115000"/>
                </a:srgbClr>
              </a:gs>
              <a:gs pos="50000">
                <a:srgbClr val="D60000">
                  <a:shade val="67500"/>
                  <a:satMod val="115000"/>
                </a:srgbClr>
              </a:gs>
              <a:gs pos="100000">
                <a:srgbClr val="D6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pic>
        <p:nvPicPr>
          <p:cNvPr id="24" name="Image 23" descr="Typo GV4 SoTasty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6200000">
            <a:off x="-208106" y="5711723"/>
            <a:ext cx="1181920" cy="3767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1" name="Rectangle 30"/>
          <p:cNvSpPr/>
          <p:nvPr/>
        </p:nvSpPr>
        <p:spPr>
          <a:xfrm>
            <a:off x="6058706" y="3789040"/>
            <a:ext cx="27107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kern="1200" baseline="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 3" pitchFamily="18" charset="2"/>
              </a:rPr>
              <a:t>RESISTAL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1800" i="1" kern="1200" baseline="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 3" pitchFamily="18" charset="2"/>
              </a:rPr>
              <a:t>Głębiej tłoczone kanały miedziowe zapobiegające deformacji dna</a:t>
            </a:r>
            <a:endParaRPr lang="en-US" sz="1800" i="1" kern="1200" baseline="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Arial" charset="0"/>
              <a:sym typeface="Wingdings 3" pitchFamily="18" charset="2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 kern="1200" baseline="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 3" pitchFamily="18" charset="2"/>
              </a:rPr>
              <a:t> </a:t>
            </a:r>
            <a:endParaRPr lang="fr-FR" sz="1800" i="1" kern="1200" baseline="0" dirty="0">
              <a:solidFill>
                <a:prstClr val="black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26854" y="5429264"/>
            <a:ext cx="2089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i="1" kern="1200" baseline="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 3" pitchFamily="18" charset="2"/>
              </a:rPr>
              <a:t>DIFFUSAL </a:t>
            </a:r>
            <a:endParaRPr lang="en-US" sz="1800" b="1" i="1" baseline="0" dirty="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Arial" charset="0"/>
              <a:sym typeface="Wingdings 3" pitchFamily="18" charset="2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800" i="1" kern="1200" baseline="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 3" pitchFamily="18" charset="2"/>
              </a:rPr>
              <a:t>Warstwa z miedzi optymalizująca dystrybucję ciepła</a:t>
            </a:r>
            <a:endParaRPr lang="fr-FR" sz="1800" i="1" kern="1200" baseline="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Arial" charset="0"/>
              <a:sym typeface="Wingdings 3" pitchFamily="18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49144" y="5373216"/>
            <a:ext cx="3465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800" b="1" baseline="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WIĘKSZA ODPORNOŚĆ I WYRÓŻNIAJĄCA SIĘ GRAFIKA SPODÓW </a:t>
            </a:r>
            <a:r>
              <a:rPr lang="pl-PL" sz="1800" b="1" baseline="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ALUMINIOWYCH</a:t>
            </a:r>
            <a:endParaRPr lang="en-US" sz="1800" b="1" i="1" baseline="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8" name="Image 17" descr="FOND OPTIMAL GV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44689" y="5157193"/>
            <a:ext cx="1638182" cy="1512168"/>
          </a:xfrm>
          <a:prstGeom prst="rect">
            <a:avLst/>
          </a:prstGeom>
        </p:spPr>
      </p:pic>
      <p:grpSp>
        <p:nvGrpSpPr>
          <p:cNvPr id="3" name="Groupe 36"/>
          <p:cNvGrpSpPr/>
          <p:nvPr/>
        </p:nvGrpSpPr>
        <p:grpSpPr>
          <a:xfrm>
            <a:off x="4469973" y="3645025"/>
            <a:ext cx="1575149" cy="1470240"/>
            <a:chOff x="3707904" y="3068960"/>
            <a:chExt cx="1512168" cy="1512168"/>
          </a:xfrm>
        </p:grpSpPr>
        <p:sp>
          <p:nvSpPr>
            <p:cNvPr id="30" name="Rectangle 29"/>
            <p:cNvSpPr/>
            <p:nvPr/>
          </p:nvSpPr>
          <p:spPr>
            <a:xfrm>
              <a:off x="3707904" y="3084576"/>
              <a:ext cx="1485888" cy="1496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baseline="0" dirty="0">
                <a:latin typeface="Calibri" pitchFamily="34" charset="0"/>
              </a:endParaRPr>
            </a:p>
          </p:txBody>
        </p:sp>
        <p:pic>
          <p:nvPicPr>
            <p:cNvPr id="28" name="Image 27" descr="FOND DIFFUSAL GV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07904" y="3068960"/>
              <a:ext cx="1512168" cy="1512168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 rot="5400000">
            <a:off x="4226282" y="-2070191"/>
            <a:ext cx="1440160" cy="99192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fr-FR" sz="1800" dirty="0"/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454494" y="2805059"/>
            <a:ext cx="1475656" cy="20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4" name="Rectangle 43"/>
          <p:cNvSpPr/>
          <p:nvPr/>
        </p:nvSpPr>
        <p:spPr>
          <a:xfrm>
            <a:off x="8280786" y="2428868"/>
            <a:ext cx="1625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baseline="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 3" pitchFamily="18" charset="2"/>
              </a:rPr>
              <a:t>INTEGRAL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1800" i="1" baseline="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 3" pitchFamily="18" charset="2"/>
              </a:rPr>
              <a:t>Spód z wtopionym dyskiem miedzi</a:t>
            </a:r>
            <a:endParaRPr lang="fr-FR" sz="1800" i="1" kern="1200" baseline="0" dirty="0">
              <a:solidFill>
                <a:schemeClr val="bg1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45" name="Image 44" descr="FOND INTEGRAL GV4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647343" y="2149200"/>
            <a:ext cx="1582022" cy="1460328"/>
          </a:xfrm>
          <a:prstGeom prst="rect">
            <a:avLst/>
          </a:prstGeom>
        </p:spPr>
      </p:pic>
      <p:sp>
        <p:nvSpPr>
          <p:cNvPr id="46" name="Étoile à 5 branches 45"/>
          <p:cNvSpPr/>
          <p:nvPr/>
        </p:nvSpPr>
        <p:spPr>
          <a:xfrm>
            <a:off x="896550" y="5733257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47" name="Étoile à 5 branches 46"/>
          <p:cNvSpPr/>
          <p:nvPr/>
        </p:nvSpPr>
        <p:spPr>
          <a:xfrm>
            <a:off x="896550" y="4251169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48" name="Étoile à 5 branches 47"/>
          <p:cNvSpPr/>
          <p:nvPr/>
        </p:nvSpPr>
        <p:spPr>
          <a:xfrm>
            <a:off x="1520620" y="4251169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52" name="Étoile à 5 branches 51"/>
          <p:cNvSpPr/>
          <p:nvPr/>
        </p:nvSpPr>
        <p:spPr>
          <a:xfrm>
            <a:off x="896550" y="2739001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53" name="Étoile à 5 branches 52"/>
          <p:cNvSpPr/>
          <p:nvPr/>
        </p:nvSpPr>
        <p:spPr>
          <a:xfrm>
            <a:off x="1520620" y="2739001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54" name="Étoile à 5 branches 53"/>
          <p:cNvSpPr/>
          <p:nvPr/>
        </p:nvSpPr>
        <p:spPr>
          <a:xfrm>
            <a:off x="2144689" y="2739001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55" name="Étoile à 5 branches 54"/>
          <p:cNvSpPr/>
          <p:nvPr/>
        </p:nvSpPr>
        <p:spPr>
          <a:xfrm>
            <a:off x="2690750" y="2739001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34" name="Étoile à 5 branches 33"/>
          <p:cNvSpPr/>
          <p:nvPr/>
        </p:nvSpPr>
        <p:spPr>
          <a:xfrm>
            <a:off x="1520620" y="5733257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59" name="Flèche courbée vers le bas 58"/>
          <p:cNvSpPr/>
          <p:nvPr/>
        </p:nvSpPr>
        <p:spPr>
          <a:xfrm rot="19520462">
            <a:off x="3045627" y="4314862"/>
            <a:ext cx="1475764" cy="461060"/>
          </a:xfrm>
          <a:prstGeom prst="curvedDownArrow">
            <a:avLst>
              <a:gd name="adj1" fmla="val 25000"/>
              <a:gd name="adj2" fmla="val 50000"/>
              <a:gd name="adj3" fmla="val 43373"/>
            </a:avLst>
          </a:prstGeom>
          <a:solidFill>
            <a:srgbClr val="FFD653"/>
          </a:solidFill>
          <a:ln w="31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8" name="Étoile à 5 branches 37"/>
          <p:cNvSpPr/>
          <p:nvPr/>
        </p:nvSpPr>
        <p:spPr>
          <a:xfrm>
            <a:off x="2144689" y="4249681"/>
            <a:ext cx="390043" cy="288032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aseline="0" dirty="0">
              <a:latin typeface="Calibri" pitchFamily="34" charset="0"/>
            </a:endParaRPr>
          </a:p>
        </p:txBody>
      </p:sp>
      <p:sp>
        <p:nvSpPr>
          <p:cNvPr id="60" name="Flèche courbée vers le bas 59"/>
          <p:cNvSpPr/>
          <p:nvPr/>
        </p:nvSpPr>
        <p:spPr>
          <a:xfrm rot="19520462">
            <a:off x="5198116" y="2839337"/>
            <a:ext cx="1475764" cy="461060"/>
          </a:xfrm>
          <a:prstGeom prst="curvedDownArrow">
            <a:avLst>
              <a:gd name="adj1" fmla="val 38050"/>
              <a:gd name="adj2" fmla="val 50000"/>
              <a:gd name="adj3" fmla="val 43373"/>
            </a:avLst>
          </a:prstGeom>
          <a:solidFill>
            <a:srgbClr val="FFC000"/>
          </a:solidFill>
          <a:ln w="31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031010" y="2285992"/>
            <a:ext cx="1638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0" dirty="0" smtClean="0">
                <a:solidFill>
                  <a:srgbClr val="FFC000"/>
                </a:solidFill>
                <a:latin typeface="Calibri" pitchFamily="34" charset="0"/>
              </a:rPr>
              <a:t>+ 20%</a:t>
            </a:r>
          </a:p>
          <a:p>
            <a:endParaRPr lang="en-US" sz="1200" b="1" baseline="0" dirty="0" smtClean="0">
              <a:solidFill>
                <a:srgbClr val="FFC000"/>
              </a:solidFill>
              <a:latin typeface="Calibri" pitchFamily="34" charset="0"/>
            </a:endParaRPr>
          </a:p>
          <a:p>
            <a:endParaRPr lang="en-US" sz="1200" b="1" baseline="0" dirty="0" smtClean="0">
              <a:solidFill>
                <a:srgbClr val="FFC000"/>
              </a:solidFill>
              <a:latin typeface="Calibri" pitchFamily="34" charset="0"/>
            </a:endParaRPr>
          </a:p>
          <a:p>
            <a:pPr algn="r"/>
            <a:r>
              <a:rPr lang="pl-PL" sz="1200" b="1" baseline="0" dirty="0" smtClean="0">
                <a:solidFill>
                  <a:srgbClr val="FFC000"/>
                </a:solidFill>
                <a:latin typeface="Calibri" pitchFamily="34" charset="0"/>
              </a:rPr>
              <a:t>Trwalsza od technologii </a:t>
            </a:r>
            <a:r>
              <a:rPr lang="pl-PL" sz="1200" b="1" baseline="0" dirty="0" err="1" smtClean="0">
                <a:solidFill>
                  <a:srgbClr val="FFC000"/>
                </a:solidFill>
                <a:latin typeface="Calibri" pitchFamily="34" charset="0"/>
              </a:rPr>
              <a:t>Resistal</a:t>
            </a:r>
            <a:r>
              <a:rPr lang="en-US" sz="1200" b="1" baseline="0" dirty="0" smtClean="0">
                <a:solidFill>
                  <a:srgbClr val="FFC000"/>
                </a:solidFill>
                <a:latin typeface="Calibri" pitchFamily="34" charset="0"/>
              </a:rPr>
              <a:t>y</a:t>
            </a:r>
            <a:endParaRPr lang="en-US" sz="1200" b="1" baseline="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080793" y="3857628"/>
            <a:ext cx="1326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0" dirty="0" smtClean="0">
                <a:solidFill>
                  <a:srgbClr val="FFD653"/>
                </a:solidFill>
                <a:latin typeface="Calibri" pitchFamily="34" charset="0"/>
              </a:rPr>
              <a:t>+ 30%</a:t>
            </a:r>
          </a:p>
          <a:p>
            <a:r>
              <a:rPr lang="en-US" sz="1200" b="1" baseline="0" dirty="0" smtClean="0">
                <a:solidFill>
                  <a:srgbClr val="FFD653"/>
                </a:solidFill>
                <a:latin typeface="Calibri" pitchFamily="34" charset="0"/>
              </a:rPr>
              <a:t>	</a:t>
            </a:r>
          </a:p>
          <a:p>
            <a:pPr algn="r"/>
            <a:r>
              <a:rPr lang="pl-PL" sz="1200" b="1" baseline="0" dirty="0" smtClean="0">
                <a:solidFill>
                  <a:srgbClr val="FFD653"/>
                </a:solidFill>
                <a:latin typeface="Calibri" pitchFamily="34" charset="0"/>
              </a:rPr>
              <a:t>Trwalsza od technologii </a:t>
            </a:r>
            <a:r>
              <a:rPr lang="pl-PL" sz="1200" b="1" baseline="0" dirty="0" err="1" smtClean="0">
                <a:solidFill>
                  <a:srgbClr val="FFD653"/>
                </a:solidFill>
                <a:latin typeface="Calibri" pitchFamily="34" charset="0"/>
              </a:rPr>
              <a:t>Diffusal</a:t>
            </a:r>
            <a:endParaRPr lang="en-US" sz="1200" b="1" baseline="0" dirty="0">
              <a:solidFill>
                <a:srgbClr val="FFD653"/>
              </a:solidFill>
              <a:latin typeface="Calibri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322307" y="4190364"/>
            <a:ext cx="1152130" cy="34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Var11nt\seb_marketing\logotypy\nowe loga\Tefal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936" y="2492896"/>
            <a:ext cx="5041900" cy="12065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baseline="0" noProof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Patelnie i garnki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6" name="Image 9" descr="HCimg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">
            <a:off x="252703" y="3939048"/>
            <a:ext cx="2095500" cy="2257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7" name="Picture 14" descr="http://farm3.static.flickr.com/2219/2079614701_97059f3f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58595">
            <a:off x="70662" y="1721503"/>
            <a:ext cx="2025479" cy="208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cache1.asset-cache.net/xr/88614847.jpg?v=1&amp;c=NewsMaker&amp;k=3&amp;d=A7B69CF049AC90054E725E71922C69F8D9D35106094C4DCFBC66F820433C7AC6EC7C5022FB410D56"/>
          <p:cNvPicPr>
            <a:picLocks noChangeAspect="1" noChangeArrowheads="1"/>
          </p:cNvPicPr>
          <p:nvPr/>
        </p:nvPicPr>
        <p:blipFill>
          <a:blip r:embed="rId5" cstate="print"/>
          <a:srcRect t="12990" b="4951"/>
          <a:stretch>
            <a:fillRect/>
          </a:stretch>
        </p:blipFill>
        <p:spPr bwMode="auto">
          <a:xfrm rot="755891">
            <a:off x="2221257" y="1680023"/>
            <a:ext cx="1829753" cy="225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0" descr="HCimg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51510">
            <a:off x="2593296" y="3625719"/>
            <a:ext cx="1911096" cy="2548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micollet\Bureau\TE-COOKWARE-SENSORY-RED FRYPAN 2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12840" y="2924944"/>
            <a:ext cx="2864717" cy="1215400"/>
          </a:xfrm>
          <a:prstGeom prst="rect">
            <a:avLst/>
          </a:prstGeom>
          <a:noFill/>
        </p:spPr>
      </p:pic>
      <p:pic>
        <p:nvPicPr>
          <p:cNvPr id="5" name="Image 6" descr="COMFORT_TOUCH_FRYPAN_chocol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9184" y="2132856"/>
            <a:ext cx="2823864" cy="108104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992560" y="274638"/>
            <a:ext cx="8640960" cy="1143000"/>
          </a:xfrm>
        </p:spPr>
        <p:txBody>
          <a:bodyPr>
            <a:noAutofit/>
          </a:bodyPr>
          <a:lstStyle/>
          <a:p>
            <a:r>
              <a:rPr lang="pl-PL" sz="2800" dirty="0" smtClean="0">
                <a:latin typeface="Verdana" pitchFamily="34" charset="0"/>
              </a:rPr>
              <a:t>NOWE EMALIOWANE LINIE GV4…</a:t>
            </a:r>
            <a:endParaRPr lang="fr-FR" sz="2800" dirty="0">
              <a:latin typeface="Verdana" pitchFamily="34" charset="0"/>
            </a:endParaRPr>
          </a:p>
        </p:txBody>
      </p:sp>
      <p:pic>
        <p:nvPicPr>
          <p:cNvPr id="7" name="Image 14" descr="So Cook Poe¦éle Gris-bleu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638" y="3717032"/>
            <a:ext cx="29664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 44"/>
          <p:cNvGrpSpPr/>
          <p:nvPr/>
        </p:nvGrpSpPr>
        <p:grpSpPr>
          <a:xfrm>
            <a:off x="416496" y="5229200"/>
            <a:ext cx="2016224" cy="792088"/>
            <a:chOff x="298019" y="1412776"/>
            <a:chExt cx="2699792" cy="110913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8019" y="1412776"/>
              <a:ext cx="2699792" cy="1109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à coins arrondis 46"/>
            <p:cNvSpPr/>
            <p:nvPr/>
          </p:nvSpPr>
          <p:spPr>
            <a:xfrm>
              <a:off x="1633364" y="1960558"/>
              <a:ext cx="720080" cy="17572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1231" y="3501008"/>
            <a:ext cx="204153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e 47"/>
          <p:cNvGrpSpPr/>
          <p:nvPr/>
        </p:nvGrpSpPr>
        <p:grpSpPr>
          <a:xfrm>
            <a:off x="3872880" y="4365103"/>
            <a:ext cx="1944216" cy="864097"/>
            <a:chOff x="3646511" y="4449536"/>
            <a:chExt cx="3190875" cy="1317689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46511" y="4449536"/>
              <a:ext cx="3190875" cy="1317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à coins arrondis 45"/>
            <p:cNvSpPr/>
            <p:nvPr/>
          </p:nvSpPr>
          <p:spPr>
            <a:xfrm>
              <a:off x="5004547" y="5115697"/>
              <a:ext cx="1063118" cy="247135"/>
            </a:xfrm>
            <a:prstGeom prst="roundRect">
              <a:avLst/>
            </a:prstGeom>
            <a:solidFill>
              <a:srgbClr val="F4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ZoneTexte 46"/>
            <p:cNvSpPr txBox="1"/>
            <p:nvPr/>
          </p:nvSpPr>
          <p:spPr>
            <a:xfrm>
              <a:off x="4822096" y="5088135"/>
              <a:ext cx="1479520" cy="39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orbel" pitchFamily="34" charset="0"/>
                </a:rPr>
                <a:t>Resistal</a:t>
              </a:r>
              <a:endParaRPr lang="en-US" sz="1600" b="1" dirty="0">
                <a:latin typeface="Corbel" pitchFamily="34" charset="0"/>
              </a:endParaRPr>
            </a:p>
          </p:txBody>
        </p:sp>
      </p:grpSp>
      <p:sp>
        <p:nvSpPr>
          <p:cNvPr id="18" name="ZoneTexte 46"/>
          <p:cNvSpPr txBox="1"/>
          <p:nvPr/>
        </p:nvSpPr>
        <p:spPr>
          <a:xfrm>
            <a:off x="1208584" y="5589240"/>
            <a:ext cx="901479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>
                <a:latin typeface="Corbel" pitchFamily="34" charset="0"/>
              </a:rPr>
              <a:t>Diffusal</a:t>
            </a:r>
            <a:endParaRPr lang="en-US" sz="1600" b="1" dirty="0">
              <a:latin typeface="Corbe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12840" y="2204864"/>
            <a:ext cx="1944216" cy="50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21" descr="Typo GV4 SoTasty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560512" y="3429000"/>
            <a:ext cx="1590666" cy="432048"/>
          </a:xfrm>
          <a:prstGeom prst="rect">
            <a:avLst/>
          </a:prstGeom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0" cstate="print"/>
          <a:srcRect l="4293" t="14642" b="18912"/>
          <a:stretch>
            <a:fillRect/>
          </a:stretch>
        </p:blipFill>
        <p:spPr bwMode="auto">
          <a:xfrm>
            <a:off x="6753200" y="1628800"/>
            <a:ext cx="2232248" cy="27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llipse 2"/>
          <p:cNvSpPr/>
          <p:nvPr/>
        </p:nvSpPr>
        <p:spPr>
          <a:xfrm rot="18601354">
            <a:off x="2340022" y="4660009"/>
            <a:ext cx="695199" cy="646098"/>
          </a:xfrm>
          <a:prstGeom prst="ellipse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  <a:shade val="30000"/>
                  <a:satMod val="115000"/>
                </a:srgbClr>
              </a:gs>
              <a:gs pos="50000">
                <a:srgbClr val="666699">
                  <a:shade val="30000"/>
                  <a:satMod val="115000"/>
                  <a:shade val="67500"/>
                  <a:satMod val="115000"/>
                </a:srgbClr>
              </a:gs>
              <a:gs pos="100000">
                <a:srgbClr val="666699">
                  <a:shade val="30000"/>
                  <a:satMod val="115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Ellipse 4"/>
          <p:cNvSpPr/>
          <p:nvPr/>
        </p:nvSpPr>
        <p:spPr>
          <a:xfrm rot="18601354">
            <a:off x="5513032" y="3859197"/>
            <a:ext cx="673334" cy="648072"/>
          </a:xfrm>
          <a:prstGeom prst="ellipse">
            <a:avLst/>
          </a:prstGeom>
          <a:gradFill flip="none" rotWithShape="1">
            <a:gsLst>
              <a:gs pos="0">
                <a:srgbClr val="810101">
                  <a:shade val="30000"/>
                  <a:satMod val="115000"/>
                </a:srgbClr>
              </a:gs>
              <a:gs pos="50000">
                <a:srgbClr val="810101">
                  <a:shade val="67500"/>
                  <a:satMod val="115000"/>
                </a:srgbClr>
              </a:gs>
              <a:gs pos="100000">
                <a:srgbClr val="810101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Ellipse 11"/>
          <p:cNvSpPr/>
          <p:nvPr/>
        </p:nvSpPr>
        <p:spPr>
          <a:xfrm rot="18601354">
            <a:off x="8814939" y="2801521"/>
            <a:ext cx="731952" cy="648072"/>
          </a:xfrm>
          <a:prstGeom prst="ellipse">
            <a:avLst/>
          </a:prstGeom>
          <a:solidFill>
            <a:srgbClr val="3D12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6696" y="476672"/>
            <a:ext cx="5134990" cy="60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manche comfort touch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1412776"/>
            <a:ext cx="7977336" cy="2188789"/>
          </a:xfrm>
          <a:prstGeom prst="rect">
            <a:avLst/>
          </a:prstGeom>
        </p:spPr>
      </p:pic>
      <p:pic>
        <p:nvPicPr>
          <p:cNvPr id="28" name="Image 27" descr="warranted.jpg"/>
          <p:cNvPicPr>
            <a:picLocks noChangeAspect="1"/>
          </p:cNvPicPr>
          <p:nvPr/>
        </p:nvPicPr>
        <p:blipFill>
          <a:blip r:embed="rId4" cstate="print"/>
          <a:srcRect t="14357" b="19330"/>
          <a:stretch>
            <a:fillRect/>
          </a:stretch>
        </p:blipFill>
        <p:spPr>
          <a:xfrm>
            <a:off x="5109017" y="4144494"/>
            <a:ext cx="4452136" cy="122872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3356992"/>
            <a:ext cx="5400600" cy="308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rgbClr val="C00000"/>
                </a:solidFill>
              </a:rPr>
              <a:t>ERGONOMICZNY UCHWYT Z WTOPIONYM SILIKONOWYM ELEMENTEM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 smtClean="0">
                <a:solidFill>
                  <a:srgbClr val="C00000"/>
                </a:solidFill>
              </a:rPr>
              <a:t>DLA WIĘKSZEJ</a:t>
            </a:r>
            <a:r>
              <a:rPr lang="pl-PL" b="1" baseline="0" dirty="0" smtClean="0">
                <a:solidFill>
                  <a:srgbClr val="C00000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WYGODY UŻYTKOWANIA</a:t>
            </a:r>
          </a:p>
          <a:p>
            <a:pPr lvl="0" indent="19050" algn="l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Badania przeprowadzone przez niezależny Instytut </a:t>
            </a:r>
            <a:r>
              <a:rPr lang="pl-PL" sz="1800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Cogotobio</a:t>
            </a:r>
            <a:r>
              <a:rPr lang="pl-PL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specjalizujący się w dziedzinie biomechaniki i ergonomii, potwierdziły że linia </a:t>
            </a:r>
            <a:r>
              <a:rPr lang="en-GB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Comfort </a:t>
            </a:r>
            <a:r>
              <a:rPr lang="pl-PL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GB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ouch</a:t>
            </a:r>
            <a:r>
              <a:rPr lang="pl-PL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ma optymalny kształt  „współgrający” z naturalnymi ruchami ciała wykonywanymi podczas użytkowania patelni.</a:t>
            </a:r>
          </a:p>
          <a:p>
            <a:pPr lvl="0" indent="19050" algn="l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pl-PL" sz="1800" baseline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906000" cy="260648"/>
          </a:xfrm>
          <a:prstGeom prst="rect">
            <a:avLst/>
          </a:prstGeom>
          <a:gradFill flip="none" rotWithShape="1">
            <a:gsLst>
              <a:gs pos="0">
                <a:srgbClr val="2F4C8D">
                  <a:shade val="30000"/>
                  <a:satMod val="115000"/>
                </a:srgbClr>
              </a:gs>
              <a:gs pos="50000">
                <a:srgbClr val="2F4C8D">
                  <a:shade val="67500"/>
                  <a:satMod val="115000"/>
                </a:srgbClr>
              </a:gs>
              <a:gs pos="100000">
                <a:srgbClr val="2F4C8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9698" y="67616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pl-PL" sz="2400" dirty="0" smtClean="0">
                <a:latin typeface="Verdana" pitchFamily="34" charset="0"/>
              </a:rPr>
              <a:t>OPAKOWANIE</a:t>
            </a:r>
            <a:r>
              <a:rPr lang="fr-FR" sz="2400" dirty="0" smtClean="0">
                <a:latin typeface="Verdana" pitchFamily="34" charset="0"/>
              </a:rPr>
              <a:t> </a:t>
            </a:r>
            <a:r>
              <a:rPr lang="fr-FR" sz="2400" dirty="0" smtClean="0">
                <a:latin typeface="Verdana" pitchFamily="34" charset="0"/>
                <a:sym typeface="Wingdings" pitchFamily="2" charset="2"/>
              </a:rPr>
              <a:t> </a:t>
            </a:r>
            <a:r>
              <a:rPr lang="fr-FR" sz="2400" dirty="0" smtClean="0">
                <a:latin typeface="Verdana" pitchFamily="34" charset="0"/>
              </a:rPr>
              <a:t> </a:t>
            </a:r>
            <a:r>
              <a:rPr lang="pl-PL" sz="2400" dirty="0" smtClean="0">
                <a:solidFill>
                  <a:srgbClr val="990033"/>
                </a:solidFill>
                <a:latin typeface="Verdana" pitchFamily="34" charset="0"/>
              </a:rPr>
              <a:t>Nowoczesność</a:t>
            </a:r>
            <a:r>
              <a:rPr lang="fr-FR" sz="2400" dirty="0" smtClean="0">
                <a:solidFill>
                  <a:srgbClr val="990033"/>
                </a:solidFill>
                <a:latin typeface="Verdana" pitchFamily="34" charset="0"/>
              </a:rPr>
              <a:t> + </a:t>
            </a:r>
            <a:r>
              <a:rPr lang="pl-PL" sz="2400" dirty="0" smtClean="0">
                <a:solidFill>
                  <a:srgbClr val="990033"/>
                </a:solidFill>
                <a:latin typeface="Verdana" pitchFamily="34" charset="0"/>
              </a:rPr>
              <a:t>Wydajność </a:t>
            </a:r>
            <a:r>
              <a:rPr lang="fr-FR" sz="2400" dirty="0" smtClean="0">
                <a:latin typeface="Verdana" pitchFamily="34" charset="0"/>
              </a:rPr>
              <a:t>(proje</a:t>
            </a:r>
            <a:r>
              <a:rPr lang="pl-PL" sz="2400" dirty="0" err="1" smtClean="0">
                <a:latin typeface="Verdana" pitchFamily="34" charset="0"/>
              </a:rPr>
              <a:t>kt</a:t>
            </a:r>
            <a:r>
              <a:rPr lang="fr-FR" sz="2400" dirty="0" smtClean="0">
                <a:latin typeface="Verdana" pitchFamily="34" charset="0"/>
              </a:rPr>
              <a:t>)</a:t>
            </a:r>
            <a:endParaRPr lang="fr-FR" sz="2400" dirty="0">
              <a:latin typeface="Verdana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64838"/>
            <a:ext cx="3860879" cy="421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8801" y="1484784"/>
            <a:ext cx="3736789" cy="433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/>
          <a:srcRect l="2432" t="1152" r="9593"/>
          <a:stretch>
            <a:fillRect/>
          </a:stretch>
        </p:blipFill>
        <p:spPr bwMode="auto">
          <a:xfrm>
            <a:off x="6435165" y="1535478"/>
            <a:ext cx="3198355" cy="434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latin typeface="Verdana" pitchFamily="34" charset="0"/>
              </a:rPr>
              <a:t>OPAKOWANIE</a:t>
            </a:r>
            <a:r>
              <a:rPr lang="fr-FR" sz="2800" dirty="0" smtClean="0">
                <a:latin typeface="Verdana" pitchFamily="34" charset="0"/>
              </a:rPr>
              <a:t> (proje</a:t>
            </a:r>
            <a:r>
              <a:rPr lang="pl-PL" sz="2800" dirty="0" smtClean="0">
                <a:latin typeface="Verdana" pitchFamily="34" charset="0"/>
              </a:rPr>
              <a:t>k</a:t>
            </a:r>
            <a:r>
              <a:rPr lang="fr-FR" sz="2800" dirty="0" smtClean="0">
                <a:latin typeface="Verdana" pitchFamily="34" charset="0"/>
              </a:rPr>
              <a:t>t)</a:t>
            </a:r>
            <a:endParaRPr lang="fr-FR" sz="2800" dirty="0">
              <a:latin typeface="Verdana" pitchFamily="34" charset="0"/>
            </a:endParaRP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529064" y="2060848"/>
            <a:ext cx="41232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4160912" y="1412776"/>
            <a:ext cx="2634293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aseline="0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758867" y="1412776"/>
            <a:ext cx="335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baseline="0" dirty="0" smtClean="0">
                <a:solidFill>
                  <a:schemeClr val="bg1"/>
                </a:solidFill>
              </a:rPr>
              <a:t>KOMUNIKACJA</a:t>
            </a:r>
            <a:r>
              <a:rPr lang="pl-PL" sz="1800" b="1" baseline="0" dirty="0" smtClean="0">
                <a:solidFill>
                  <a:schemeClr val="bg1"/>
                </a:solidFill>
              </a:rPr>
              <a:t> </a:t>
            </a:r>
            <a:r>
              <a:rPr lang="pl-PL" sz="1800" b="1" baseline="0" dirty="0" smtClean="0">
                <a:solidFill>
                  <a:schemeClr val="bg1"/>
                </a:solidFill>
              </a:rPr>
              <a:t>SPODU PATELNI</a:t>
            </a:r>
            <a:endParaRPr lang="fr-FR" sz="1800" b="1" baseline="0" dirty="0">
              <a:solidFill>
                <a:schemeClr val="bg1"/>
              </a:solidFill>
            </a:endParaRPr>
          </a:p>
        </p:txBody>
      </p:sp>
      <p:cxnSp>
        <p:nvCxnSpPr>
          <p:cNvPr id="33" name="Connecteur droit 32"/>
          <p:cNvCxnSpPr/>
          <p:nvPr/>
        </p:nvCxnSpPr>
        <p:spPr>
          <a:xfrm rot="16200000" flipH="1">
            <a:off x="4928997" y="2372883"/>
            <a:ext cx="2376262" cy="20402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36" y="1340768"/>
            <a:ext cx="329096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6"/>
          <p:cNvSpPr/>
          <p:nvPr/>
        </p:nvSpPr>
        <p:spPr>
          <a:xfrm>
            <a:off x="488504" y="5445224"/>
            <a:ext cx="4320480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27"/>
          <p:cNvSpPr txBox="1"/>
          <p:nvPr/>
        </p:nvSpPr>
        <p:spPr>
          <a:xfrm>
            <a:off x="388597" y="5457418"/>
            <a:ext cx="452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smtClean="0">
                <a:solidFill>
                  <a:schemeClr val="bg1"/>
                </a:solidFill>
              </a:rPr>
              <a:t>KOMUNIKACJA  </a:t>
            </a:r>
          </a:p>
          <a:p>
            <a:pPr algn="ctr"/>
            <a:r>
              <a:rPr lang="pl-PL" sz="1600" b="1" baseline="0" dirty="0" smtClean="0">
                <a:solidFill>
                  <a:schemeClr val="bg1"/>
                </a:solidFill>
              </a:rPr>
              <a:t>TRWAŁEJ POWŁOKI I ODPORNEGO SPODU</a:t>
            </a:r>
            <a:endParaRPr lang="fr-FR" sz="1600" b="1" baseline="0" dirty="0">
              <a:solidFill>
                <a:schemeClr val="bg1"/>
              </a:solidFill>
            </a:endParaRPr>
          </a:p>
        </p:txBody>
      </p:sp>
      <p:cxnSp>
        <p:nvCxnSpPr>
          <p:cNvPr id="14" name="Connecteur droit 32"/>
          <p:cNvCxnSpPr/>
          <p:nvPr/>
        </p:nvCxnSpPr>
        <p:spPr>
          <a:xfrm rot="5400000">
            <a:off x="2324708" y="4545124"/>
            <a:ext cx="2088232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OFFERTA &amp; POZYCJONOWANIE CENOWE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84648" y="1484313"/>
            <a:ext cx="8352928" cy="266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3 NOWE LINIE EMALIOWANE: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SO TASTY		- zastępstwo EVIDENCE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SENSORIELLE		- zastępstwo ELEGANCE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COMFORT TOUCH </a:t>
            </a:r>
            <a:r>
              <a:rPr lang="pl-PL" sz="1800" b="1" baseline="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- zastępstwo EXCELLENCE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Zmiany w asortymencie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vs</a:t>
            </a:r>
            <a:r>
              <a:rPr lang="pl-PL" sz="2000" b="1" baseline="0" dirty="0" smtClean="0">
                <a:solidFill>
                  <a:srgbClr val="8E8581"/>
                </a:solidFill>
              </a:rPr>
              <a:t>. aktualne linie</a:t>
            </a:r>
            <a:endParaRPr lang="pl-PL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                            # 6 REF  </a:t>
            </a:r>
            <a:r>
              <a:rPr lang="pl-PL" sz="1600" baseline="0" dirty="0" smtClean="0">
                <a:solidFill>
                  <a:srgbClr val="8E8581"/>
                </a:solidFill>
              </a:rPr>
              <a:t>(+ patelnia 20cm)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                      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# 9 REF </a:t>
            </a:r>
            <a:r>
              <a:rPr lang="pl-PL" sz="1600" baseline="0" dirty="0" smtClean="0">
                <a:solidFill>
                  <a:srgbClr val="8E8581"/>
                </a:solidFill>
              </a:rPr>
              <a:t>(+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wok</a:t>
            </a:r>
            <a:r>
              <a:rPr lang="pl-PL" sz="1600" baseline="0" dirty="0" smtClean="0">
                <a:solidFill>
                  <a:srgbClr val="8E8581"/>
                </a:solidFill>
              </a:rPr>
              <a:t> 28 cm)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  <a:r>
              <a:rPr lang="pl-PL" sz="1800" b="1" baseline="0" dirty="0" smtClean="0">
                <a:solidFill>
                  <a:srgbClr val="8E8581"/>
                </a:solidFill>
              </a:rPr>
              <a:t># </a:t>
            </a:r>
            <a:r>
              <a:rPr lang="pl-PL" sz="1800" b="1" baseline="0" dirty="0" smtClean="0">
                <a:solidFill>
                  <a:srgbClr val="8E8581"/>
                </a:solidFill>
              </a:rPr>
              <a:t>8 REF</a:t>
            </a:r>
            <a:r>
              <a:rPr lang="pl-PL" sz="1800" baseline="0" dirty="0" smtClean="0">
                <a:solidFill>
                  <a:srgbClr val="8E8581"/>
                </a:solidFill>
              </a:rPr>
              <a:t> </a:t>
            </a:r>
            <a:r>
              <a:rPr lang="pl-PL" sz="1600" baseline="0" dirty="0" smtClean="0">
                <a:solidFill>
                  <a:srgbClr val="8E8581"/>
                </a:solidFill>
              </a:rPr>
              <a:t>(+ naleśniki 25,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wok</a:t>
            </a:r>
            <a:r>
              <a:rPr lang="pl-PL" sz="1600" baseline="0" dirty="0" smtClean="0">
                <a:solidFill>
                  <a:srgbClr val="8E8581"/>
                </a:solidFill>
              </a:rPr>
              <a:t> 28,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pat.głęboka</a:t>
            </a:r>
            <a:r>
              <a:rPr lang="pl-PL" sz="1600" baseline="0" dirty="0" smtClean="0">
                <a:solidFill>
                  <a:srgbClr val="8E8581"/>
                </a:solidFill>
              </a:rPr>
              <a:t> 24, grillowa 26x26) </a:t>
            </a:r>
            <a:endParaRPr lang="hu-HU" sz="1600" baseline="0" dirty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Utrzymanie pozycjonowanie cenowego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zastepowanych</a:t>
            </a:r>
            <a:r>
              <a:rPr lang="pl-PL" sz="2000" b="1" baseline="0" dirty="0" smtClean="0">
                <a:solidFill>
                  <a:srgbClr val="8E8581"/>
                </a:solidFill>
              </a:rPr>
              <a:t> </a:t>
            </a:r>
            <a:r>
              <a:rPr lang="pl-PL" sz="2000" b="1" baseline="0" dirty="0" smtClean="0">
                <a:solidFill>
                  <a:srgbClr val="8E8581"/>
                </a:solidFill>
              </a:rPr>
              <a:t>linii</a:t>
            </a: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C00000"/>
                </a:solidFill>
              </a:rPr>
              <a:t>Dostępność – Marzec 2011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hu-HU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8" name="Picture 3" descr="C:\Documents and Settings\smicollet\Bureau\Sans titre - 1 - copi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8295692" y="908720"/>
            <a:ext cx="1610308" cy="3243660"/>
          </a:xfrm>
          <a:prstGeom prst="rect">
            <a:avLst/>
          </a:prstGeom>
          <a:noFill/>
        </p:spPr>
      </p:pic>
      <p:pic>
        <p:nvPicPr>
          <p:cNvPr id="11" name="Image 30" descr="Typo GV4 SoTasty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76736" y="4221088"/>
            <a:ext cx="1092121" cy="288032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4728" y="3590177"/>
            <a:ext cx="1800200" cy="1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6736" y="3789040"/>
            <a:ext cx="1352600" cy="34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Wsparcie marketingowe </a:t>
            </a: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– do potwierdzenia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40632" y="980728"/>
            <a:ext cx="64087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Materiały POS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Ulotka-katalog będąca przewodnikiem po całym regularnym asortymencie patelni i garnków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Tefal</a:t>
            </a:r>
            <a:endParaRPr lang="pl-PL" sz="1600" baseline="0" dirty="0" smtClean="0">
              <a:solidFill>
                <a:srgbClr val="8E8581"/>
              </a:solidFill>
            </a:endParaRP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</a:pPr>
            <a:r>
              <a:rPr lang="pl-PL" sz="1400" baseline="0" dirty="0" smtClean="0">
                <a:solidFill>
                  <a:srgbClr val="8E8581"/>
                </a:solidFill>
              </a:rPr>
              <a:t>Informacje o powłokach </a:t>
            </a:r>
            <a:r>
              <a:rPr lang="pl-PL" sz="1400" baseline="0" dirty="0" err="1" smtClean="0">
                <a:solidFill>
                  <a:srgbClr val="8E8581"/>
                </a:solidFill>
              </a:rPr>
              <a:t>nieprzywierajcych</a:t>
            </a:r>
            <a:r>
              <a:rPr lang="pl-PL" sz="1400" baseline="0" dirty="0" smtClean="0">
                <a:solidFill>
                  <a:srgbClr val="8E8581"/>
                </a:solidFill>
              </a:rPr>
              <a:t> i spodach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</a:pPr>
            <a:r>
              <a:rPr lang="pl-PL" sz="1400" baseline="0" dirty="0" smtClean="0">
                <a:solidFill>
                  <a:srgbClr val="8E8581"/>
                </a:solidFill>
              </a:rPr>
              <a:t>Grupy docelowe dla poszczególnych linii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</a:pPr>
            <a:r>
              <a:rPr lang="pl-PL" sz="1400" baseline="0" dirty="0" smtClean="0">
                <a:solidFill>
                  <a:srgbClr val="8E8581"/>
                </a:solidFill>
              </a:rPr>
              <a:t>Unikalne cechy typu </a:t>
            </a:r>
            <a:r>
              <a:rPr lang="pl-PL" sz="1400" baseline="0" dirty="0" err="1" smtClean="0">
                <a:solidFill>
                  <a:srgbClr val="8E8581"/>
                </a:solidFill>
              </a:rPr>
              <a:t>Thermospot</a:t>
            </a:r>
            <a:endParaRPr lang="pl-PL" sz="1400" baseline="0" dirty="0" smtClean="0">
              <a:solidFill>
                <a:srgbClr val="8E8581"/>
              </a:solidFill>
            </a:endParaRP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</a:pPr>
            <a:r>
              <a:rPr lang="pl-PL" sz="1400" baseline="0" dirty="0" smtClean="0">
                <a:solidFill>
                  <a:srgbClr val="8E8581"/>
                </a:solidFill>
              </a:rPr>
              <a:t>Eko-informacja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1600" baseline="0" dirty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Standy metalowe z hakami na patelnie z komunikacją #3 powłok w tym nowa powłokę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Intensium</a:t>
            </a:r>
            <a:r>
              <a:rPr lang="pl-PL" sz="1800" b="1" baseline="0" dirty="0" smtClean="0">
                <a:solidFill>
                  <a:srgbClr val="8E8581"/>
                </a:solidFill>
              </a:rPr>
              <a:t> (BG/TT)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Standy kartonowe (zasypowe) na rozmiar euro-palety z komunikacją GV4 (hipermarkety, specjaliści)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Wsparcie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mediowe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Kampania TV na GV4 – </a:t>
            </a:r>
            <a:r>
              <a:rPr lang="pl-PL" sz="1800" b="1" baseline="0" dirty="0" smtClean="0">
                <a:solidFill>
                  <a:srgbClr val="8E8581"/>
                </a:solidFill>
              </a:rPr>
              <a:t>druga połowa 2011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Działania PR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Działania w Internecie</a:t>
            </a:r>
            <a:endParaRPr lang="hu-HU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8" name="Picture 3" descr="C:\Documents and Settings\smicollet\Bureau\Sans titre - 1 - copi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72816"/>
            <a:ext cx="1610308" cy="324366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7336" y="1844824"/>
            <a:ext cx="17559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14" descr="So Cook Poe¦éle Gris-bleu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4209" y="3514264"/>
            <a:ext cx="1844775" cy="85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X:\Marketing\VÝROBKOVÁ DATABÁZE_Product_database\1.VÝROBEK_AKTUALNÍ\VÝROBKY_TEFAL NÁDOBÍ\NEPŘILNAVÉ NÁDOBÍ_NONSTICK COOKWARE\Preference\logo preference.t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32103" y="548680"/>
            <a:ext cx="1457715" cy="392220"/>
          </a:xfrm>
          <a:prstGeom prst="rect">
            <a:avLst/>
          </a:prstGeom>
          <a:noFill/>
        </p:spPr>
      </p:pic>
      <p:pic>
        <p:nvPicPr>
          <p:cNvPr id="1026" name="Picture 2" descr="X:\Marketing\VÝROBKOVÁ DATABÁZE_Product_database\1.VÝROBEK_AKTUALNÍ\VÝROBKY_TEFAL NÁDOBÍ\NEPŘILNAVÉ NÁDOBÍ_NONSTICK COOKWARE\Enjoy\Enjoy_frypan low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5216" y="5143512"/>
            <a:ext cx="1880756" cy="742586"/>
          </a:xfrm>
          <a:prstGeom prst="rect">
            <a:avLst/>
          </a:prstGeom>
          <a:noFill/>
        </p:spPr>
      </p:pic>
      <p:pic>
        <p:nvPicPr>
          <p:cNvPr id="1033" name="Picture 9" descr="X:\Marketing\VÝROBKOVÁ DATABÁZE_Product_database\1.VÝROBEK_AKTUALNÍ\VÝROBKY_TEFAL NÁDOBÍ\NEPŘILNAVÉ NÁDOBÍ_NONSTICK COOKWARE\Enjoy\LOGO ENJOY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778" y="4929198"/>
            <a:ext cx="1437640" cy="397726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Oferta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Mar</a:t>
            </a:r>
            <a:r>
              <a:rPr kumimoji="0" lang="pl-PL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zec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2011</a:t>
            </a:r>
            <a:endParaRPr kumimoji="0" lang="cs-CZ" sz="3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029" name="Picture 5" descr="X:\Marketing\VÝROBKOVÁ DATABÁZE_Product_database\1.VÝROBEK_AKTUALNÍ\VÝROBKY_TEFAL NÁDOBÍ\NEPŘILNAVÉ NÁDOBÍ_NONSTICK COOKWARE\Spirit\Spirit_frypan low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81100" y="4500570"/>
            <a:ext cx="1995845" cy="714380"/>
          </a:xfrm>
          <a:prstGeom prst="rect">
            <a:avLst/>
          </a:prstGeom>
          <a:noFill/>
        </p:spPr>
      </p:pic>
      <p:pic>
        <p:nvPicPr>
          <p:cNvPr id="1030" name="Picture 6" descr="X:\Marketing\VÝROBKOVÁ DATABÁZE_Product_database\1.VÝROBEK_AKTUALNÍ\VÝROBKY_TEFAL NÁDOBÍ\NEPŘILNAVÉ NÁDOBÍ_NONSTICK COOKWARE\Spirit\LOGO SPIRIT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381100" y="4214818"/>
            <a:ext cx="1357322" cy="423604"/>
          </a:xfrm>
          <a:prstGeom prst="rect">
            <a:avLst/>
          </a:prstGeom>
          <a:noFill/>
        </p:spPr>
      </p:pic>
      <p:pic>
        <p:nvPicPr>
          <p:cNvPr id="1032" name="Picture 8" descr="X:\Marketing\VÝROBKOVÁ DATABÁZE_Product_database\1.VÝROBEK_AKTUALNÍ\VÝROBKY_TEFAL NÁDOBÍ\NEPŘILNAVÉ NÁDOBÍ_NONSTICK COOKWARE\Preference\C6500452,552,652,752,852 Preference frypan LIGHT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01105" y="905870"/>
            <a:ext cx="2128359" cy="642942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380968" y="1214422"/>
            <a:ext cx="9001188" cy="528641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8D7D74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ZoneTexte 24"/>
          <p:cNvSpPr txBox="1"/>
          <p:nvPr/>
        </p:nvSpPr>
        <p:spPr>
          <a:xfrm>
            <a:off x="6465168" y="5517232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i="1" dirty="0" smtClean="0">
                <a:solidFill>
                  <a:srgbClr val="8D7D74"/>
                </a:solidFill>
                <a:latin typeface="Arial" pitchFamily="34" charset="0"/>
                <a:cs typeface="Arial" pitchFamily="34" charset="0"/>
              </a:rPr>
              <a:t>Ceny podane dla patelni 26 cm</a:t>
            </a:r>
          </a:p>
          <a:p>
            <a:pPr algn="l"/>
            <a:r>
              <a:rPr lang="pl-PL" b="1" i="1" dirty="0" smtClean="0">
                <a:solidFill>
                  <a:srgbClr val="8D7D74"/>
                </a:solidFill>
                <a:latin typeface="Arial" pitchFamily="34" charset="0"/>
                <a:cs typeface="Arial" pitchFamily="34" charset="0"/>
              </a:rPr>
              <a:t>(sugerowane ceny detaliczne)</a:t>
            </a:r>
            <a:endParaRPr lang="fr-FR" b="1" i="1" dirty="0">
              <a:solidFill>
                <a:srgbClr val="8D7D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8265368" y="1772816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cs-CZ" sz="1600" baseline="0" dirty="0" smtClean="0">
                <a:solidFill>
                  <a:srgbClr val="8D7D74"/>
                </a:solidFill>
                <a:latin typeface="+mn-lt"/>
                <a:ea typeface="+mn-ea"/>
              </a:rPr>
              <a:t>184,99 PLN</a:t>
            </a:r>
            <a:endParaRPr lang="en-GB" sz="1600" baseline="0" dirty="0">
              <a:solidFill>
                <a:srgbClr val="8D7D74"/>
              </a:solidFill>
              <a:latin typeface="+mn-lt"/>
              <a:ea typeface="+mn-ea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099164" y="4314582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CE1111"/>
                </a:solidFill>
                <a:latin typeface="+mn-lt"/>
                <a:ea typeface="+mn-ea"/>
              </a:rPr>
              <a:t>81,99 PLN</a:t>
            </a:r>
            <a:endParaRPr lang="en-GB" sz="1600" b="1" baseline="0" dirty="0">
              <a:solidFill>
                <a:srgbClr val="CE1111"/>
              </a:solidFill>
              <a:latin typeface="+mn-lt"/>
              <a:ea typeface="+mn-ea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313040" y="3573016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CE1111"/>
                </a:solidFill>
                <a:latin typeface="+mn-lt"/>
                <a:ea typeface="+mn-ea"/>
              </a:rPr>
              <a:t>99,99 PLN</a:t>
            </a:r>
            <a:endParaRPr lang="en-GB" sz="1600" b="1" baseline="0" dirty="0">
              <a:solidFill>
                <a:srgbClr val="CE1111"/>
              </a:solidFill>
              <a:latin typeface="+mn-lt"/>
              <a:ea typeface="+mn-ea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792760" y="5034662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cs-CZ" sz="1600" kern="1200" baseline="0" dirty="0" smtClean="0">
                <a:solidFill>
                  <a:srgbClr val="8D7D74"/>
                </a:solidFill>
                <a:latin typeface="+mn-lt"/>
                <a:ea typeface="+mn-ea"/>
                <a:cs typeface="+mn-cs"/>
              </a:rPr>
              <a:t>69,99 PLN</a:t>
            </a:r>
            <a:endParaRPr lang="en-GB" sz="1600" kern="1200" baseline="0" dirty="0">
              <a:solidFill>
                <a:srgbClr val="8D7D7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496616" y="5805264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cs-CZ" sz="1600" kern="1200" baseline="0" dirty="0" smtClean="0">
                <a:solidFill>
                  <a:srgbClr val="8D7D74"/>
                </a:solidFill>
                <a:latin typeface="+mn-lt"/>
                <a:ea typeface="+mn-ea"/>
                <a:cs typeface="+mn-cs"/>
              </a:rPr>
              <a:t>57,99 PLN</a:t>
            </a:r>
            <a:endParaRPr lang="en-GB" sz="1600" kern="1200" baseline="0" dirty="0">
              <a:solidFill>
                <a:srgbClr val="8D7D7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Image 30" descr="Typo GV4 SoTasty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730660" y="3212976"/>
            <a:ext cx="1262099" cy="360600"/>
          </a:xfrm>
          <a:prstGeom prst="rect">
            <a:avLst/>
          </a:prstGeom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283520" y="1340768"/>
            <a:ext cx="1757712" cy="2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6600" y="2204864"/>
            <a:ext cx="1345829" cy="37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Ellipse 28"/>
          <p:cNvSpPr/>
          <p:nvPr/>
        </p:nvSpPr>
        <p:spPr>
          <a:xfrm rot="18601354">
            <a:off x="2808009" y="3514044"/>
            <a:ext cx="648072" cy="504056"/>
          </a:xfrm>
          <a:prstGeom prst="ellipse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  <a:shade val="30000"/>
                  <a:satMod val="115000"/>
                </a:srgbClr>
              </a:gs>
              <a:gs pos="50000">
                <a:srgbClr val="666699">
                  <a:shade val="30000"/>
                  <a:satMod val="115000"/>
                  <a:shade val="67500"/>
                  <a:satMod val="115000"/>
                </a:srgbClr>
              </a:gs>
              <a:gs pos="100000">
                <a:srgbClr val="666699">
                  <a:shade val="30000"/>
                  <a:satMod val="115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" descr="C:\Documents and Settings\smicollet\Bureau\TE-COOKWARE-SENSORY-RED FRYPAN 2.jpg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8038" y="2492897"/>
            <a:ext cx="1924182" cy="884394"/>
          </a:xfrm>
          <a:prstGeom prst="rect">
            <a:avLst/>
          </a:prstGeom>
          <a:noFill/>
        </p:spPr>
      </p:pic>
      <p:sp>
        <p:nvSpPr>
          <p:cNvPr id="31" name="Ellipse 21"/>
          <p:cNvSpPr/>
          <p:nvPr/>
        </p:nvSpPr>
        <p:spPr>
          <a:xfrm rot="18601354">
            <a:off x="4038197" y="2648808"/>
            <a:ext cx="648072" cy="504056"/>
          </a:xfrm>
          <a:prstGeom prst="ellipse">
            <a:avLst/>
          </a:prstGeom>
          <a:gradFill flip="none" rotWithShape="1">
            <a:gsLst>
              <a:gs pos="0">
                <a:srgbClr val="810101">
                  <a:shade val="30000"/>
                  <a:satMod val="115000"/>
                </a:srgbClr>
              </a:gs>
              <a:gs pos="50000">
                <a:srgbClr val="810101">
                  <a:shade val="67500"/>
                  <a:satMod val="115000"/>
                </a:srgbClr>
              </a:gs>
              <a:gs pos="100000">
                <a:srgbClr val="810101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Image 13" descr="TE-COMFORT_BLUE-FRYPAN.jpg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6296" y="1787882"/>
            <a:ext cx="2055364" cy="77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llipse 27"/>
          <p:cNvSpPr/>
          <p:nvPr/>
        </p:nvSpPr>
        <p:spPr>
          <a:xfrm rot="18601354">
            <a:off x="5602993" y="1642407"/>
            <a:ext cx="648072" cy="504056"/>
          </a:xfrm>
          <a:prstGeom prst="ellipse">
            <a:avLst/>
          </a:prstGeom>
          <a:solidFill>
            <a:srgbClr val="3D12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897216" y="2636912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pl-PL" sz="1600" b="1" baseline="0" dirty="0" smtClean="0">
                <a:solidFill>
                  <a:srgbClr val="CE1111"/>
                </a:solidFill>
                <a:latin typeface="+mn-lt"/>
                <a:ea typeface="+mn-ea"/>
              </a:rPr>
              <a:t>119,99 PLN</a:t>
            </a:r>
            <a:endParaRPr lang="en-GB" sz="1600" b="1" baseline="0" dirty="0">
              <a:solidFill>
                <a:srgbClr val="CE1111"/>
              </a:solidFill>
              <a:latin typeface="+mn-lt"/>
              <a:ea typeface="+mn-ea"/>
            </a:endParaRPr>
          </a:p>
        </p:txBody>
      </p:sp>
      <p:pic>
        <p:nvPicPr>
          <p:cNvPr id="41" name="Picture 18" descr="Nouveau Tefal logo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345924" y="0"/>
            <a:ext cx="1560076" cy="457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:\Documents and Settings\kaszut\Local Settings\Temp\EX10F.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Łącznik prosty ze strzałką 4"/>
          <p:cNvCxnSpPr/>
          <p:nvPr/>
        </p:nvCxnSpPr>
        <p:spPr bwMode="auto">
          <a:xfrm>
            <a:off x="4448944" y="2204864"/>
            <a:ext cx="576064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Łącznik prosty ze strzałką 5"/>
          <p:cNvCxnSpPr/>
          <p:nvPr/>
        </p:nvCxnSpPr>
        <p:spPr bwMode="auto">
          <a:xfrm>
            <a:off x="5817096" y="2276872"/>
            <a:ext cx="576064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Łącznik prosty ze strzałką 9"/>
          <p:cNvCxnSpPr/>
          <p:nvPr/>
        </p:nvCxnSpPr>
        <p:spPr bwMode="auto">
          <a:xfrm>
            <a:off x="5601072" y="1268760"/>
            <a:ext cx="100811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pole tekstowe 13"/>
          <p:cNvSpPr txBox="1"/>
          <p:nvPr/>
        </p:nvSpPr>
        <p:spPr>
          <a:xfrm>
            <a:off x="5673080" y="107422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8000"/>
                </a:solidFill>
              </a:rPr>
              <a:t>GV4</a:t>
            </a:r>
            <a:endParaRPr lang="pl-PL" b="1" dirty="0">
              <a:solidFill>
                <a:srgbClr val="008000"/>
              </a:solidFill>
            </a:endParaRPr>
          </a:p>
        </p:txBody>
      </p:sp>
      <p:cxnSp>
        <p:nvCxnSpPr>
          <p:cNvPr id="22" name="Łącznik prosty ze strzałką 21"/>
          <p:cNvCxnSpPr/>
          <p:nvPr/>
        </p:nvCxnSpPr>
        <p:spPr bwMode="auto">
          <a:xfrm>
            <a:off x="7257256" y="2492896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Łącznik prosty ze strzałką 22"/>
          <p:cNvCxnSpPr/>
          <p:nvPr/>
        </p:nvCxnSpPr>
        <p:spPr bwMode="auto">
          <a:xfrm>
            <a:off x="8625408" y="2564904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48544" y="1844824"/>
            <a:ext cx="8420100" cy="182880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solidFill>
                  <a:srgbClr val="C00000"/>
                </a:solidFill>
              </a:rPr>
              <a:t>10 ROCZNICA TERMOSPOTU</a:t>
            </a:r>
            <a:endParaRPr lang="fr-FR" sz="4400" dirty="0">
              <a:solidFill>
                <a:srgbClr val="C00000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136576" y="188640"/>
            <a:ext cx="73199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Linie promocyjne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5" name="Image 5"/>
          <p:cNvPicPr/>
          <p:nvPr/>
        </p:nvPicPr>
        <p:blipFill>
          <a:blip r:embed="rId2"/>
          <a:srcRect l="9163" t="38535" r="38910" b="40446"/>
          <a:stretch>
            <a:fillRect/>
          </a:stretch>
        </p:blipFill>
        <p:spPr bwMode="auto">
          <a:xfrm>
            <a:off x="3440832" y="3717032"/>
            <a:ext cx="31683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848544" y="1556792"/>
            <a:ext cx="8928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pl-PL" sz="1800" baseline="0" dirty="0" smtClean="0">
                <a:solidFill>
                  <a:srgbClr val="8E8581"/>
                </a:solidFill>
              </a:rPr>
              <a:t>Stworzony w </a:t>
            </a:r>
            <a:r>
              <a:rPr lang="fr-FR" sz="1800" baseline="0" dirty="0" smtClean="0">
                <a:solidFill>
                  <a:srgbClr val="8E8581"/>
                </a:solidFill>
              </a:rPr>
              <a:t>1998, </a:t>
            </a:r>
            <a:r>
              <a:rPr lang="pl-PL" sz="1800" baseline="0" dirty="0" smtClean="0">
                <a:solidFill>
                  <a:srgbClr val="8E8581"/>
                </a:solidFill>
              </a:rPr>
              <a:t>T</a:t>
            </a:r>
            <a:r>
              <a:rPr lang="fr-FR" sz="1800" baseline="0" dirty="0" smtClean="0">
                <a:solidFill>
                  <a:srgbClr val="8E8581"/>
                </a:solidFill>
              </a:rPr>
              <a:t>hermospot </a:t>
            </a:r>
            <a:r>
              <a:rPr lang="pl-PL" sz="1800" baseline="0" dirty="0" smtClean="0">
                <a:solidFill>
                  <a:srgbClr val="8E8581"/>
                </a:solidFill>
              </a:rPr>
              <a:t>był rezultatem 2-letnich prac działów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Research</a:t>
            </a:r>
            <a:r>
              <a:rPr lang="pl-PL" sz="1800" baseline="0" dirty="0" smtClean="0">
                <a:solidFill>
                  <a:srgbClr val="8E8581"/>
                </a:solidFill>
              </a:rPr>
              <a:t> &amp; Development i Marketingu. Został wprowadzony do oferty na całym świecie w 2000 roku.</a:t>
            </a:r>
          </a:p>
          <a:p>
            <a:pPr algn="just">
              <a:buClr>
                <a:srgbClr val="C00000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C00000"/>
              </a:buClr>
            </a:pPr>
            <a:r>
              <a:rPr lang="pl-PL" sz="1800" b="1" baseline="0" dirty="0" smtClean="0">
                <a:solidFill>
                  <a:srgbClr val="C00000"/>
                </a:solidFill>
              </a:rPr>
              <a:t>Prosty mechanizm działania</a:t>
            </a:r>
            <a:endParaRPr lang="fr-FR" sz="1800" b="1" baseline="0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fr-FR" sz="1800" baseline="0" dirty="0" smtClean="0">
              <a:solidFill>
                <a:srgbClr val="8E858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Zintegrowany z powłoką nieprzywierającą patelni, garnków,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woków</a:t>
            </a:r>
            <a:r>
              <a:rPr lang="pl-PL" sz="1800" baseline="0" dirty="0" smtClean="0">
                <a:solidFill>
                  <a:srgbClr val="8E8581"/>
                </a:solidFill>
              </a:rPr>
              <a:t>…,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Thermospot</a:t>
            </a:r>
            <a:r>
              <a:rPr lang="pl-PL" sz="1800" baseline="0" dirty="0" smtClean="0">
                <a:solidFill>
                  <a:srgbClr val="8E8581"/>
                </a:solidFill>
              </a:rPr>
              <a:t> wskazuje temperaturę, która powinna zostać osiągnięta, żeby rozpocząć gotowanie/ smażenie </a:t>
            </a:r>
            <a:r>
              <a:rPr lang="fr-FR" sz="1800" baseline="0" dirty="0" smtClean="0">
                <a:solidFill>
                  <a:srgbClr val="8E8581"/>
                </a:solidFill>
              </a:rPr>
              <a:t>(</a:t>
            </a:r>
            <a:r>
              <a:rPr lang="pl-PL" sz="1800" baseline="0" dirty="0" smtClean="0">
                <a:solidFill>
                  <a:srgbClr val="8E8581"/>
                </a:solidFill>
              </a:rPr>
              <a:t>ok. </a:t>
            </a:r>
            <a:r>
              <a:rPr lang="fr-FR" sz="1800" baseline="0" dirty="0" smtClean="0">
                <a:solidFill>
                  <a:srgbClr val="8E8581"/>
                </a:solidFill>
              </a:rPr>
              <a:t>200°C)</a:t>
            </a:r>
            <a:r>
              <a:rPr lang="pl-PL" sz="1800" baseline="0" dirty="0" smtClean="0">
                <a:solidFill>
                  <a:srgbClr val="8E8581"/>
                </a:solidFill>
              </a:rPr>
              <a:t>.</a:t>
            </a:r>
          </a:p>
          <a:p>
            <a:pPr lvl="1" algn="just"/>
            <a:endParaRPr lang="pl-PL" sz="1800" baseline="0" dirty="0" smtClean="0">
              <a:solidFill>
                <a:srgbClr val="8E8581"/>
              </a:solidFill>
            </a:endParaRPr>
          </a:p>
          <a:p>
            <a:pPr algn="just"/>
            <a:r>
              <a:rPr lang="pl-PL" sz="1800" b="1" baseline="0" dirty="0" smtClean="0">
                <a:solidFill>
                  <a:srgbClr val="C00000"/>
                </a:solidFill>
              </a:rPr>
              <a:t> Korzyści jakie zapewnia </a:t>
            </a:r>
            <a:r>
              <a:rPr lang="pl-PL" sz="1800" b="1" baseline="0" dirty="0" err="1" smtClean="0">
                <a:solidFill>
                  <a:srgbClr val="C00000"/>
                </a:solidFill>
              </a:rPr>
              <a:t>Thermospot</a:t>
            </a:r>
            <a:r>
              <a:rPr lang="fr-FR" sz="1800" b="1" baseline="0" dirty="0" smtClean="0">
                <a:solidFill>
                  <a:srgbClr val="C00000"/>
                </a:solidFill>
              </a:rPr>
              <a:t>: </a:t>
            </a:r>
            <a:r>
              <a:rPr lang="pl-PL" sz="1800" b="1" baseline="0" dirty="0" smtClean="0">
                <a:solidFill>
                  <a:srgbClr val="C00000"/>
                </a:solidFill>
              </a:rPr>
              <a:t>rewolucyjny system…</a:t>
            </a:r>
            <a:endParaRPr lang="fr-FR" sz="1800" b="1" baseline="0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fr-FR" sz="1800" baseline="0" dirty="0" smtClean="0">
              <a:solidFill>
                <a:srgbClr val="8E858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Idealna temperatura zapewniająca optymalne rezultaty gotowania </a:t>
            </a:r>
          </a:p>
          <a:p>
            <a:pPr lvl="1" algn="just"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Pozwala uniknąć przegrzania patelni</a:t>
            </a:r>
            <a:r>
              <a:rPr lang="fr-FR" sz="1800" baseline="0" dirty="0" smtClean="0">
                <a:solidFill>
                  <a:srgbClr val="8E8581"/>
                </a:solidFill>
              </a:rPr>
              <a:t> (</a:t>
            </a:r>
            <a:r>
              <a:rPr lang="pl-PL" sz="1800" baseline="0" dirty="0" smtClean="0">
                <a:solidFill>
                  <a:srgbClr val="8E8581"/>
                </a:solidFill>
              </a:rPr>
              <a:t>wpływa to negatywnie na właściwości nieprzywierające powłoki jak również na przygotowywany posiłek</a:t>
            </a:r>
            <a:r>
              <a:rPr lang="fr-FR" sz="1800" baseline="0" dirty="0" smtClean="0">
                <a:solidFill>
                  <a:srgbClr val="8E8581"/>
                </a:solidFill>
              </a:rPr>
              <a:t>)</a:t>
            </a:r>
          </a:p>
          <a:p>
            <a:pPr lvl="1" algn="just"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Utrzymanie najwyższego poziomu składników odżywczych</a:t>
            </a:r>
            <a:endParaRPr lang="fr-FR" sz="1800" baseline="0" dirty="0" smtClean="0">
              <a:solidFill>
                <a:srgbClr val="8E858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Gwarantuje długotrwałe właściwości nieprzywierające powłoki</a:t>
            </a:r>
            <a:endParaRPr lang="fr-FR" sz="1800" baseline="0" dirty="0" smtClean="0">
              <a:solidFill>
                <a:srgbClr val="8E8581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fr-FR" sz="1800" baseline="0" dirty="0" smtClean="0">
              <a:solidFill>
                <a:srgbClr val="8E8581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fr-FR" sz="1800" baseline="0" dirty="0">
              <a:solidFill>
                <a:srgbClr val="8E858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Historia </a:t>
            </a:r>
            <a:r>
              <a:rPr lang="pl-PL" sz="2800" b="1" kern="0" baseline="0" dirty="0" err="1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Thermospota</a:t>
            </a:r>
            <a:r>
              <a:rPr lang="pl-PL" sz="28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7" name="Picture 18" descr="Nouveau Tefal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73280" y="260648"/>
            <a:ext cx="2192596" cy="642942"/>
          </a:xfrm>
          <a:prstGeom prst="rect">
            <a:avLst/>
          </a:prstGeom>
        </p:spPr>
      </p:pic>
      <p:pic>
        <p:nvPicPr>
          <p:cNvPr id="8" name="Image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7296" y="2276872"/>
            <a:ext cx="1944216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1484784"/>
            <a:ext cx="537070" cy="48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480" y="2564904"/>
            <a:ext cx="537070" cy="48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4221088"/>
            <a:ext cx="537070" cy="48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:\Documents and Settings\kaszut\Local Settings\Temp\EX10F.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Łącznik prosty ze strzałką 4"/>
          <p:cNvCxnSpPr/>
          <p:nvPr/>
        </p:nvCxnSpPr>
        <p:spPr bwMode="auto">
          <a:xfrm>
            <a:off x="4448944" y="2204864"/>
            <a:ext cx="576064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Łącznik prosty ze strzałką 5"/>
          <p:cNvCxnSpPr/>
          <p:nvPr/>
        </p:nvCxnSpPr>
        <p:spPr bwMode="auto">
          <a:xfrm>
            <a:off x="5817096" y="2276872"/>
            <a:ext cx="576064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Elipsa 14"/>
          <p:cNvSpPr/>
          <p:nvPr/>
        </p:nvSpPr>
        <p:spPr bwMode="auto">
          <a:xfrm>
            <a:off x="4736976" y="6093296"/>
            <a:ext cx="648072" cy="360040"/>
          </a:xfrm>
          <a:prstGeom prst="ellipse">
            <a:avLst/>
          </a:prstGeom>
          <a:noFill/>
          <a:ln w="2857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9" name="Łącznik prosty ze strzałką 18"/>
          <p:cNvCxnSpPr/>
          <p:nvPr/>
        </p:nvCxnSpPr>
        <p:spPr bwMode="auto">
          <a:xfrm>
            <a:off x="2864768" y="6597352"/>
            <a:ext cx="381642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0099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pole tekstowe 19"/>
          <p:cNvSpPr txBox="1"/>
          <p:nvPr/>
        </p:nvSpPr>
        <p:spPr>
          <a:xfrm>
            <a:off x="3800872" y="666936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CC0099"/>
                </a:solidFill>
              </a:rPr>
              <a:t>82% całego rynku patelni </a:t>
            </a:r>
            <a:endParaRPr lang="pl-PL" b="1" dirty="0">
              <a:solidFill>
                <a:srgbClr val="CC0099"/>
              </a:solidFill>
            </a:endParaRPr>
          </a:p>
        </p:txBody>
      </p:sp>
      <p:cxnSp>
        <p:nvCxnSpPr>
          <p:cNvPr id="22" name="Łącznik prosty ze strzałką 21"/>
          <p:cNvCxnSpPr/>
          <p:nvPr/>
        </p:nvCxnSpPr>
        <p:spPr bwMode="auto">
          <a:xfrm>
            <a:off x="7257256" y="2492896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Łącznik prosty ze strzałką 22"/>
          <p:cNvCxnSpPr/>
          <p:nvPr/>
        </p:nvCxnSpPr>
        <p:spPr bwMode="auto">
          <a:xfrm>
            <a:off x="8625408" y="2564904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pole tekstowe 9"/>
          <p:cNvSpPr txBox="1"/>
          <p:nvPr/>
        </p:nvSpPr>
        <p:spPr>
          <a:xfrm>
            <a:off x="1568624" y="76470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dirty="0" smtClean="0">
                <a:solidFill>
                  <a:srgbClr val="CC0099"/>
                </a:solidFill>
              </a:rPr>
              <a:t>Dane GFK dla hipermarketów</a:t>
            </a:r>
          </a:p>
          <a:p>
            <a:pPr algn="l"/>
            <a:r>
              <a:rPr lang="pl-PL" b="1" dirty="0" smtClean="0">
                <a:solidFill>
                  <a:srgbClr val="CC0099"/>
                </a:solidFill>
              </a:rPr>
              <a:t>MAT JJ’10</a:t>
            </a:r>
            <a:endParaRPr lang="pl-PL" b="1" dirty="0">
              <a:solidFill>
                <a:srgbClr val="CC009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8504" y="1412776"/>
            <a:ext cx="7416823" cy="5956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fr-FR" b="1" baseline="0" dirty="0" smtClean="0">
                <a:solidFill>
                  <a:srgbClr val="8E8581"/>
                </a:solidFill>
              </a:rPr>
              <a:t> </a:t>
            </a:r>
            <a:r>
              <a:rPr lang="pl-PL" b="1" baseline="0" dirty="0" smtClean="0">
                <a:solidFill>
                  <a:srgbClr val="8E8581"/>
                </a:solidFill>
              </a:rPr>
              <a:t>CEL</a:t>
            </a:r>
            <a:r>
              <a:rPr lang="fr-FR" b="1" baseline="0" dirty="0" smtClean="0">
                <a:solidFill>
                  <a:srgbClr val="8E8581"/>
                </a:solidFill>
              </a:rPr>
              <a:t>:</a:t>
            </a: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  <a:p>
            <a:pPr algn="just"/>
            <a:r>
              <a:rPr lang="pl-PL" sz="2000" baseline="0" dirty="0" smtClean="0">
                <a:solidFill>
                  <a:srgbClr val="8E8581"/>
                </a:solidFill>
              </a:rPr>
              <a:t>Oferta linii z aktualnej oferty w specjalnym opakowaniu komunikującym 10 rocznicę wskaźnika </a:t>
            </a:r>
            <a:r>
              <a:rPr lang="pl-PL" sz="2000" baseline="0" dirty="0" err="1" smtClean="0">
                <a:solidFill>
                  <a:srgbClr val="8E8581"/>
                </a:solidFill>
              </a:rPr>
              <a:t>Thermospot</a:t>
            </a:r>
            <a:r>
              <a:rPr lang="pl-PL" sz="2000" baseline="0" dirty="0" smtClean="0">
                <a:solidFill>
                  <a:srgbClr val="8E8581"/>
                </a:solidFill>
              </a:rPr>
              <a:t>.</a:t>
            </a:r>
          </a:p>
          <a:p>
            <a:pPr algn="just"/>
            <a:endParaRPr lang="pl-PL" sz="2000" baseline="0" dirty="0" smtClean="0">
              <a:solidFill>
                <a:srgbClr val="8E8581"/>
              </a:solidFill>
            </a:endParaRPr>
          </a:p>
          <a:p>
            <a:pPr algn="just"/>
            <a:endParaRPr lang="fr-FR" sz="3200" dirty="0" smtClean="0"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fr-FR" b="1" baseline="0" dirty="0" smtClean="0">
                <a:solidFill>
                  <a:srgbClr val="8E8581"/>
                </a:solidFill>
              </a:rPr>
              <a:t> </a:t>
            </a:r>
            <a:r>
              <a:rPr lang="pl-PL" b="1" baseline="0" dirty="0" smtClean="0">
                <a:solidFill>
                  <a:srgbClr val="8E8581"/>
                </a:solidFill>
              </a:rPr>
              <a:t>STRATEGIA</a:t>
            </a:r>
            <a:r>
              <a:rPr lang="fr-FR" b="1" baseline="0" dirty="0" smtClean="0">
                <a:solidFill>
                  <a:srgbClr val="8E8581"/>
                </a:solidFill>
              </a:rPr>
              <a:t>:</a:t>
            </a: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800100" lvl="1" indent="-342900" algn="just"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Stworzenie „zwycięskiej” kombinacji, naszej najlepiej rotującej linii emaliowanej ELEGANCE z unikalną cechą patelni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800" baseline="0" dirty="0" smtClean="0">
                <a:solidFill>
                  <a:srgbClr val="8E8581"/>
                </a:solidFill>
              </a:rPr>
              <a:t> - THERMOSPOTEM silnie komunikowanej poprzez limitowaną edycję opakowania.</a:t>
            </a:r>
          </a:p>
          <a:p>
            <a:pPr marL="800100" lvl="1" indent="-342900" algn="just">
              <a:buClr>
                <a:srgbClr val="CE1111"/>
              </a:buClr>
            </a:pPr>
            <a:endParaRPr lang="pl-PL" sz="1800" baseline="0" dirty="0" smtClean="0">
              <a:solidFill>
                <a:srgbClr val="C00000"/>
              </a:solidFill>
            </a:endParaRPr>
          </a:p>
          <a:p>
            <a:pPr marL="800100" lvl="1" indent="-342900" algn="l">
              <a:buClr>
                <a:srgbClr val="CE1111"/>
              </a:buClr>
            </a:pPr>
            <a:endParaRPr lang="en-US" sz="1800" baseline="0" dirty="0" smtClean="0"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fr-FR" b="1" baseline="0" dirty="0" smtClean="0">
                <a:solidFill>
                  <a:srgbClr val="8E8581"/>
                </a:solidFill>
              </a:rPr>
              <a:t> </a:t>
            </a:r>
          </a:p>
          <a:p>
            <a:pPr algn="just"/>
            <a:endParaRPr lang="fr-FR" sz="3200" dirty="0" smtClean="0">
              <a:latin typeface="Verdana" pitchFamily="34" charset="0"/>
            </a:endParaRPr>
          </a:p>
          <a:p>
            <a:pPr algn="just"/>
            <a:endParaRPr lang="pl-PL" sz="2000" baseline="0" dirty="0" smtClean="0">
              <a:solidFill>
                <a:srgbClr val="8E8581"/>
              </a:solidFill>
            </a:endParaRP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  <p:pic>
        <p:nvPicPr>
          <p:cNvPr id="7170" name="Picture 2" descr="http://t3.gstatic.com/images?q=tbn:isq37oI91sxo1M:http://alphamale.ch/wp-content/uploads/2009/11/atteindre_sa_cible_avec_la_publicite-300x24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1312" y="764704"/>
            <a:ext cx="1619294" cy="1224136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Rocznia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</a:t>
            </a: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Thermospot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Linia promocyjna</a:t>
            </a:r>
            <a:endParaRPr kumimoji="0" lang="fr-FR" sz="2800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6" name="Picture 2" descr="http://t3.gstatic.com/images?q=tbn:y5qvHYuimrN0lM:http://www2.warwick.ac.uk/fac/cross_fac/healthatwarwick/strategy/strateg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4242" r="25808"/>
          <a:stretch>
            <a:fillRect/>
          </a:stretch>
        </p:blipFill>
        <p:spPr bwMode="auto">
          <a:xfrm>
            <a:off x="8265368" y="2636912"/>
            <a:ext cx="128495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48" y="1484785"/>
            <a:ext cx="2765531" cy="414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7183" y="1628800"/>
            <a:ext cx="4714910" cy="411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SPECJALNE OPAKOWANIE…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8504" y="1556792"/>
            <a:ext cx="8814979" cy="424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Oferta produktowa: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Linia: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Elegance</a:t>
            </a:r>
            <a:endParaRPr lang="pl-PL" sz="18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Asortyment  #5 REF:  patelnie 20/24/28/30 cm + naleśniki 25 cm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pl-PL" sz="2000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Dostępność: kwiecień – maj 2011</a:t>
            </a:r>
            <a:endParaRPr lang="fr-FR" sz="20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Wsparcie marketingowe: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Owijki paletowe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Plakaty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Działania PR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err="1" smtClean="0">
                <a:solidFill>
                  <a:srgbClr val="8E8581"/>
                </a:solidFill>
              </a:rPr>
              <a:t>Website</a:t>
            </a:r>
            <a:endParaRPr lang="fr-FR" sz="1800" baseline="0" dirty="0" smtClean="0">
              <a:solidFill>
                <a:srgbClr val="8E8581"/>
              </a:solidFill>
            </a:endParaRPr>
          </a:p>
        </p:txBody>
      </p:sp>
      <p:pic>
        <p:nvPicPr>
          <p:cNvPr id="6" name="Picture 6" descr="Elegance Poe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0857" y="1700808"/>
            <a:ext cx="297514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5"/>
          <p:cNvPicPr/>
          <p:nvPr/>
        </p:nvPicPr>
        <p:blipFill>
          <a:blip r:embed="rId3"/>
          <a:srcRect l="9163" t="38535" r="38910" b="40446"/>
          <a:stretch>
            <a:fillRect/>
          </a:stretch>
        </p:blipFill>
        <p:spPr bwMode="auto">
          <a:xfrm>
            <a:off x="7457728" y="0"/>
            <a:ext cx="24482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Rocznia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</a:t>
            </a: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Thermospot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Linia promocyjna</a:t>
            </a:r>
            <a:endParaRPr kumimoji="0" lang="fr-FR" sz="2800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7" name="Imag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3200" y="3789040"/>
            <a:ext cx="26580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136576" y="188640"/>
            <a:ext cx="73199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Linie promocyjne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0712" y="1844824"/>
            <a:ext cx="4554593" cy="276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92560" y="1628800"/>
            <a:ext cx="8310923" cy="2388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fr-FR" b="1" baseline="0" dirty="0" smtClean="0">
                <a:solidFill>
                  <a:srgbClr val="8E8581"/>
                </a:solidFill>
              </a:rPr>
              <a:t> </a:t>
            </a:r>
            <a:r>
              <a:rPr lang="pl-PL" b="1" baseline="0" dirty="0" smtClean="0">
                <a:solidFill>
                  <a:srgbClr val="8E8581"/>
                </a:solidFill>
              </a:rPr>
              <a:t>CEL</a:t>
            </a:r>
            <a:r>
              <a:rPr lang="fr-FR" b="1" baseline="0" dirty="0" smtClean="0">
                <a:solidFill>
                  <a:srgbClr val="8E8581"/>
                </a:solidFill>
              </a:rPr>
              <a:t>:</a:t>
            </a:r>
          </a:p>
          <a:p>
            <a:pPr algn="l">
              <a:spcBef>
                <a:spcPct val="50000"/>
              </a:spcBef>
            </a:pPr>
            <a:endParaRPr lang="pl-PL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Wprowadzenie nowej linii PTFE z limitowanej serii wiosennej, wyróżniającej się „energetyczną” kolorystyką  i wiosennym wzornictwem</a:t>
            </a:r>
            <a:endParaRPr lang="en-US" sz="18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1800" baseline="0" dirty="0" smtClean="0">
              <a:solidFill>
                <a:srgbClr val="8E8581"/>
              </a:solidFill>
            </a:endParaRPr>
          </a:p>
          <a:p>
            <a:pPr algn="just"/>
            <a:endParaRPr lang="pl-PL" sz="2000" baseline="0" dirty="0" smtClean="0">
              <a:solidFill>
                <a:srgbClr val="8E8581"/>
              </a:solidFill>
            </a:endParaRP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Liberty’s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algn="l">
              <a:defRPr/>
            </a:pPr>
            <a:r>
              <a:rPr lang="pl-PL" sz="28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Linia promocyjna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328" y="188640"/>
            <a:ext cx="166202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80" y="2060848"/>
            <a:ext cx="106588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6" descr="enjoy_the_spring_season_card-p137075902975836213q6k5_4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624" y="3165780"/>
            <a:ext cx="2808312" cy="2808312"/>
          </a:xfrm>
          <a:prstGeom prst="rect">
            <a:avLst/>
          </a:prstGeom>
        </p:spPr>
      </p:pic>
      <p:pic>
        <p:nvPicPr>
          <p:cNvPr id="10" name="Image 17" descr="ist2_8709479-flower-spring-seas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208" y="3501008"/>
            <a:ext cx="2088232" cy="2110447"/>
          </a:xfrm>
          <a:prstGeom prst="rect">
            <a:avLst/>
          </a:prstGeom>
        </p:spPr>
      </p:pic>
      <p:pic>
        <p:nvPicPr>
          <p:cNvPr id="11" name="Espace réservé du contenu 3" descr="2008-1205-spring-seas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68" y="3645024"/>
            <a:ext cx="1872208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0512" y="1340768"/>
            <a:ext cx="59046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r>
              <a:rPr lang="pl-PL" b="1" baseline="0" dirty="0" smtClean="0">
                <a:solidFill>
                  <a:srgbClr val="8E8581"/>
                </a:solidFill>
              </a:rPr>
              <a:t> Cechy</a:t>
            </a:r>
            <a:r>
              <a:rPr lang="fr-FR" b="1" baseline="0" dirty="0" smtClean="0">
                <a:solidFill>
                  <a:srgbClr val="008000"/>
                </a:solidFill>
              </a:rPr>
              <a:t>:</a:t>
            </a:r>
          </a:p>
          <a:p>
            <a:pPr algn="l">
              <a:spcBef>
                <a:spcPct val="50000"/>
              </a:spcBef>
            </a:pPr>
            <a:endParaRPr lang="pl-PL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Na zewnątrz </a:t>
            </a:r>
            <a:r>
              <a:rPr lang="en-US" sz="1800" b="1" baseline="0" dirty="0" smtClean="0">
                <a:solidFill>
                  <a:srgbClr val="8E8581"/>
                </a:solidFill>
              </a:rPr>
              <a:t>: </a:t>
            </a:r>
            <a:r>
              <a:rPr lang="pl-PL" sz="1800" baseline="0" dirty="0" smtClean="0">
                <a:solidFill>
                  <a:srgbClr val="8E8581"/>
                </a:solidFill>
              </a:rPr>
              <a:t>powłoka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aseline="0" dirty="0" smtClean="0">
                <a:solidFill>
                  <a:srgbClr val="8E8581"/>
                </a:solidFill>
              </a:rPr>
              <a:t>PTFE z charakterystycznym wiosennym dekorem – płatki kwiatów</a:t>
            </a:r>
            <a:endParaRPr lang="en-US" sz="1800" baseline="0" dirty="0" smtClean="0">
              <a:solidFill>
                <a:srgbClr val="8E8581"/>
              </a:solidFill>
            </a:endParaRPr>
          </a:p>
          <a:p>
            <a:pPr algn="just">
              <a:buFontTx/>
              <a:buChar char="-"/>
            </a:pPr>
            <a:endParaRPr lang="en-US" sz="1800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Wewnątrz</a:t>
            </a:r>
            <a:r>
              <a:rPr lang="en-US" sz="1800" b="1" baseline="0" dirty="0" smtClean="0">
                <a:solidFill>
                  <a:srgbClr val="8E8581"/>
                </a:solidFill>
              </a:rPr>
              <a:t>: 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aseline="0" dirty="0" smtClean="0">
                <a:solidFill>
                  <a:srgbClr val="8E8581"/>
                </a:solidFill>
              </a:rPr>
              <a:t>powłoka nieprzywierająca </a:t>
            </a:r>
            <a:r>
              <a:rPr lang="en-US" sz="1800" baseline="0" dirty="0" err="1" smtClean="0">
                <a:solidFill>
                  <a:srgbClr val="8E8581"/>
                </a:solidFill>
              </a:rPr>
              <a:t>Longlide</a:t>
            </a:r>
            <a:endParaRPr lang="pl-PL" sz="1800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Wskaźnik </a:t>
            </a:r>
            <a:r>
              <a:rPr lang="en-US" sz="1800" b="1" baseline="0" dirty="0" err="1" smtClean="0">
                <a:solidFill>
                  <a:srgbClr val="8E8581"/>
                </a:solidFill>
              </a:rPr>
              <a:t>Thermospot</a:t>
            </a:r>
            <a:endParaRPr lang="en-US" sz="1800" b="1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</a:pPr>
            <a:endParaRPr lang="en-US" sz="1800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r>
              <a:rPr lang="en-US" sz="1800" baseline="0" dirty="0" smtClean="0">
                <a:solidFill>
                  <a:srgbClr val="8E8581"/>
                </a:solidFill>
              </a:rPr>
              <a:t> </a:t>
            </a:r>
            <a:r>
              <a:rPr lang="pl-PL" sz="1800" baseline="0" dirty="0" smtClean="0">
                <a:solidFill>
                  <a:srgbClr val="8E8581"/>
                </a:solidFill>
              </a:rPr>
              <a:t>Rączka bakelitowa (taka jak była w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Bienvenue</a:t>
            </a:r>
            <a:r>
              <a:rPr lang="pl-PL" sz="1800" baseline="0" dirty="0" smtClean="0">
                <a:solidFill>
                  <a:srgbClr val="8E8581"/>
                </a:solidFill>
              </a:rPr>
              <a:t>)</a:t>
            </a:r>
          </a:p>
          <a:p>
            <a:pPr algn="just">
              <a:buClr>
                <a:srgbClr val="009900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 Na wszystkie kuchenki poza indukcją</a:t>
            </a:r>
          </a:p>
          <a:p>
            <a:pPr algn="just">
              <a:buClr>
                <a:srgbClr val="009900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Asortyment: # 3 patelnie 20/24/28 cm</a:t>
            </a:r>
          </a:p>
          <a:p>
            <a:pPr algn="just">
              <a:buClr>
                <a:srgbClr val="009900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 Dostępność – Maj 2011</a:t>
            </a:r>
            <a:endParaRPr lang="en-US" sz="1800" b="1" baseline="0" dirty="0" smtClean="0">
              <a:solidFill>
                <a:srgbClr val="8E8581"/>
              </a:solidFill>
            </a:endParaRPr>
          </a:p>
          <a:p>
            <a:pPr algn="just"/>
            <a:endParaRPr lang="pl-PL" sz="2000" baseline="0" dirty="0" smtClean="0">
              <a:solidFill>
                <a:srgbClr val="8E8581"/>
              </a:solidFill>
            </a:endParaRP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328" y="188640"/>
            <a:ext cx="166202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7056" y="4293096"/>
            <a:ext cx="11969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2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1032" y="3284984"/>
            <a:ext cx="133164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9" descr="Photo PTFE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9512" y="1268760"/>
            <a:ext cx="2342431" cy="3744416"/>
          </a:xfrm>
          <a:prstGeom prst="rect">
            <a:avLst/>
          </a:prstGeom>
        </p:spPr>
      </p:pic>
      <p:pic>
        <p:nvPicPr>
          <p:cNvPr id="14" name="Image 10" descr="Photo PTFE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7056" y="5049316"/>
            <a:ext cx="3843423" cy="1808684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Liberty’s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algn="l">
              <a:defRPr/>
            </a:pPr>
            <a:r>
              <a:rPr lang="pl-PL" sz="28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Linia promocyjna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64568" y="1268760"/>
            <a:ext cx="3744416" cy="488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r>
              <a:rPr lang="pl-PL" b="1" baseline="0" dirty="0" smtClean="0">
                <a:solidFill>
                  <a:srgbClr val="8E8581"/>
                </a:solidFill>
              </a:rPr>
              <a:t> Opakowanie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8000"/>
              </a:buClr>
            </a:pPr>
            <a:endParaRPr lang="fr-FR" sz="1800" baseline="0" dirty="0" smtClean="0">
              <a:solidFill>
                <a:srgbClr val="008000"/>
              </a:solidFill>
            </a:endParaRPr>
          </a:p>
          <a:p>
            <a:pPr algn="l">
              <a:spcBef>
                <a:spcPct val="50000"/>
              </a:spcBef>
            </a:pPr>
            <a:endParaRPr lang="pl-PL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just"/>
            <a:endParaRPr lang="pl-PL" sz="2000" baseline="0" dirty="0" smtClean="0">
              <a:solidFill>
                <a:srgbClr val="8E8581"/>
              </a:solidFill>
            </a:endParaRP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328" y="188640"/>
            <a:ext cx="166202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856" y="1556792"/>
            <a:ext cx="39565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Liberty’s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algn="l">
              <a:defRPr/>
            </a:pPr>
            <a:r>
              <a:rPr lang="pl-PL" sz="28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Linia promocyjna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" descr="INGEN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8704" y="1196752"/>
            <a:ext cx="4576052" cy="1567360"/>
          </a:xfrm>
          <a:prstGeom prst="rect">
            <a:avLst/>
          </a:prstGeom>
        </p:spPr>
      </p:pic>
      <p:pic>
        <p:nvPicPr>
          <p:cNvPr id="6" name="Picture 10" descr="COMPO PTF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4768" y="2780928"/>
            <a:ext cx="356168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92560" y="1034615"/>
            <a:ext cx="8208912" cy="167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Dalszy rozwój dystrybucji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Ingenio</a:t>
            </a: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Odbudowanie listingów w hipermarketach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Kontynuacja wdrażania standardu ekspozycyjnego w halach MSHP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Zaimplementowanie standardów ekspozycyjnych u innych klientów (Media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Expert</a:t>
            </a:r>
            <a:r>
              <a:rPr lang="pl-PL" sz="1800" baseline="0" dirty="0" smtClean="0">
                <a:solidFill>
                  <a:srgbClr val="8E8581"/>
                </a:solidFill>
              </a:rPr>
              <a:t>, Auchan, Real, Makro)</a:t>
            </a:r>
            <a:endParaRPr lang="pl-PL" sz="2000" b="1" baseline="0" dirty="0" smtClean="0">
              <a:solidFill>
                <a:srgbClr val="8E8581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/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Ingenio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– </a:t>
            </a:r>
            <a:r>
              <a:rPr lang="pl-PL" sz="2800" b="1" kern="0" baseline="0" dirty="0" err="1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S</a:t>
            </a: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trategi</a:t>
            </a:r>
            <a:r>
              <a:rPr lang="pl-PL" sz="28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a </a:t>
            </a:r>
            <a:r>
              <a:rPr lang="pl-PL" sz="2800" b="1" kern="0" baseline="0" dirty="0" smtClean="0">
                <a:solidFill>
                  <a:srgbClr val="8E8581"/>
                </a:solidFill>
                <a:latin typeface="Verdana" pitchFamily="34" charset="0"/>
              </a:rPr>
              <a:t>2011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9" name="Image 10" descr="INGEN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3280" y="404664"/>
            <a:ext cx="2127780" cy="728794"/>
          </a:xfrm>
          <a:prstGeom prst="rect">
            <a:avLst/>
          </a:prstGeom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6616" y="2924944"/>
            <a:ext cx="5256584" cy="365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0512" y="1628800"/>
            <a:ext cx="8310923" cy="461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Wsparcie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mediowe</a:t>
            </a: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err="1" smtClean="0">
                <a:solidFill>
                  <a:srgbClr val="8E8581"/>
                </a:solidFill>
              </a:rPr>
              <a:t>Kampani</a:t>
            </a:r>
            <a:r>
              <a:rPr lang="pl-PL" sz="1800" baseline="0" dirty="0" smtClean="0">
                <a:solidFill>
                  <a:srgbClr val="8E8581"/>
                </a:solidFill>
              </a:rPr>
              <a:t> TV w okresie przed Wielkanocą (Marzec – Kwiecień)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Spot bez zmian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Materiały POS</a:t>
            </a: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Standy kartonowe  na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2000" b="1" baseline="0" dirty="0" smtClean="0">
                <a:solidFill>
                  <a:srgbClr val="8E8581"/>
                </a:solidFill>
              </a:rPr>
              <a:t> - TBC</a:t>
            </a: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Kontynuacja wsparcia sprzedaży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Pakiety dla BG/TT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Wsparcie dla sklepów detalicznych 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Akcje odsprzedażowe z klientami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/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Ingenio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– </a:t>
            </a: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Strategi</a:t>
            </a:r>
            <a:r>
              <a:rPr lang="pl-PL" sz="28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a </a:t>
            </a:r>
            <a:r>
              <a:rPr lang="pl-PL" sz="2800" b="1" kern="0" baseline="0" dirty="0" smtClean="0">
                <a:solidFill>
                  <a:srgbClr val="8E8581"/>
                </a:solidFill>
                <a:latin typeface="Verdana" pitchFamily="34" charset="0"/>
              </a:rPr>
              <a:t>2011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9" name="Image 10" descr="INGEN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3280" y="404664"/>
            <a:ext cx="2127780" cy="728794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9304" y="2492896"/>
            <a:ext cx="191937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tefal_ingenio_kamp_ulot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208" y="4653136"/>
            <a:ext cx="76090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tand_ba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9304" y="4581128"/>
            <a:ext cx="1080120" cy="164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7056" y="2492896"/>
            <a:ext cx="2005279" cy="145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1392" y="4149080"/>
            <a:ext cx="1424608" cy="213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dirty="0" smtClean="0">
                <a:latin typeface="Verdana" pitchFamily="34" charset="0"/>
              </a:rPr>
              <a:t>Strateg</a:t>
            </a:r>
            <a:r>
              <a:rPr lang="pl-PL" dirty="0" err="1" smtClean="0">
                <a:latin typeface="Verdana" pitchFamily="34" charset="0"/>
              </a:rPr>
              <a:t>ia</a:t>
            </a:r>
            <a:r>
              <a:rPr lang="hu-HU" dirty="0" smtClean="0">
                <a:latin typeface="Verdana" pitchFamily="34" charset="0"/>
              </a:rPr>
              <a:t> </a:t>
            </a:r>
            <a:r>
              <a:rPr lang="en-US" dirty="0" smtClean="0">
                <a:latin typeface="Verdana" pitchFamily="34" charset="0"/>
              </a:rPr>
              <a:t>2011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20552" y="1196752"/>
            <a:ext cx="8568952" cy="468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Umocnienie pozycji lidera w hipermarketach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Aktualny udział wartościowy (MAT JJ’10): </a:t>
            </a:r>
            <a:r>
              <a:rPr lang="pl-PL" sz="1600" b="1" baseline="0" dirty="0" smtClean="0">
                <a:solidFill>
                  <a:srgbClr val="8E8581"/>
                </a:solidFill>
              </a:rPr>
              <a:t>40,9</a:t>
            </a:r>
            <a:r>
              <a:rPr lang="pl-PL" sz="1600" b="1" baseline="0" dirty="0" smtClean="0">
                <a:solidFill>
                  <a:srgbClr val="8E8581"/>
                </a:solidFill>
              </a:rPr>
              <a:t>%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Cel na 2011: udział wartościowy</a:t>
            </a:r>
            <a:r>
              <a:rPr lang="pl-PL" sz="1600" b="1" baseline="0" dirty="0" smtClean="0">
                <a:solidFill>
                  <a:srgbClr val="8E8581"/>
                </a:solidFill>
              </a:rPr>
              <a:t>	43,0%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Dalszy rozwój kanału elektro specjalistów (Euro / MSHP)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4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Rozwój supermarketów jako potencjalnego źródła wzrostu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Nacisk na dalszy rozwój dystrybucji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800" b="1" baseline="0" dirty="0" smtClean="0">
                <a:solidFill>
                  <a:srgbClr val="8E8581"/>
                </a:solidFill>
              </a:rPr>
              <a:t>: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Odbudowa listingów w hipermarketach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Kontynuacja wdrażania standardu ekspozycyjnego w MSHP oraz zaimplementowanie go u innych klientów (Media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Expert</a:t>
            </a:r>
            <a:r>
              <a:rPr lang="pl-PL" sz="1600" baseline="0" dirty="0" smtClean="0">
                <a:solidFill>
                  <a:srgbClr val="8E8581"/>
                </a:solidFill>
              </a:rPr>
              <a:t>, Auchan, Real, Makro?)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4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Nacisk na stal nierdzewną – nowa linia w niższym segmencie cenowym od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Classica</a:t>
            </a:r>
            <a:r>
              <a:rPr lang="pl-PL" sz="1800" b="1" baseline="0" dirty="0" smtClean="0">
                <a:solidFill>
                  <a:srgbClr val="8E8581"/>
                </a:solidFill>
              </a:rPr>
              <a:t> od września 2011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2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Nowe atrakcyjne i tematyczne linie promocyjne, które pozwolą nam lepiej konkurować z markami własnymi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4" name="Picture 18" descr="Nouveau Tefal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53330" y="285728"/>
            <a:ext cx="2192596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64568" y="1196752"/>
            <a:ext cx="8310923" cy="5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Bariery przy zakupie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2000" b="1" baseline="0" dirty="0" smtClean="0">
                <a:solidFill>
                  <a:srgbClr val="8E8581"/>
                </a:solidFill>
              </a:rPr>
              <a:t>: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aseline="0" dirty="0" smtClean="0">
                <a:solidFill>
                  <a:srgbClr val="8D7D74"/>
                </a:solidFill>
              </a:rPr>
              <a:t>Przy podejmowaniu decyzji o zakupie </a:t>
            </a:r>
            <a:r>
              <a:rPr lang="pl-PL" sz="1800" baseline="0" dirty="0" err="1" smtClean="0">
                <a:solidFill>
                  <a:srgbClr val="8D7D74"/>
                </a:solidFill>
              </a:rPr>
              <a:t>Ingenio</a:t>
            </a:r>
            <a:r>
              <a:rPr lang="pl-PL" sz="1800" baseline="0" dirty="0" smtClean="0">
                <a:solidFill>
                  <a:srgbClr val="8D7D74"/>
                </a:solidFill>
              </a:rPr>
              <a:t> cena </a:t>
            </a:r>
            <a:r>
              <a:rPr lang="pl-PL" sz="1800" b="1" baseline="0" dirty="0" smtClean="0">
                <a:solidFill>
                  <a:srgbClr val="C00000"/>
                </a:solidFill>
              </a:rPr>
              <a:t>NIE STANOWI </a:t>
            </a:r>
            <a:r>
              <a:rPr lang="pl-PL" sz="1800" baseline="0" dirty="0" smtClean="0">
                <a:solidFill>
                  <a:srgbClr val="8D7D74"/>
                </a:solidFill>
              </a:rPr>
              <a:t>bariery.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aseline="0" dirty="0" smtClean="0">
                <a:solidFill>
                  <a:srgbClr val="8D7D74"/>
                </a:solidFill>
              </a:rPr>
              <a:t>Jedną z barier jest fakt, że konsument nie potrzebuje wszystkich składowych elementów gotowego </a:t>
            </a:r>
            <a:r>
              <a:rPr lang="pl-PL" sz="1800" baseline="0" dirty="0" err="1" smtClean="0">
                <a:solidFill>
                  <a:srgbClr val="8D7D74"/>
                </a:solidFill>
              </a:rPr>
              <a:t>setu</a:t>
            </a:r>
            <a:r>
              <a:rPr lang="pl-PL" sz="1800" baseline="0" dirty="0" smtClean="0">
                <a:solidFill>
                  <a:srgbClr val="8D7D74"/>
                </a:solidFill>
              </a:rPr>
              <a:t>. Wolałby sam skompletować swój „idealny” set według swoich potrzeb.</a:t>
            </a: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Ingenio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– badania konsumenckie</a:t>
            </a:r>
          </a:p>
        </p:txBody>
      </p:sp>
      <p:pic>
        <p:nvPicPr>
          <p:cNvPr id="9" name="Image 10" descr="INGEN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8220" y="764704"/>
            <a:ext cx="2127780" cy="7287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25581"/>
          <a:stretch>
            <a:fillRect/>
          </a:stretch>
        </p:blipFill>
        <p:spPr bwMode="auto">
          <a:xfrm>
            <a:off x="1064568" y="1700808"/>
            <a:ext cx="6192689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à coins arrondis 5"/>
          <p:cNvSpPr/>
          <p:nvPr/>
        </p:nvSpPr>
        <p:spPr bwMode="auto">
          <a:xfrm>
            <a:off x="1424608" y="4509120"/>
            <a:ext cx="5760640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3000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Nowy koncept </a:t>
            </a: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Ingenio</a:t>
            </a: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9" name="Image 10" descr="INGEN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3280" y="404664"/>
            <a:ext cx="2127780" cy="728794"/>
          </a:xfrm>
          <a:prstGeom prst="rect">
            <a:avLst/>
          </a:prstGeom>
        </p:spPr>
      </p:pic>
      <p:sp>
        <p:nvSpPr>
          <p:cNvPr id="10" name="Rectangle à coins arrondis 21"/>
          <p:cNvSpPr/>
          <p:nvPr/>
        </p:nvSpPr>
        <p:spPr bwMode="auto">
          <a:xfrm>
            <a:off x="6681192" y="1412776"/>
            <a:ext cx="3024336" cy="4104456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dirty="0" smtClean="0">
              <a:solidFill>
                <a:srgbClr val="8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69224" y="2492896"/>
            <a:ext cx="257904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6521624" y="1700808"/>
            <a:ext cx="3384376" cy="6480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NOWA KONCEPCJA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baseline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INGENIO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ZoneTexte 4"/>
          <p:cNvSpPr txBox="1"/>
          <p:nvPr/>
        </p:nvSpPr>
        <p:spPr>
          <a:xfrm>
            <a:off x="704528" y="1268760"/>
            <a:ext cx="5904655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Koncepcja otwartej sprzedaży produktów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Ingenio</a:t>
            </a: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Oferta pojedynczych, oddzielnych referencji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800" baseline="0" dirty="0" smtClean="0">
                <a:solidFill>
                  <a:srgbClr val="8E8581"/>
                </a:solidFill>
              </a:rPr>
              <a:t> jako komplementarna oferta do aktualnie istniejących setów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Rekrutacja nowych konsumentów, dla których sety nie są oferta która do końca odpowiada ich potrzebom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Wprowadzona we Francji w 2010 – wielki sukces!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1800" b="1" baseline="0" dirty="0" smtClean="0">
                <a:solidFill>
                  <a:srgbClr val="8E8581"/>
                </a:solidFill>
              </a:rPr>
              <a:t>(+85% dodatkowego obrotu na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vs</a:t>
            </a:r>
            <a:r>
              <a:rPr lang="pl-PL" sz="1800" b="1" baseline="0" dirty="0" smtClean="0">
                <a:solidFill>
                  <a:srgbClr val="8E8581"/>
                </a:solidFill>
              </a:rPr>
              <a:t>. 2009)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Ingenio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– otwarta sprzedaż</a:t>
            </a:r>
          </a:p>
        </p:txBody>
      </p:sp>
      <p:pic>
        <p:nvPicPr>
          <p:cNvPr id="9" name="Image 10" descr="INGEN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3280" y="404664"/>
            <a:ext cx="2127780" cy="728794"/>
          </a:xfrm>
          <a:prstGeom prst="rect">
            <a:avLst/>
          </a:prstGeom>
        </p:spPr>
      </p:pic>
      <p:sp>
        <p:nvSpPr>
          <p:cNvPr id="13" name="ZoneTexte 4"/>
          <p:cNvSpPr txBox="1"/>
          <p:nvPr/>
        </p:nvSpPr>
        <p:spPr>
          <a:xfrm>
            <a:off x="992560" y="1772816"/>
            <a:ext cx="5616624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Asortyment – do potwierdzenia: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Garnki: 14/16/18/20/24/26 CM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Patelnia: 20/24/26/28/30 CM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err="1" smtClean="0">
                <a:solidFill>
                  <a:srgbClr val="8E8581"/>
                </a:solidFill>
              </a:rPr>
              <a:t>Wok</a:t>
            </a:r>
            <a:r>
              <a:rPr lang="pl-PL" sz="1800" baseline="0" dirty="0" smtClean="0">
                <a:solidFill>
                  <a:srgbClr val="8E8581"/>
                </a:solidFill>
              </a:rPr>
              <a:t>  26 CM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Patelnia grillowa 27 CM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2000" b="1" baseline="0" dirty="0" smtClean="0">
                <a:solidFill>
                  <a:srgbClr val="8E8581"/>
                </a:solidFill>
              </a:rPr>
              <a:t>Pilotażowe wprowadzenie u wybranych klientów: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i="1" baseline="0" dirty="0" smtClean="0">
                <a:solidFill>
                  <a:srgbClr val="8E8581"/>
                </a:solidFill>
              </a:rPr>
              <a:t>Gdzie?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C00000"/>
                </a:solidFill>
              </a:rPr>
              <a:t>Carrefour, Tesco, Media </a:t>
            </a:r>
            <a:r>
              <a:rPr lang="pl-PL" sz="1800" b="1" baseline="0" dirty="0" err="1" smtClean="0">
                <a:solidFill>
                  <a:srgbClr val="C00000"/>
                </a:solidFill>
              </a:rPr>
              <a:t>Expert</a:t>
            </a:r>
            <a:r>
              <a:rPr lang="pl-PL" sz="1800" b="1" baseline="0" dirty="0" smtClean="0">
                <a:solidFill>
                  <a:srgbClr val="C00000"/>
                </a:solidFill>
              </a:rPr>
              <a:t> (?)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i="1" baseline="0" dirty="0" smtClean="0">
                <a:solidFill>
                  <a:srgbClr val="8E8581"/>
                </a:solidFill>
              </a:rPr>
              <a:t>Kiedy?  </a:t>
            </a:r>
            <a:r>
              <a:rPr lang="pl-PL" sz="1800" b="1" baseline="0" dirty="0" smtClean="0">
                <a:solidFill>
                  <a:srgbClr val="C00000"/>
                </a:solidFill>
              </a:rPr>
              <a:t>1-sza połowa 2011 (kwiecień – maj)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1192" y="1628800"/>
            <a:ext cx="2000675" cy="408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Plan aktywności 2011</a:t>
            </a:r>
            <a:endParaRPr lang="en-US" dirty="0"/>
          </a:p>
        </p:txBody>
      </p:sp>
      <p:pic>
        <p:nvPicPr>
          <p:cNvPr id="4" name="Picture 18" descr="Nouveau Tefal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53330" y="285728"/>
            <a:ext cx="2192596" cy="642942"/>
          </a:xfrm>
          <a:prstGeom prst="rect">
            <a:avLst/>
          </a:prstGeom>
        </p:spPr>
      </p:pic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28800"/>
            <a:ext cx="985941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642" y="2102114"/>
            <a:ext cx="5749733" cy="25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Image _c 059_prv"/>
          <p:cNvPicPr>
            <a:picLocks noChangeAspect="1" noChangeArrowheads="1"/>
          </p:cNvPicPr>
          <p:nvPr/>
        </p:nvPicPr>
        <p:blipFill>
          <a:blip r:embed="rId3">
            <a:lum bright="8000"/>
          </a:blip>
          <a:srcRect t="13828"/>
          <a:stretch>
            <a:fillRect/>
          </a:stretch>
        </p:blipFill>
        <p:spPr bwMode="auto">
          <a:xfrm>
            <a:off x="0" y="2125853"/>
            <a:ext cx="3348038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baseline="0" noProof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Urządzenia do pielęgnacji włosów i ciała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20552" y="836712"/>
            <a:ext cx="8712968" cy="618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YTD sprzedaż </a:t>
            </a:r>
            <a:r>
              <a:rPr lang="pl-PL" sz="2000" b="1" baseline="0" dirty="0" smtClean="0">
                <a:solidFill>
                  <a:srgbClr val="8E8581"/>
                </a:solidFill>
              </a:rPr>
              <a:t>(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sprzedaż</a:t>
            </a:r>
            <a:r>
              <a:rPr lang="pl-PL" sz="2000" b="1" baseline="0" dirty="0" smtClean="0">
                <a:solidFill>
                  <a:srgbClr val="8E8581"/>
                </a:solidFill>
              </a:rPr>
              <a:t> netto – po odjęciu </a:t>
            </a:r>
            <a:r>
              <a:rPr lang="pl-PL" sz="2000" b="1" baseline="0" dirty="0" err="1" smtClean="0">
                <a:solidFill>
                  <a:srgbClr val="8E8581"/>
                </a:solidFill>
              </a:rPr>
              <a:t>b-upów</a:t>
            </a:r>
            <a:r>
              <a:rPr lang="pl-PL" sz="2000" b="1" baseline="0" dirty="0" smtClean="0">
                <a:solidFill>
                  <a:srgbClr val="8E8581"/>
                </a:solidFill>
              </a:rPr>
              <a:t>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C00000"/>
                </a:solidFill>
              </a:rPr>
              <a:t>Główne źródła wzrostu</a:t>
            </a:r>
            <a:r>
              <a:rPr lang="pl-PL" sz="1800" b="1" baseline="0" dirty="0" smtClean="0">
                <a:solidFill>
                  <a:srgbClr val="8E8581"/>
                </a:solidFill>
              </a:rPr>
              <a:t>: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Produkty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Hair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Care</a:t>
            </a:r>
            <a:r>
              <a:rPr lang="pl-PL" sz="1800" b="1" baseline="0" dirty="0" smtClean="0">
                <a:solidFill>
                  <a:srgbClr val="8E8581"/>
                </a:solidFill>
              </a:rPr>
              <a:t> (suszarki+ prostownice) – duża szansa </a:t>
            </a:r>
            <a:r>
              <a:rPr lang="pl-PL" sz="1800" b="1" baseline="0" dirty="0" smtClean="0">
                <a:solidFill>
                  <a:srgbClr val="8E8581"/>
                </a:solidFill>
              </a:rPr>
              <a:t>roku 2011</a:t>
            </a:r>
            <a:r>
              <a:rPr lang="pl-PL" sz="1800" b="1" baseline="0" dirty="0" smtClean="0">
                <a:solidFill>
                  <a:srgbClr val="8E8581"/>
                </a:solidFill>
              </a:rPr>
              <a:t>!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Depilatory – konieczność odwrócenia spadkowego trendu</a:t>
            </a:r>
          </a:p>
          <a:p>
            <a:pPr marL="800100" lvl="1" indent="-342900" algn="just">
              <a:buClr>
                <a:srgbClr val="C00000"/>
              </a:buClr>
              <a:buFont typeface="Wingdings" pitchFamily="2" charset="2"/>
              <a:buChar char="Ø"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algn="just"/>
            <a:endParaRPr lang="fr-FR" sz="2000" baseline="0" dirty="0" smtClean="0">
              <a:solidFill>
                <a:srgbClr val="8E8581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Beauty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</a:t>
            </a:r>
            <a:r>
              <a:rPr kumimoji="0" lang="pl-P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Care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– wyniki 2010</a:t>
            </a:r>
          </a:p>
        </p:txBody>
      </p:sp>
      <p:pic>
        <p:nvPicPr>
          <p:cNvPr id="9" name="Image 10" descr="INGEN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3280" y="404664"/>
            <a:ext cx="2127780" cy="728794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1772816"/>
            <a:ext cx="93024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baseline="0" noProof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Produkty do pielęgnacji włosów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5" name="Image 2" descr="20081206-01-nectar-thermi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906000" cy="4897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Hair Care – Strategia 2011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38096" y="1700833"/>
            <a:ext cx="716723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u="sng" baseline="0" dirty="0" smtClean="0">
                <a:solidFill>
                  <a:srgbClr val="C00000"/>
                </a:solidFill>
              </a:rPr>
              <a:t>CEL:</a:t>
            </a:r>
            <a:r>
              <a:rPr lang="pl-PL" sz="2000" b="1" baseline="0" dirty="0" smtClean="0">
                <a:solidFill>
                  <a:srgbClr val="C00000"/>
                </a:solidFill>
              </a:rPr>
              <a:t> </a:t>
            </a:r>
            <a:r>
              <a:rPr lang="pl-PL" sz="2000" b="1" baseline="0" dirty="0" err="1" smtClean="0">
                <a:solidFill>
                  <a:srgbClr val="C00000"/>
                </a:solidFill>
              </a:rPr>
              <a:t>Rowenta</a:t>
            </a:r>
            <a:r>
              <a:rPr lang="pl-PL" sz="2000" b="1" baseline="0" dirty="0" smtClean="0">
                <a:solidFill>
                  <a:srgbClr val="C00000"/>
                </a:solidFill>
              </a:rPr>
              <a:t> ekspertem w pielęgnacji włosów</a:t>
            </a: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Zdobycie pozycji w obszarze ochrony włosów i uczynienie jej główną osią strategii </a:t>
            </a:r>
            <a:r>
              <a:rPr lang="pl-PL" sz="1800" b="1" baseline="0" dirty="0" smtClean="0">
                <a:solidFill>
                  <a:srgbClr val="8E8581"/>
                </a:solidFill>
              </a:rPr>
              <a:t>produktowej marki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Rowenta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Wprowadzenie funkcji </a:t>
            </a:r>
            <a:r>
              <a:rPr lang="en-US" sz="1800" b="1" baseline="0" dirty="0" smtClean="0">
                <a:solidFill>
                  <a:srgbClr val="8E8581"/>
                </a:solidFill>
              </a:rPr>
              <a:t>R</a:t>
            </a:r>
            <a:r>
              <a:rPr lang="pl-PL" sz="1800" b="1" baseline="0" dirty="0" smtClean="0">
                <a:solidFill>
                  <a:srgbClr val="8E8581"/>
                </a:solidFill>
              </a:rPr>
              <a:t>ESPECT</a:t>
            </a:r>
            <a:r>
              <a:rPr lang="en-US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do kategorii suszarek</a:t>
            </a:r>
            <a:endParaRPr lang="en-US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Wzmocnienie konceptu RESPECT w prostownicach poprzez </a:t>
            </a:r>
            <a:r>
              <a:rPr lang="pl-PL" sz="1800" b="1" baseline="0" dirty="0" smtClean="0">
                <a:solidFill>
                  <a:srgbClr val="8E8581"/>
                </a:solidFill>
              </a:rPr>
              <a:t>rozwój innowacyjnej </a:t>
            </a:r>
            <a:r>
              <a:rPr lang="pl-PL" sz="1800" b="1" baseline="0" dirty="0" smtClean="0">
                <a:solidFill>
                  <a:srgbClr val="8E8581"/>
                </a:solidFill>
              </a:rPr>
              <a:t>technologii – prostownica RESPECT TENSION (2-ga połowa 2011)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Kontynuacja wsparcia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mediowego</a:t>
            </a:r>
            <a:r>
              <a:rPr lang="pl-PL" sz="1800" b="1" baseline="0" dirty="0" smtClean="0">
                <a:solidFill>
                  <a:srgbClr val="8E8581"/>
                </a:solidFill>
              </a:rPr>
              <a:t> dla prostownic – kampania TV w 2-giej połowie 2011 (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Respect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Tension</a:t>
            </a:r>
            <a:r>
              <a:rPr lang="pl-PL" sz="1800" b="1" baseline="0" dirty="0" smtClean="0">
                <a:solidFill>
                  <a:srgbClr val="8E8581"/>
                </a:solidFill>
              </a:rPr>
              <a:t>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t="34199" r="64754" b="17353"/>
          <a:stretch>
            <a:fillRect/>
          </a:stretch>
        </p:blipFill>
        <p:spPr bwMode="auto">
          <a:xfrm>
            <a:off x="7617296" y="1484784"/>
            <a:ext cx="2142219" cy="195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Hair Care – Cele 2011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88504" y="1412776"/>
            <a:ext cx="8496944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</a:rPr>
              <a:t>Suszarki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Wzmocnienie pozycji gracza numer 2 </a:t>
            </a:r>
            <a:r>
              <a:rPr lang="pl-PL" sz="1800" baseline="0" dirty="0" smtClean="0">
                <a:solidFill>
                  <a:srgbClr val="8E8581"/>
                </a:solidFill>
              </a:rPr>
              <a:t> (udział wartościowy14,5%)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1800" b="1" baseline="0" dirty="0" smtClean="0">
                <a:solidFill>
                  <a:srgbClr val="C00000"/>
                </a:solidFill>
              </a:rPr>
              <a:t>W JAKI SPOSÓB?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18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Nowa oferta produktowa uzupełniająca </a:t>
            </a:r>
            <a:r>
              <a:rPr lang="pl-PL" sz="1800" b="1" baseline="0" dirty="0" smtClean="0">
                <a:solidFill>
                  <a:srgbClr val="8E8581"/>
                </a:solidFill>
              </a:rPr>
              <a:t>koncept ochrony włosów </a:t>
            </a:r>
            <a:r>
              <a:rPr lang="pl-PL" sz="1800" baseline="0" dirty="0" smtClean="0">
                <a:solidFill>
                  <a:srgbClr val="8E8581"/>
                </a:solidFill>
              </a:rPr>
              <a:t>– suszarka </a:t>
            </a:r>
            <a:r>
              <a:rPr lang="pl-PL" sz="1800" b="1" baseline="0" dirty="0" smtClean="0">
                <a:solidFill>
                  <a:srgbClr val="8E8581"/>
                </a:solidFill>
              </a:rPr>
              <a:t>RESPECTIS PRO z funkcją RESPECT</a:t>
            </a:r>
            <a:endParaRPr lang="pl-PL" sz="18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Dostępność w ofercie 2011 wszystkich nowych modeli wprowadzonych w marcu/kwietniu 2010 – potencjalne źródło naszego wzrostu</a:t>
            </a:r>
          </a:p>
          <a:p>
            <a:pPr marL="800100" lvl="1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Nowa oferta z innowacyjnymi funkcjami od września 2011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t="34199" r="64754" b="17353"/>
          <a:stretch>
            <a:fillRect/>
          </a:stretch>
        </p:blipFill>
        <p:spPr bwMode="auto">
          <a:xfrm>
            <a:off x="7990992" y="908720"/>
            <a:ext cx="165554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Hair Care – 2011 Goals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72480" y="1340768"/>
            <a:ext cx="9633520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CE1111"/>
              </a:buClr>
            </a:pPr>
            <a:endParaRPr lang="pl-PL" sz="1000" b="1" baseline="0" dirty="0" smtClean="0">
              <a:solidFill>
                <a:srgbClr val="8E8581"/>
              </a:solidFill>
            </a:endParaRPr>
          </a:p>
          <a:p>
            <a:pPr marL="342900" lvl="2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</a:rPr>
              <a:t>Urządzenia do stylizacji włosów</a:t>
            </a:r>
          </a:p>
          <a:p>
            <a:pPr marL="342900" lvl="2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Odzyskanie pozycji gracza numer # 3 na rynku </a:t>
            </a:r>
            <a:r>
              <a:rPr lang="pl-PL" sz="1800" baseline="0" dirty="0" smtClean="0">
                <a:solidFill>
                  <a:srgbClr val="8E8581"/>
                </a:solidFill>
              </a:rPr>
              <a:t>(udział wartościowy 11%)</a:t>
            </a:r>
            <a:r>
              <a:rPr lang="pl-PL" sz="1800" b="1" baseline="0" dirty="0" smtClean="0">
                <a:solidFill>
                  <a:srgbClr val="8E8581"/>
                </a:solidFill>
              </a:rPr>
              <a:t>	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lvl="2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</a:rPr>
              <a:t>W JAKI SPOSÓB?</a:t>
            </a:r>
            <a:endParaRPr lang="en-US" sz="20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C00000"/>
              </a:solidFill>
            </a:endParaRPr>
          </a:p>
          <a:p>
            <a:pPr marL="800100" lvl="2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Rozwój oferty prostownic (strategiczna i największa – ponad 50% udziału na rynku urządzeń do stylizacji włosów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Wprowadzenie </a:t>
            </a:r>
            <a:r>
              <a:rPr lang="pl-PL" sz="1800" baseline="0" dirty="0" smtClean="0">
                <a:solidFill>
                  <a:srgbClr val="8E8581"/>
                </a:solidFill>
              </a:rPr>
              <a:t>do oferty innowacyjnej prostownicy </a:t>
            </a:r>
            <a:r>
              <a:rPr lang="pl-PL" sz="1800" b="1" baseline="0" dirty="0" smtClean="0">
                <a:solidFill>
                  <a:srgbClr val="8E8581"/>
                </a:solidFill>
              </a:rPr>
              <a:t>z funkcją </a:t>
            </a:r>
            <a:r>
              <a:rPr lang="pl-PL" sz="1800" b="1" baseline="0" dirty="0" smtClean="0">
                <a:solidFill>
                  <a:srgbClr val="8E8581"/>
                </a:solidFill>
              </a:rPr>
              <a:t>kręcenia włosów </a:t>
            </a:r>
            <a:r>
              <a:rPr lang="pl-PL" sz="1800" b="1" baseline="0" dirty="0" smtClean="0">
                <a:solidFill>
                  <a:srgbClr val="8E8581"/>
                </a:solidFill>
              </a:rPr>
              <a:t>- LISS &amp; CURL PRO </a:t>
            </a:r>
            <a:r>
              <a:rPr lang="pl-PL" sz="1800" baseline="0" dirty="0" smtClean="0">
                <a:solidFill>
                  <a:srgbClr val="8E8581"/>
                </a:solidFill>
              </a:rPr>
              <a:t>–  mała kategoria, ale z dużą dynamiką wzrostu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Kontynuacja wsparcia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mediowego</a:t>
            </a:r>
            <a:r>
              <a:rPr lang="pl-PL" sz="1800" baseline="0" dirty="0" smtClean="0">
                <a:solidFill>
                  <a:srgbClr val="8E8581"/>
                </a:solidFill>
              </a:rPr>
              <a:t> dla prostownicy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Respect</a:t>
            </a:r>
            <a:r>
              <a:rPr lang="pl-PL" sz="1800" baseline="0" dirty="0" smtClean="0">
                <a:solidFill>
                  <a:srgbClr val="8E8581"/>
                </a:solidFill>
              </a:rPr>
              <a:t> (2-ga połowa 2011)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Wsparcie marketingowe dla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Brush</a:t>
            </a:r>
            <a:r>
              <a:rPr lang="pl-PL" sz="1800" baseline="0" dirty="0" smtClean="0">
                <a:solidFill>
                  <a:srgbClr val="8E8581"/>
                </a:solidFill>
              </a:rPr>
              <a:t>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Activ</a:t>
            </a:r>
            <a:r>
              <a:rPr lang="pl-PL" sz="1800" baseline="0" dirty="0" smtClean="0">
                <a:solidFill>
                  <a:srgbClr val="8E8581"/>
                </a:solidFill>
              </a:rPr>
              <a:t> – kampania prasowa w 2-giej połowie 2011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Nowa oferta z innowacyjnymi funkcjami od września 2011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t="34199" r="64754" b="17353"/>
          <a:stretch>
            <a:fillRect/>
          </a:stretch>
        </p:blipFill>
        <p:spPr bwMode="auto">
          <a:xfrm>
            <a:off x="7977336" y="836712"/>
            <a:ext cx="173438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922372" y="620688"/>
            <a:ext cx="8959850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None/>
            </a:pPr>
            <a:endParaRPr lang="en-US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Odnowienie naszej podstawowej oferty patelni </a:t>
            </a:r>
            <a:r>
              <a:rPr lang="pl-PL" sz="1800" b="1" baseline="0" dirty="0" smtClean="0">
                <a:solidFill>
                  <a:srgbClr val="8E8581"/>
                </a:solidFill>
              </a:rPr>
              <a:t>emaliowanych → </a:t>
            </a:r>
            <a:r>
              <a:rPr lang="pl-PL" sz="1800" b="1" baseline="0" dirty="0" smtClean="0">
                <a:solidFill>
                  <a:srgbClr val="8E8581"/>
                </a:solidFill>
              </a:rPr>
              <a:t>3 nowej generacji linie (GV4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Intensive</a:t>
            </a:r>
            <a:r>
              <a:rPr lang="pl-PL" sz="1800" b="1" baseline="0" dirty="0" smtClean="0">
                <a:solidFill>
                  <a:srgbClr val="8E8581"/>
                </a:solidFill>
              </a:rPr>
              <a:t>) by wzmocnić pozycję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800" b="1" baseline="0" dirty="0" smtClean="0">
                <a:solidFill>
                  <a:srgbClr val="8E8581"/>
                </a:solidFill>
              </a:rPr>
              <a:t> w segmencie cenowym 80-120 PLN 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Nowa </a:t>
            </a:r>
            <a:r>
              <a:rPr lang="pl-PL" sz="1800" b="1" baseline="0" dirty="0" smtClean="0">
                <a:solidFill>
                  <a:srgbClr val="8E8581"/>
                </a:solidFill>
              </a:rPr>
              <a:t>koncepcja otwartej sprzedaży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aseline="0" dirty="0" smtClean="0">
                <a:solidFill>
                  <a:srgbClr val="8E8581"/>
                </a:solidFill>
              </a:rPr>
              <a:t>(sprzedaż poszczególnych składowych części, pojedynczych referencji z których klient sam kompletuje sobie zestawy wedle swoich potrzeb) </a:t>
            </a:r>
            <a:r>
              <a:rPr lang="pl-PL" sz="1800" b="1" baseline="0" dirty="0" smtClean="0">
                <a:solidFill>
                  <a:srgbClr val="8E8581"/>
                </a:solidFill>
              </a:rPr>
              <a:t>– pilotażowe wprowadzenie </a:t>
            </a:r>
            <a:r>
              <a:rPr lang="pl-PL" sz="1800" b="1" baseline="0" dirty="0" smtClean="0">
                <a:solidFill>
                  <a:srgbClr val="8E8581"/>
                </a:solidFill>
              </a:rPr>
              <a:t>w I </a:t>
            </a:r>
            <a:r>
              <a:rPr lang="pl-PL" sz="1800" b="1" baseline="0" dirty="0" smtClean="0">
                <a:solidFill>
                  <a:srgbClr val="8E8581"/>
                </a:solidFill>
              </a:rPr>
              <a:t>połowie 2011 u wybranych klientów (Tesco, Carrefour, Media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Expert</a:t>
            </a:r>
            <a:r>
              <a:rPr lang="pl-PL" sz="1800" b="1" baseline="0" dirty="0" smtClean="0">
                <a:solidFill>
                  <a:srgbClr val="8E8581"/>
                </a:solidFill>
              </a:rPr>
              <a:t>)</a:t>
            </a: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Nowe linie promocyjne: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10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years</a:t>
            </a:r>
            <a:r>
              <a:rPr lang="pl-PL" sz="1600" baseline="0" dirty="0" smtClean="0">
                <a:solidFill>
                  <a:srgbClr val="8E8581"/>
                </a:solidFill>
              </a:rPr>
              <a:t>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Thermospot</a:t>
            </a:r>
            <a:r>
              <a:rPr lang="pl-PL" sz="1600" baseline="0" dirty="0" smtClean="0">
                <a:solidFill>
                  <a:srgbClr val="8E8581"/>
                </a:solidFill>
              </a:rPr>
              <a:t> 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Anniversary</a:t>
            </a:r>
            <a:r>
              <a:rPr lang="pl-PL" sz="1600" baseline="0" dirty="0" smtClean="0">
                <a:solidFill>
                  <a:srgbClr val="8E8581"/>
                </a:solidFill>
              </a:rPr>
              <a:t>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err="1" smtClean="0">
                <a:solidFill>
                  <a:srgbClr val="8E8581"/>
                </a:solidFill>
              </a:rPr>
              <a:t>Liberty’s</a:t>
            </a:r>
            <a:r>
              <a:rPr lang="pl-PL" sz="1600" baseline="0" dirty="0" smtClean="0">
                <a:solidFill>
                  <a:srgbClr val="8E8581"/>
                </a:solidFill>
              </a:rPr>
              <a:t>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promo</a:t>
            </a:r>
            <a:r>
              <a:rPr lang="pl-PL" sz="1600" baseline="0" dirty="0" smtClean="0">
                <a:solidFill>
                  <a:srgbClr val="8E8581"/>
                </a:solidFill>
              </a:rPr>
              <a:t>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range</a:t>
            </a: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Specjalne akcje z wybranymi klientami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Promocja „Stare na nowe” (Selgros)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</a:rPr>
              <a:t>Oferty produktowe na wyłączność (Tesco, MSHP, Makro, Real)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Kontynuacja silnego wsparcia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mediowego</a:t>
            </a:r>
            <a:r>
              <a:rPr lang="pl-PL" sz="1800" b="1" baseline="0" dirty="0" smtClean="0">
                <a:solidFill>
                  <a:srgbClr val="8E8581"/>
                </a:solidFill>
              </a:rPr>
              <a:t> i sprzedażowego</a:t>
            </a:r>
            <a:endParaRPr lang="en-US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b="1" baseline="0" dirty="0" smtClean="0">
              <a:solidFill>
                <a:srgbClr val="8E8581"/>
              </a:solidFill>
            </a:endParaRPr>
          </a:p>
        </p:txBody>
      </p:sp>
      <p:pic>
        <p:nvPicPr>
          <p:cNvPr id="4" name="Picture 18" descr="Nouveau Tefal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53330" y="285728"/>
            <a:ext cx="2192596" cy="64294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92560" y="-99392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Verdana" pitchFamily="34" charset="0"/>
              </a:rPr>
              <a:t>2011</a:t>
            </a:r>
            <a:r>
              <a:rPr lang="pl-PL" dirty="0" smtClean="0">
                <a:latin typeface="Verdana" pitchFamily="34" charset="0"/>
              </a:rPr>
              <a:t> Narzędzia</a:t>
            </a:r>
            <a:endParaRPr lang="cs-CZ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Suszarki– Respectis Pro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313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2000" b="1" baseline="0" dirty="0" smtClean="0">
              <a:solidFill>
                <a:srgbClr val="C00000"/>
              </a:solidFill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  <a:tabLst>
                <a:tab pos="628650" algn="l"/>
              </a:tabLst>
            </a:pPr>
            <a:endParaRPr lang="cs-CZ" sz="20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  <a:tabLst>
                <a:tab pos="628650" algn="l"/>
              </a:tabLst>
            </a:pPr>
            <a:r>
              <a:rPr lang="cs-CZ" sz="2000" b="1" baseline="0" dirty="0" smtClean="0">
                <a:solidFill>
                  <a:srgbClr val="8E8581"/>
                </a:solidFill>
                <a:sym typeface="Wingdings" pitchFamily="2" charset="2"/>
              </a:rPr>
              <a:t>Cel: </a:t>
            </a: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r>
              <a:rPr lang="cs-CZ" sz="1800" b="1" baseline="0" dirty="0" smtClean="0">
                <a:solidFill>
                  <a:srgbClr val="8E8581"/>
                </a:solidFill>
                <a:sym typeface="Wingdings" pitchFamily="2" charset="2"/>
              </a:rPr>
              <a:t>	</a:t>
            </a:r>
            <a:r>
              <a:rPr lang="pl-PL" sz="1800" b="1" baseline="0" dirty="0" smtClean="0">
                <a:solidFill>
                  <a:srgbClr val="C00000"/>
                </a:solidFill>
              </a:rPr>
              <a:t>Wprowadzenie konceptu RESPECT do kategorii suszarek.</a:t>
            </a: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endParaRPr lang="en-GB" sz="18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endParaRPr lang="en-US" sz="18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  <a:tabLst>
                <a:tab pos="628650" algn="l"/>
              </a:tabLst>
            </a:pPr>
            <a:r>
              <a:rPr lang="pl-PL" sz="1800" b="1" baseline="0" dirty="0" smtClean="0">
                <a:solidFill>
                  <a:srgbClr val="8E8581"/>
                </a:solidFill>
                <a:sym typeface="Wingdings" pitchFamily="2" charset="2"/>
              </a:rPr>
              <a:t>Korzyści dla konsumenta</a:t>
            </a:r>
            <a:r>
              <a:rPr lang="en-US" sz="1800" b="1" baseline="0" dirty="0" smtClean="0">
                <a:solidFill>
                  <a:srgbClr val="8E8581"/>
                </a:solidFill>
                <a:sym typeface="Wingdings" pitchFamily="2" charset="2"/>
              </a:rPr>
              <a:t>:</a:t>
            </a:r>
          </a:p>
          <a:p>
            <a:pPr marL="8001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  <a:tabLst>
                <a:tab pos="628650" algn="l"/>
              </a:tabLst>
            </a:pP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Ochrona włosów</a:t>
            </a:r>
            <a:endParaRPr lang="en-US" sz="18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  <a:tabLst>
                <a:tab pos="628650" algn="l"/>
              </a:tabLst>
            </a:pP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Efektywność suszenia</a:t>
            </a:r>
            <a:endParaRPr lang="en-US" sz="18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80" y="1844824"/>
            <a:ext cx="1757545" cy="1796170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4005064"/>
            <a:ext cx="1500727" cy="1781316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Suszarki– Respectis Pro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196752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1600" baseline="0" dirty="0" smtClean="0">
              <a:solidFill>
                <a:srgbClr val="C00000"/>
              </a:solidFill>
            </a:endParaRPr>
          </a:p>
          <a:p>
            <a:pPr algn="ctr"/>
            <a:r>
              <a:rPr lang="pl-PL" b="1" dirty="0" smtClean="0">
                <a:solidFill>
                  <a:srgbClr val="C00000"/>
                </a:solidFill>
                <a:latin typeface="Verdana" pitchFamily="34" charset="0"/>
                <a:sym typeface="Wingdings" pitchFamily="2" charset="2"/>
              </a:rPr>
              <a:t>TEMPERATURA</a:t>
            </a:r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sym typeface="Wingdings" pitchFamily="2" charset="2"/>
              </a:rPr>
              <a:t> &amp; </a:t>
            </a:r>
            <a:r>
              <a:rPr lang="pl-PL" b="1" dirty="0" smtClean="0">
                <a:solidFill>
                  <a:srgbClr val="C00000"/>
                </a:solidFill>
                <a:latin typeface="Verdana" pitchFamily="34" charset="0"/>
                <a:sym typeface="Wingdings" pitchFamily="2" charset="2"/>
              </a:rPr>
              <a:t>PRĘDKOŚĆ NADMUCHU</a:t>
            </a:r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sym typeface="Wingdings" pitchFamily="2" charset="2"/>
              </a:rPr>
              <a:t>:</a:t>
            </a:r>
            <a:r>
              <a:rPr lang="pl-PL" b="1" dirty="0" smtClean="0">
                <a:solidFill>
                  <a:srgbClr val="C00000"/>
                </a:solidFill>
                <a:latin typeface="Verdana" pitchFamily="34" charset="0"/>
                <a:sym typeface="Wingdings" pitchFamily="2" charset="2"/>
              </a:rPr>
              <a:t> kluczowa kombinacja</a:t>
            </a:r>
            <a:endParaRPr lang="en-US" b="1" dirty="0" smtClean="0">
              <a:solidFill>
                <a:srgbClr val="C00000"/>
              </a:solidFill>
              <a:latin typeface="Verdana" pitchFamily="34" charset="0"/>
              <a:sym typeface="Wingdings" pitchFamily="2" charset="2"/>
            </a:endParaRPr>
          </a:p>
          <a:p>
            <a:pPr algn="ctr"/>
            <a:endParaRPr lang="en-US" sz="2800" b="1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/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Zbyt silny nadmuch powietrza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/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+</a:t>
            </a:r>
          </a:p>
          <a:p>
            <a:pPr algn="ctr"/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/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Zbyt wysoka temperatura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/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/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=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rgbClr val="C00000"/>
                </a:solidFill>
                <a:latin typeface="Verdana" pitchFamily="34" charset="0"/>
                <a:sym typeface="Wingdings" pitchFamily="2" charset="2"/>
              </a:rPr>
              <a:t>Zniszczenia struktury włosa</a:t>
            </a:r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sym typeface="Wingdings" pitchFamily="2" charset="2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Prędkość nadmuchu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: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duża łamliwość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Temperatura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: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przesuszone i bez połysku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endParaRPr lang="pl-PL" b="1" dirty="0" smtClean="0">
              <a:solidFill>
                <a:srgbClr val="C00000"/>
              </a:solidFill>
              <a:latin typeface="Verdana" pitchFamily="34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endParaRPr lang="en-US" b="1" dirty="0" smtClean="0">
              <a:solidFill>
                <a:srgbClr val="C00000"/>
              </a:solidFill>
              <a:latin typeface="Verdana" pitchFamily="34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MNIEJSZA OCHORNA WŁOSA</a:t>
            </a:r>
            <a:endParaRPr lang="en-US" b="1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560" y="3967125"/>
            <a:ext cx="1714512" cy="1550107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536" y="2238933"/>
            <a:ext cx="2286016" cy="1277064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Flèche vers le bas 20"/>
          <p:cNvSpPr/>
          <p:nvPr/>
        </p:nvSpPr>
        <p:spPr bwMode="auto">
          <a:xfrm>
            <a:off x="5961112" y="5229200"/>
            <a:ext cx="288032" cy="6480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Suszarki – Respectis Pro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313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92760" y="1556792"/>
            <a:ext cx="6832376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tabLst>
                <a:tab pos="628650" algn="l"/>
              </a:tabLst>
            </a:pPr>
            <a:r>
              <a:rPr lang="pl-PL" sz="2000" b="1" baseline="0" dirty="0" smtClean="0">
                <a:solidFill>
                  <a:srgbClr val="008000"/>
                </a:solidFill>
                <a:sym typeface="Wingdings" pitchFamily="2" charset="2"/>
              </a:rPr>
              <a:t>Funkcja </a:t>
            </a:r>
            <a:r>
              <a:rPr lang="en-US" sz="2000" b="1" baseline="0" dirty="0" smtClean="0">
                <a:solidFill>
                  <a:srgbClr val="008000"/>
                </a:solidFill>
                <a:sym typeface="Wingdings" pitchFamily="2" charset="2"/>
              </a:rPr>
              <a:t>RESPECT </a:t>
            </a:r>
            <a:r>
              <a:rPr lang="pl-PL" sz="2000" b="1" baseline="0" dirty="0" smtClean="0">
                <a:solidFill>
                  <a:srgbClr val="008000"/>
                </a:solidFill>
                <a:sym typeface="Wingdings" pitchFamily="2" charset="2"/>
              </a:rPr>
              <a:t>:</a:t>
            </a:r>
            <a:endParaRPr lang="en-US" sz="2000" b="1" dirty="0" smtClean="0">
              <a:solidFill>
                <a:srgbClr val="008000"/>
              </a:solidFill>
              <a:latin typeface="Verdana" pitchFamily="34" charset="0"/>
              <a:sym typeface="Wingdings" pitchFamily="2" charset="2"/>
            </a:endParaRPr>
          </a:p>
          <a:p>
            <a:pPr algn="l"/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r>
              <a:rPr lang="en-US" sz="1800" b="1" baseline="0" dirty="0" smtClean="0">
                <a:solidFill>
                  <a:srgbClr val="8E8581"/>
                </a:solidFill>
                <a:sym typeface="Wingdings" pitchFamily="2" charset="2"/>
              </a:rPr>
              <a:t>Automat</a:t>
            </a:r>
            <a:r>
              <a:rPr lang="pl-PL" sz="1800" b="1" baseline="0" dirty="0" err="1" smtClean="0">
                <a:solidFill>
                  <a:srgbClr val="8E8581"/>
                </a:solidFill>
                <a:sym typeface="Wingdings" pitchFamily="2" charset="2"/>
              </a:rPr>
              <a:t>yczna</a:t>
            </a:r>
            <a:r>
              <a:rPr lang="pl-PL" sz="1800" b="1" baseline="0" dirty="0" smtClean="0">
                <a:solidFill>
                  <a:srgbClr val="8E8581"/>
                </a:solidFill>
                <a:sym typeface="Wingdings" pitchFamily="2" charset="2"/>
              </a:rPr>
              <a:t> definicja idealnej temperatury i prędkości nadmuchu powietrza gwarantująca delikatne i efektywne suszenie</a:t>
            </a:r>
            <a:r>
              <a:rPr lang="en-US" sz="1800" b="1" baseline="0" dirty="0" smtClean="0">
                <a:solidFill>
                  <a:srgbClr val="8E8581"/>
                </a:solidFill>
                <a:sym typeface="Wingdings" pitchFamily="2" charset="2"/>
              </a:rPr>
              <a:t>.</a:t>
            </a:r>
          </a:p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Temperatura </a:t>
            </a:r>
            <a:r>
              <a:rPr lang="en-US" sz="1800" baseline="0" dirty="0" smtClean="0">
                <a:solidFill>
                  <a:srgbClr val="8E8581"/>
                </a:solidFill>
                <a:sym typeface="Wingdings" pitchFamily="2" charset="2"/>
              </a:rPr>
              <a:t>60°C </a:t>
            </a: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zapewniająca optymalną ochronę</a:t>
            </a:r>
            <a:endParaRPr lang="en-US" sz="18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Prędkość nadmuchu </a:t>
            </a:r>
            <a:r>
              <a:rPr lang="en-US" sz="1800" baseline="0" dirty="0" smtClean="0">
                <a:solidFill>
                  <a:srgbClr val="8E8581"/>
                </a:solidFill>
                <a:sym typeface="Wingdings" pitchFamily="2" charset="2"/>
              </a:rPr>
              <a:t>55 m3/h </a:t>
            </a: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ograniczająca zniszczenia włosów</a:t>
            </a:r>
            <a:endParaRPr lang="en-US" sz="18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endParaRPr lang="en-US" sz="18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  <a:sym typeface="Wingdings" pitchFamily="2" charset="2"/>
              </a:rPr>
              <a:t>Widoczna komunikacja funkcji na produkcie – </a:t>
            </a:r>
            <a:r>
              <a:rPr lang="pl-PL" sz="1800" b="1" baseline="0" dirty="0" smtClean="0">
                <a:solidFill>
                  <a:srgbClr val="008000"/>
                </a:solidFill>
                <a:sym typeface="Wingdings" pitchFamily="2" charset="2"/>
              </a:rPr>
              <a:t>intensywny zielony kolor wyświetlacza LCD </a:t>
            </a: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kiedy funkcja jest aktywna.</a:t>
            </a:r>
            <a:endParaRPr lang="en-GB" sz="18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r>
              <a:rPr lang="pl-PL" sz="1800" baseline="0" dirty="0" smtClean="0">
                <a:solidFill>
                  <a:srgbClr val="8E8581"/>
                </a:solidFill>
                <a:sym typeface="Wingdings" pitchFamily="2" charset="2"/>
              </a:rPr>
              <a:t>	</a:t>
            </a: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12" name="Image 20" descr="pissenlit 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0" y="1772816"/>
            <a:ext cx="1876565" cy="1857388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528" y="4077072"/>
            <a:ext cx="1643074" cy="1709596"/>
          </a:xfrm>
          <a:prstGeom prst="round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Suszarki– Respectis Pro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313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04728" y="980728"/>
            <a:ext cx="6832376" cy="53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en-US" b="1" dirty="0" smtClean="0">
              <a:solidFill>
                <a:srgbClr val="0070C0"/>
              </a:solidFill>
              <a:latin typeface="Verdana" pitchFamily="34" charset="0"/>
              <a:sym typeface="Wingdings" pitchFamily="2" charset="2"/>
            </a:endParaRPr>
          </a:p>
          <a:p>
            <a:pPr marL="342900" lvl="1" indent="-342900" algn="ctr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tabLst>
                <a:tab pos="628650" algn="l"/>
              </a:tabLst>
            </a:pPr>
            <a:r>
              <a:rPr lang="pl-PL" sz="2000" b="1" baseline="0" dirty="0" smtClean="0">
                <a:solidFill>
                  <a:srgbClr val="00B0F0"/>
                </a:solidFill>
                <a:sym typeface="Wingdings" pitchFamily="2" charset="2"/>
              </a:rPr>
              <a:t>Funkcja </a:t>
            </a:r>
            <a:r>
              <a:rPr lang="en-US" sz="2000" b="1" baseline="0" dirty="0" smtClean="0">
                <a:solidFill>
                  <a:srgbClr val="00B0F0"/>
                </a:solidFill>
                <a:sym typeface="Wingdings" pitchFamily="2" charset="2"/>
              </a:rPr>
              <a:t> RESPECT</a:t>
            </a:r>
            <a:endParaRPr lang="fr-FR" sz="2000" b="1" baseline="0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342900" lvl="1" indent="-342900" algn="ctr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tabLst>
                <a:tab pos="628650" algn="l"/>
              </a:tabLst>
            </a:pPr>
            <a:r>
              <a:rPr lang="pl-PL" sz="2000" b="1" baseline="0" dirty="0" smtClean="0">
                <a:solidFill>
                  <a:srgbClr val="00B0F0"/>
                </a:solidFill>
                <a:sym typeface="Wingdings" pitchFamily="2" charset="2"/>
              </a:rPr>
              <a:t>wspomaga naturalne nawilżenie włosów</a:t>
            </a:r>
            <a:r>
              <a:rPr lang="fr-FR" sz="2000" b="1" baseline="0" dirty="0" smtClean="0">
                <a:solidFill>
                  <a:srgbClr val="00B0F0"/>
                </a:solidFill>
                <a:sym typeface="Wingdings" pitchFamily="2" charset="2"/>
              </a:rPr>
              <a:t>…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0070C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0070C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0070C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80" y="1988840"/>
            <a:ext cx="2194167" cy="1919896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0912" y="2060848"/>
            <a:ext cx="364605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8"/>
          <p:cNvSpPr txBox="1"/>
          <p:nvPr/>
        </p:nvSpPr>
        <p:spPr>
          <a:xfrm>
            <a:off x="3224808" y="6331193"/>
            <a:ext cx="486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latin typeface="Verdana" pitchFamily="34" charset="0"/>
                <a:sym typeface="Wingdings" pitchFamily="2" charset="2"/>
              </a:rPr>
              <a:t>*</a:t>
            </a:r>
            <a:r>
              <a:rPr lang="pl-PL" sz="1800" i="1" dirty="0" smtClean="0">
                <a:latin typeface="Verdana" pitchFamily="34" charset="0"/>
                <a:sym typeface="Wingdings" pitchFamily="2" charset="2"/>
              </a:rPr>
              <a:t>Wyniki testów przeprowadzonych w kwietniu 2010.</a:t>
            </a:r>
            <a:endParaRPr lang="en-US" sz="1800" i="1" dirty="0" smtClean="0">
              <a:latin typeface="Verdana" pitchFamily="34" charset="0"/>
              <a:sym typeface="Wingdings" pitchFamily="2" charset="2"/>
            </a:endParaRPr>
          </a:p>
          <a:p>
            <a:endParaRPr lang="fr-FR" sz="1800" dirty="0"/>
          </a:p>
        </p:txBody>
      </p:sp>
      <p:sp>
        <p:nvSpPr>
          <p:cNvPr id="16" name="Prostokąt 15"/>
          <p:cNvSpPr/>
          <p:nvPr/>
        </p:nvSpPr>
        <p:spPr>
          <a:xfrm>
            <a:off x="3152800" y="3140968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Do</a:t>
            </a:r>
            <a:endParaRPr lang="en-US" sz="54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sym typeface="Wingdings" pitchFamily="2" charset="2"/>
            </a:endParaRPr>
          </a:p>
          <a:p>
            <a:pPr algn="ctr"/>
            <a:r>
              <a:rPr lang="en-US" sz="5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50% </a:t>
            </a:r>
          </a:p>
          <a:p>
            <a:pPr algn="ctr"/>
            <a:r>
              <a:rPr lang="pl-PL" sz="5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mniej przesuszone włosy</a:t>
            </a:r>
            <a:r>
              <a:rPr lang="en-US" sz="5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Suszarki – Respectis Pro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313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04728" y="980728"/>
            <a:ext cx="6832376" cy="53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 algn="ctr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tabLst>
                <a:tab pos="628650" algn="l"/>
              </a:tabLst>
            </a:pPr>
            <a:endParaRPr lang="en-US" sz="2000" b="1" baseline="0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342900" lvl="1" indent="-342900" algn="ctr" eaLnBrk="1" hangingPunct="1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tabLst>
                <a:tab pos="628650" algn="l"/>
              </a:tabLst>
            </a:pPr>
            <a:r>
              <a:rPr lang="pl-PL" sz="2000" b="1" baseline="0" dirty="0" smtClean="0">
                <a:solidFill>
                  <a:srgbClr val="00B0F0"/>
                </a:solidFill>
                <a:sym typeface="Wingdings" pitchFamily="2" charset="2"/>
              </a:rPr>
              <a:t>..i zapobiega pęknięciom struktury włosa </a:t>
            </a:r>
            <a:r>
              <a:rPr lang="fr-FR" sz="2000" b="1" baseline="0" dirty="0" smtClean="0">
                <a:solidFill>
                  <a:srgbClr val="00B0F0"/>
                </a:solidFill>
                <a:sym typeface="Wingdings" pitchFamily="2" charset="2"/>
              </a:rPr>
              <a:t>…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0070C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0070C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0070C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912" y="2060848"/>
            <a:ext cx="364605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496" y="2276872"/>
            <a:ext cx="2188361" cy="2236454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3" descr="79-34TR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6936" y="2348880"/>
            <a:ext cx="1215339" cy="1619608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3" descr="M2P5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3160" y="2276872"/>
            <a:ext cx="1143008" cy="1714512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ZoneTexte 30"/>
          <p:cNvSpPr txBox="1"/>
          <p:nvPr/>
        </p:nvSpPr>
        <p:spPr>
          <a:xfrm>
            <a:off x="3080792" y="4221088"/>
            <a:ext cx="3071834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BEZ  FUNKCJI</a:t>
            </a:r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 RESPECT 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7" name="ZoneTexte 31"/>
          <p:cNvSpPr txBox="1"/>
          <p:nvPr/>
        </p:nvSpPr>
        <p:spPr>
          <a:xfrm>
            <a:off x="6033120" y="4221088"/>
            <a:ext cx="2453032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Z FUNKCJĄ </a:t>
            </a:r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 RESPECT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8" name="ZoneTexte 32"/>
          <p:cNvSpPr txBox="1"/>
          <p:nvPr/>
        </p:nvSpPr>
        <p:spPr>
          <a:xfrm>
            <a:off x="3268698" y="4715029"/>
            <a:ext cx="5500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baseline="0" dirty="0" smtClean="0">
                <a:solidFill>
                  <a:srgbClr val="00B0F0"/>
                </a:solidFill>
                <a:sym typeface="Wingdings" pitchFamily="2" charset="2"/>
              </a:rPr>
              <a:t>Miękkie, zdrowe</a:t>
            </a:r>
            <a:r>
              <a:rPr lang="fr-FR" sz="2000" b="1" baseline="0" dirty="0" smtClean="0">
                <a:solidFill>
                  <a:srgbClr val="00B0F0"/>
                </a:solidFill>
                <a:sym typeface="Wingdings" pitchFamily="2" charset="2"/>
              </a:rPr>
              <a:t>, </a:t>
            </a:r>
          </a:p>
          <a:p>
            <a:pPr algn="ctr"/>
            <a:r>
              <a:rPr lang="pl-PL" sz="2000" b="1" baseline="0" dirty="0" smtClean="0">
                <a:solidFill>
                  <a:srgbClr val="00B0F0"/>
                </a:solidFill>
                <a:sym typeface="Wingdings" pitchFamily="2" charset="2"/>
              </a:rPr>
              <a:t>nawilżone</a:t>
            </a:r>
            <a:endParaRPr lang="fr-FR" sz="2000" b="1" baseline="0" dirty="0" smtClean="0">
              <a:solidFill>
                <a:srgbClr val="00B0F0"/>
              </a:solidFill>
              <a:sym typeface="Wingdings" pitchFamily="2" charset="2"/>
            </a:endParaRPr>
          </a:p>
          <a:p>
            <a:pPr algn="ctr"/>
            <a:r>
              <a:rPr lang="fr-FR" sz="2000" b="1" baseline="0" dirty="0" smtClean="0">
                <a:solidFill>
                  <a:srgbClr val="00B0F0"/>
                </a:solidFill>
                <a:sym typeface="Wingdings" pitchFamily="2" charset="2"/>
              </a:rPr>
              <a:t>&amp; </a:t>
            </a:r>
            <a:r>
              <a:rPr lang="pl-PL" sz="2000" b="1" baseline="0" dirty="0" smtClean="0">
                <a:solidFill>
                  <a:srgbClr val="00B0F0"/>
                </a:solidFill>
                <a:sym typeface="Wingdings" pitchFamily="2" charset="2"/>
              </a:rPr>
              <a:t>pełne blasku włosy</a:t>
            </a:r>
            <a:r>
              <a:rPr lang="fr-FR" sz="2000" b="1" baseline="0" dirty="0" smtClean="0">
                <a:solidFill>
                  <a:srgbClr val="00B0F0"/>
                </a:solidFill>
                <a:sym typeface="Wingdings" pitchFamily="2" charset="2"/>
              </a:rPr>
              <a:t>. </a:t>
            </a:r>
            <a:endParaRPr lang="fr-FR" sz="2000" b="1" baseline="0" dirty="0">
              <a:solidFill>
                <a:srgbClr val="00B0F0"/>
              </a:solidFill>
              <a:sym typeface="Wingdings" pitchFamily="2" charset="2"/>
            </a:endParaRPr>
          </a:p>
        </p:txBody>
      </p:sp>
      <p:sp>
        <p:nvSpPr>
          <p:cNvPr id="19" name="Flèche droite 41"/>
          <p:cNvSpPr/>
          <p:nvPr/>
        </p:nvSpPr>
        <p:spPr bwMode="auto">
          <a:xfrm>
            <a:off x="4240330" y="5013176"/>
            <a:ext cx="928694" cy="428628"/>
          </a:xfrm>
          <a:prstGeom prst="rightArrow">
            <a:avLst/>
          </a:prstGeom>
          <a:solidFill>
            <a:srgbClr val="15C2FF">
              <a:alpha val="6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Verdana" pitchFamily="34" charset="0"/>
            </a:endParaRPr>
          </a:p>
        </p:txBody>
      </p:sp>
      <p:sp>
        <p:nvSpPr>
          <p:cNvPr id="16" name="ZoneTexte 18"/>
          <p:cNvSpPr txBox="1"/>
          <p:nvPr/>
        </p:nvSpPr>
        <p:spPr>
          <a:xfrm>
            <a:off x="3224808" y="6331193"/>
            <a:ext cx="486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latin typeface="Verdana" pitchFamily="34" charset="0"/>
                <a:sym typeface="Wingdings" pitchFamily="2" charset="2"/>
              </a:rPr>
              <a:t>*</a:t>
            </a:r>
            <a:r>
              <a:rPr lang="pl-PL" sz="1800" i="1" dirty="0" smtClean="0">
                <a:latin typeface="Verdana" pitchFamily="34" charset="0"/>
                <a:sym typeface="Wingdings" pitchFamily="2" charset="2"/>
              </a:rPr>
              <a:t>Wyniki testów przeprowadzonych w kwietniu 2010.</a:t>
            </a:r>
            <a:endParaRPr lang="en-US" sz="1800" i="1" dirty="0" smtClean="0">
              <a:latin typeface="Verdana" pitchFamily="34" charset="0"/>
              <a:sym typeface="Wingdings" pitchFamily="2" charset="2"/>
            </a:endParaRPr>
          </a:p>
          <a:p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Suszarki – Respectis Pro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313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624" y="1412776"/>
            <a:ext cx="5256584" cy="46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Connecteur droit 33"/>
          <p:cNvCxnSpPr/>
          <p:nvPr/>
        </p:nvCxnSpPr>
        <p:spPr bwMode="auto">
          <a:xfrm>
            <a:off x="5601072" y="3573016"/>
            <a:ext cx="1692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ZoneTexte 34"/>
          <p:cNvSpPr txBox="1"/>
          <p:nvPr/>
        </p:nvSpPr>
        <p:spPr>
          <a:xfrm>
            <a:off x="7110598" y="2140836"/>
            <a:ext cx="1736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1" charset="-128"/>
                <a:sym typeface="Wingdings" pitchFamily="2" charset="2"/>
              </a:rPr>
              <a:t>Funkcja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1" charset="-128"/>
                <a:sym typeface="Wingdings" pitchFamily="2" charset="2"/>
              </a:rPr>
              <a:t>RESPECT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1" charset="-128"/>
                <a:sym typeface="Wingdings" pitchFamily="2" charset="2"/>
              </a:rPr>
              <a:t>(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1" charset="-128"/>
                <a:sym typeface="Wingdings" pitchFamily="2" charset="2"/>
              </a:rPr>
              <a:t>podświtlany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1" charset="-128"/>
                <a:sym typeface="Wingdings" pitchFamily="2" charset="2"/>
              </a:rPr>
              <a:t> LCD)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1" charset="-128"/>
              <a:sym typeface="Wingdings" pitchFamily="2" charset="2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3280" y="3212976"/>
            <a:ext cx="1000132" cy="1040621"/>
          </a:xfrm>
          <a:prstGeom prst="round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cxnSp>
        <p:nvCxnSpPr>
          <p:cNvPr id="22" name="Connecteur droit 33"/>
          <p:cNvCxnSpPr/>
          <p:nvPr/>
        </p:nvCxnSpPr>
        <p:spPr bwMode="auto">
          <a:xfrm>
            <a:off x="3368824" y="3356992"/>
            <a:ext cx="1475976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ZoneTexte 34"/>
          <p:cNvSpPr txBox="1"/>
          <p:nvPr/>
        </p:nvSpPr>
        <p:spPr>
          <a:xfrm>
            <a:off x="920552" y="3212976"/>
            <a:ext cx="2744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Nadmuch zimnego powietrza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</p:txBody>
      </p:sp>
      <p:sp>
        <p:nvSpPr>
          <p:cNvPr id="26" name="ZoneTexte 34"/>
          <p:cNvSpPr txBox="1"/>
          <p:nvPr/>
        </p:nvSpPr>
        <p:spPr>
          <a:xfrm>
            <a:off x="848544" y="4005064"/>
            <a:ext cx="288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6 ustawień temperatury / prędkości powietrza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</p:txBody>
      </p:sp>
      <p:cxnSp>
        <p:nvCxnSpPr>
          <p:cNvPr id="27" name="Connecteur droit 33"/>
          <p:cNvCxnSpPr/>
          <p:nvPr/>
        </p:nvCxnSpPr>
        <p:spPr bwMode="auto">
          <a:xfrm>
            <a:off x="3584848" y="4221088"/>
            <a:ext cx="1475976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ZoneTexte 34"/>
          <p:cNvSpPr txBox="1"/>
          <p:nvPr/>
        </p:nvSpPr>
        <p:spPr>
          <a:xfrm>
            <a:off x="0" y="1628800"/>
            <a:ext cx="1784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2300W</a:t>
            </a:r>
          </a:p>
          <a:p>
            <a:pPr algn="ctr" eaLnBrk="0" hangingPunct="0"/>
            <a:endParaRPr lang="pl-PL" b="1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 eaLnBrk="0" hangingPunct="0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Jonizacja</a:t>
            </a:r>
          </a:p>
          <a:p>
            <a:pPr algn="ctr" eaLnBrk="0" hangingPunct="0"/>
            <a:endParaRPr lang="pl-PL" b="1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  <a:p>
            <a:pPr algn="ctr" eaLnBrk="0" hangingPunct="0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Technologia ceramiczna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Verdana" pitchFamily="34" charset="0"/>
              <a:sym typeface="Wingdings" pitchFamily="2" charset="2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5529064" y="4739660"/>
            <a:ext cx="4376936" cy="156966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l"/>
            <a:r>
              <a:rPr lang="pl-PL" sz="1600" b="1" kern="0" baseline="0" dirty="0" err="1" smtClean="0">
                <a:solidFill>
                  <a:srgbClr val="008000"/>
                </a:solidFill>
                <a:latin typeface="Verdana" pitchFamily="34" charset="0"/>
                <a:ea typeface="+mj-ea"/>
                <a:cs typeface="+mj-cs"/>
              </a:rPr>
              <a:t>Respectis</a:t>
            </a:r>
            <a:r>
              <a:rPr lang="pl-PL" sz="1600" b="1" kern="0" baseline="0" dirty="0" smtClean="0">
                <a:solidFill>
                  <a:srgbClr val="008000"/>
                </a:solidFill>
                <a:latin typeface="Verdana" pitchFamily="34" charset="0"/>
                <a:ea typeface="+mj-ea"/>
                <a:cs typeface="+mj-cs"/>
              </a:rPr>
              <a:t> Pro CV7420:</a:t>
            </a:r>
          </a:p>
          <a:p>
            <a:pPr algn="l"/>
            <a:r>
              <a:rPr lang="pl-PL" sz="16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6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Dostępność – kwiecień 2011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endParaRPr lang="pl-PL" sz="800" kern="0" baseline="0" dirty="0" smtClean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Zastępstwo </a:t>
            </a:r>
            <a:r>
              <a:rPr lang="pl-PL" sz="1600" kern="0" baseline="0" dirty="0" err="1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liniiPro</a:t>
            </a:r>
            <a:r>
              <a:rPr lang="pl-PL" sz="16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2300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endParaRPr lang="pl-PL" sz="800" kern="0" baseline="0" dirty="0" smtClean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Pozycjonowanie cenowe– 189 PLN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400" dirty="0" smtClean="0">
                <a:latin typeface="Verdana" pitchFamily="34" charset="0"/>
              </a:rPr>
              <a:t>Urządzenia do pielęgnacji włosów</a:t>
            </a:r>
            <a:br>
              <a:rPr lang="hu-HU" sz="2400" dirty="0" smtClean="0">
                <a:latin typeface="Verdana" pitchFamily="34" charset="0"/>
              </a:rPr>
            </a:br>
            <a:r>
              <a:rPr lang="hu-HU" sz="2400" dirty="0" smtClean="0">
                <a:solidFill>
                  <a:srgbClr val="C00000"/>
                </a:solidFill>
                <a:latin typeface="Verdana" pitchFamily="34" charset="0"/>
              </a:rPr>
              <a:t>Koncepcja ochronna Rowenty</a:t>
            </a:r>
            <a:endParaRPr lang="cs-CZ" sz="240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313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960" y="1988840"/>
            <a:ext cx="39226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70689" y="3094887"/>
            <a:ext cx="4392488" cy="74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 r="63115" b="17353"/>
          <a:stretch>
            <a:fillRect/>
          </a:stretch>
        </p:blipFill>
        <p:spPr bwMode="auto">
          <a:xfrm>
            <a:off x="0" y="1556792"/>
            <a:ext cx="280508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pole tekstowe 23"/>
          <p:cNvSpPr txBox="1"/>
          <p:nvPr/>
        </p:nvSpPr>
        <p:spPr>
          <a:xfrm>
            <a:off x="2864768" y="5301208"/>
            <a:ext cx="1728192" cy="107721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6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Respect</a:t>
            </a:r>
            <a:endParaRPr lang="pl-PL" sz="16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CF7710</a:t>
            </a:r>
          </a:p>
          <a:p>
            <a:pPr algn="ctr"/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6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177136" y="5229200"/>
            <a:ext cx="1944216" cy="107721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6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Respectis</a:t>
            </a:r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Pro</a:t>
            </a:r>
          </a:p>
          <a:p>
            <a:pPr algn="ctr"/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CF7420</a:t>
            </a:r>
          </a:p>
          <a:p>
            <a:pPr algn="ctr"/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6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7434" y="0"/>
            <a:ext cx="2058566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400" dirty="0" smtClean="0">
                <a:latin typeface="Verdana" pitchFamily="34" charset="0"/>
              </a:rPr>
              <a:t>Competition in protection system</a:t>
            </a:r>
            <a:br>
              <a:rPr lang="hu-HU" sz="2400" dirty="0" smtClean="0">
                <a:latin typeface="Verdana" pitchFamily="34" charset="0"/>
              </a:rPr>
            </a:br>
            <a:endParaRPr lang="cs-CZ" sz="2400" dirty="0" smtClean="0">
              <a:solidFill>
                <a:srgbClr val="008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784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600" y="2924944"/>
            <a:ext cx="236994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78854" y="3288245"/>
            <a:ext cx="2952329" cy="49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pole tekstowe 24"/>
          <p:cNvSpPr txBox="1"/>
          <p:nvPr/>
        </p:nvSpPr>
        <p:spPr>
          <a:xfrm>
            <a:off x="1208584" y="1412776"/>
            <a:ext cx="2520280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Koncepcja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Respect</a:t>
            </a:r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600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 t="23772" b="28683"/>
          <a:stretch>
            <a:fillRect/>
          </a:stretch>
        </p:blipFill>
        <p:spPr bwMode="auto">
          <a:xfrm>
            <a:off x="1496616" y="1124744"/>
            <a:ext cx="205856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C:\Documents and Settings\amatlosz\Moje dokumenty\Moje obrazy\comp-satin-hair-dryer-spi-2200-d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1848" y="2780928"/>
            <a:ext cx="1817813" cy="2088232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5961112" y="1700808"/>
            <a:ext cx="3490059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Braun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Satin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Hair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z systemem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Iontec</a:t>
            </a:r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1507" name="Picture 3" descr="C:\Documents and Settings\amatlosz\Moje dokumenty\Moje obrazy\ph-satin-hair-straightener-es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3080" y="2348880"/>
            <a:ext cx="1579612" cy="2435235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200472" y="5157192"/>
            <a:ext cx="1728192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CF7710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299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000672" y="5139189"/>
            <a:ext cx="1728192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CV7420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189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880992" y="5157192"/>
            <a:ext cx="1728192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Satin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4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Hair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ES2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279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7113240" y="5139189"/>
            <a:ext cx="2304256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Satin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4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Hair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SPI2200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229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1508" name="Picture 4" descr="C:\Documents and Settings\amatlosz\Moje dokumenty\Moje obrazy\braun-logo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7216" y="1124744"/>
            <a:ext cx="1018399" cy="432048"/>
          </a:xfrm>
          <a:prstGeom prst="rect">
            <a:avLst/>
          </a:prstGeom>
          <a:noFill/>
        </p:spPr>
      </p:pic>
      <p:sp>
        <p:nvSpPr>
          <p:cNvPr id="18" name="pole tekstowe 17"/>
          <p:cNvSpPr txBox="1"/>
          <p:nvPr/>
        </p:nvSpPr>
        <p:spPr>
          <a:xfrm>
            <a:off x="4088904" y="299695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VS.</a:t>
            </a:r>
            <a:r>
              <a:rPr lang="pl-PL" sz="2000" dirty="0" smtClean="0"/>
              <a:t>.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664" y="4941168"/>
            <a:ext cx="1747620" cy="15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1152" y="1340769"/>
            <a:ext cx="1080120" cy="125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8"/>
          <p:cNvPicPr>
            <a:picLocks noChangeAspect="1" noChangeArrowheads="1"/>
          </p:cNvPicPr>
          <p:nvPr/>
        </p:nvPicPr>
        <p:blipFill>
          <a:blip r:embed="rId4" cstate="print">
            <a:lum bright="8000"/>
          </a:blip>
          <a:srcRect/>
          <a:stretch>
            <a:fillRect/>
          </a:stretch>
        </p:blipFill>
        <p:spPr bwMode="auto">
          <a:xfrm>
            <a:off x="5515777" y="-1346422"/>
            <a:ext cx="632486" cy="57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8529" y="7543115"/>
            <a:ext cx="695325" cy="66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 descr="Pro2300CV7320profilR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6616" y="3284984"/>
            <a:ext cx="1440160" cy="1440160"/>
          </a:xfrm>
          <a:prstGeom prst="rect">
            <a:avLst/>
          </a:prstGeom>
          <a:noFill/>
        </p:spPr>
      </p:pic>
      <p:pic>
        <p:nvPicPr>
          <p:cNvPr id="105474" name="Picture 2" descr="C:\Documents and Settings\amatlosz\Pulpit\zdjęcia media bank\CV91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6816" y="2492897"/>
            <a:ext cx="1095755" cy="1512168"/>
          </a:xfrm>
          <a:prstGeom prst="rect">
            <a:avLst/>
          </a:prstGeom>
          <a:noFill/>
        </p:spPr>
      </p:pic>
      <p:sp>
        <p:nvSpPr>
          <p:cNvPr id="27" name="pole tekstowe 26"/>
          <p:cNvSpPr txBox="1"/>
          <p:nvPr/>
        </p:nvSpPr>
        <p:spPr>
          <a:xfrm>
            <a:off x="0" y="3212976"/>
            <a:ext cx="1323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smtClean="0">
                <a:cs typeface="Arial" charset="0"/>
              </a:rPr>
              <a:t>Pro 2300 CV7310</a:t>
            </a:r>
          </a:p>
          <a:p>
            <a:pPr algn="ctr"/>
            <a:r>
              <a:rPr lang="pl-PL" sz="1600" b="1" baseline="0" dirty="0" smtClean="0">
                <a:cs typeface="Arial" charset="0"/>
              </a:rPr>
              <a:t>179,99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1640632" y="2420888"/>
            <a:ext cx="1323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smtClean="0">
                <a:cs typeface="Arial" charset="0"/>
              </a:rPr>
              <a:t>Pro 2300 CV7320</a:t>
            </a:r>
          </a:p>
          <a:p>
            <a:pPr algn="ctr"/>
            <a:r>
              <a:rPr lang="pl-PL" sz="1600" b="1" baseline="0" dirty="0" smtClean="0">
                <a:cs typeface="Arial" charset="0"/>
              </a:rPr>
              <a:t>199,99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3152800" y="2060848"/>
            <a:ext cx="132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cs typeface="Arial" charset="0"/>
              </a:rPr>
              <a:t>Lissima</a:t>
            </a:r>
            <a:endParaRPr lang="pl-PL" sz="1600" b="1" baseline="0" dirty="0" smtClean="0">
              <a:cs typeface="Arial" charset="0"/>
            </a:endParaRPr>
          </a:p>
          <a:p>
            <a:pPr algn="ctr"/>
            <a:r>
              <a:rPr lang="pl-PL" sz="1600" b="1" baseline="0" dirty="0" smtClean="0">
                <a:cs typeface="Arial" charset="0"/>
              </a:rPr>
              <a:t>199,99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4160912" y="1332057"/>
            <a:ext cx="2342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cs typeface="Arial" charset="0"/>
              </a:rPr>
              <a:t>Infini</a:t>
            </a:r>
            <a:r>
              <a:rPr lang="pl-PL" sz="1600" b="1" baseline="0" dirty="0" smtClean="0">
                <a:cs typeface="Arial" charset="0"/>
              </a:rPr>
              <a:t> Pro AC</a:t>
            </a:r>
          </a:p>
          <a:p>
            <a:pPr algn="ctr"/>
            <a:r>
              <a:rPr lang="pl-PL" sz="1600" b="1" baseline="0" dirty="0" smtClean="0">
                <a:cs typeface="Arial" charset="0"/>
              </a:rPr>
              <a:t>199,99</a:t>
            </a:r>
          </a:p>
        </p:txBody>
      </p:sp>
      <p:pic>
        <p:nvPicPr>
          <p:cNvPr id="22" name="Picture 5" descr="pro 2100 profi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005064"/>
            <a:ext cx="1424608" cy="129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pole tekstowe 30"/>
          <p:cNvSpPr txBox="1"/>
          <p:nvPr/>
        </p:nvSpPr>
        <p:spPr>
          <a:xfrm>
            <a:off x="6177136" y="692696"/>
            <a:ext cx="132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cs typeface="Arial" charset="0"/>
              </a:rPr>
              <a:t>Lissima</a:t>
            </a:r>
            <a:endParaRPr lang="pl-PL" sz="1600" b="1" baseline="0" dirty="0" smtClean="0">
              <a:cs typeface="Arial" charset="0"/>
            </a:endParaRPr>
          </a:p>
          <a:p>
            <a:pPr algn="ctr"/>
            <a:r>
              <a:rPr lang="pl-PL" sz="1600" b="1" baseline="0" dirty="0" smtClean="0">
                <a:cs typeface="Arial" charset="0"/>
              </a:rPr>
              <a:t>219,99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8049344" y="3573016"/>
            <a:ext cx="1617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cs typeface="Arial" charset="0"/>
              </a:rPr>
              <a:t>Infini</a:t>
            </a:r>
            <a:r>
              <a:rPr lang="pl-PL" sz="1600" b="1" baseline="0" dirty="0" smtClean="0">
                <a:cs typeface="Arial" charset="0"/>
              </a:rPr>
              <a:t> Pro Auto</a:t>
            </a:r>
          </a:p>
          <a:p>
            <a:pPr algn="ctr"/>
            <a:r>
              <a:rPr lang="pl-PL" sz="1600" b="1" baseline="0" dirty="0" smtClean="0">
                <a:cs typeface="Arial" charset="0"/>
              </a:rPr>
              <a:t>259,99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Oferta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Mar</a:t>
            </a:r>
            <a:r>
              <a:rPr kumimoji="0" lang="pl-P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zec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2011</a:t>
            </a: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17296" y="692696"/>
            <a:ext cx="1368152" cy="10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20952" y="1988840"/>
            <a:ext cx="137397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05328" y="1340768"/>
            <a:ext cx="4711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Arrow Connector 13"/>
          <p:cNvCxnSpPr/>
          <p:nvPr/>
        </p:nvCxnSpPr>
        <p:spPr bwMode="auto">
          <a:xfrm flipV="1">
            <a:off x="0" y="1196752"/>
            <a:ext cx="9906000" cy="496855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990000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64968" y="3861048"/>
            <a:ext cx="137397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3160" y="2996952"/>
            <a:ext cx="11164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05328" y="2204865"/>
            <a:ext cx="143692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21352" y="2852936"/>
            <a:ext cx="4711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pole tekstowe 63"/>
          <p:cNvSpPr txBox="1"/>
          <p:nvPr/>
        </p:nvSpPr>
        <p:spPr>
          <a:xfrm>
            <a:off x="2216696" y="622860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solidFill>
                  <a:srgbClr val="C00000"/>
                </a:solidFill>
                <a:cs typeface="Arial" charset="0"/>
              </a:rPr>
              <a:t>Respectis</a:t>
            </a:r>
            <a:r>
              <a:rPr lang="pl-PL" sz="1600" b="1" baseline="0" dirty="0" smtClean="0">
                <a:solidFill>
                  <a:srgbClr val="C00000"/>
                </a:solidFill>
                <a:cs typeface="Arial" charset="0"/>
              </a:rPr>
              <a:t> Pro</a:t>
            </a:r>
          </a:p>
          <a:p>
            <a:pPr algn="ctr"/>
            <a:r>
              <a:rPr lang="pl-PL" sz="1600" b="1" baseline="0" dirty="0" smtClean="0">
                <a:solidFill>
                  <a:srgbClr val="C00000"/>
                </a:solidFill>
                <a:cs typeface="Arial" charset="0"/>
              </a:rPr>
              <a:t>189,99</a:t>
            </a:r>
          </a:p>
        </p:txBody>
      </p:sp>
      <p:sp>
        <p:nvSpPr>
          <p:cNvPr id="66" name="pole tekstowe 65"/>
          <p:cNvSpPr txBox="1"/>
          <p:nvPr/>
        </p:nvSpPr>
        <p:spPr>
          <a:xfrm>
            <a:off x="4448944" y="5229200"/>
            <a:ext cx="2342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cs typeface="Arial" charset="0"/>
              </a:rPr>
              <a:t>Infini</a:t>
            </a:r>
            <a:r>
              <a:rPr lang="pl-PL" sz="1600" b="1" baseline="0" dirty="0" smtClean="0">
                <a:cs typeface="Arial" charset="0"/>
              </a:rPr>
              <a:t> Pro AC</a:t>
            </a:r>
          </a:p>
          <a:p>
            <a:pPr algn="ctr"/>
            <a:r>
              <a:rPr lang="pl-PL" sz="1600" b="1" baseline="0" dirty="0" smtClean="0">
                <a:cs typeface="Arial" charset="0"/>
              </a:rPr>
              <a:t>199,99</a:t>
            </a:r>
          </a:p>
        </p:txBody>
      </p:sp>
      <p:sp>
        <p:nvSpPr>
          <p:cNvPr id="67" name="pole tekstowe 66"/>
          <p:cNvSpPr txBox="1"/>
          <p:nvPr/>
        </p:nvSpPr>
        <p:spPr>
          <a:xfrm>
            <a:off x="6465168" y="4509120"/>
            <a:ext cx="132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cs typeface="Arial" charset="0"/>
              </a:rPr>
              <a:t>Lissima</a:t>
            </a:r>
            <a:endParaRPr lang="pl-PL" sz="1600" b="1" baseline="0" dirty="0" smtClean="0">
              <a:cs typeface="Arial" charset="0"/>
            </a:endParaRPr>
          </a:p>
          <a:p>
            <a:pPr algn="ctr"/>
            <a:r>
              <a:rPr lang="pl-PL" sz="1600" b="1" baseline="0" dirty="0" smtClean="0">
                <a:cs typeface="Arial" charset="0"/>
              </a:rPr>
              <a:t>219,99</a:t>
            </a:r>
          </a:p>
        </p:txBody>
      </p:sp>
      <p:sp>
        <p:nvSpPr>
          <p:cNvPr id="68" name="pole tekstowe 67"/>
          <p:cNvSpPr txBox="1"/>
          <p:nvPr/>
        </p:nvSpPr>
        <p:spPr>
          <a:xfrm>
            <a:off x="7697688" y="197024"/>
            <a:ext cx="1617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cs typeface="Arial" charset="0"/>
              </a:rPr>
              <a:t>Infini</a:t>
            </a:r>
            <a:r>
              <a:rPr lang="pl-PL" sz="1600" b="1" baseline="0" dirty="0" smtClean="0">
                <a:cs typeface="Arial" charset="0"/>
              </a:rPr>
              <a:t> Pro Auto</a:t>
            </a:r>
          </a:p>
          <a:p>
            <a:pPr algn="ctr"/>
            <a:r>
              <a:rPr lang="pl-PL" sz="1600" b="1" baseline="0" dirty="0" smtClean="0">
                <a:cs typeface="Arial" charset="0"/>
              </a:rPr>
              <a:t>259,99</a:t>
            </a:r>
          </a:p>
        </p:txBody>
      </p:sp>
      <p:sp>
        <p:nvSpPr>
          <p:cNvPr id="69" name="pole tekstowe 68"/>
          <p:cNvSpPr txBox="1"/>
          <p:nvPr/>
        </p:nvSpPr>
        <p:spPr>
          <a:xfrm rot="19968782">
            <a:off x="-105706" y="5325504"/>
            <a:ext cx="1935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Do marca 2011</a:t>
            </a:r>
          </a:p>
        </p:txBody>
      </p:sp>
      <p:sp>
        <p:nvSpPr>
          <p:cNvPr id="71" name="pole tekstowe 70"/>
          <p:cNvSpPr txBox="1"/>
          <p:nvPr/>
        </p:nvSpPr>
        <p:spPr>
          <a:xfrm rot="19976357">
            <a:off x="142733" y="5711744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Od marca 2011</a:t>
            </a: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1136576" y="980728"/>
            <a:ext cx="3672408" cy="864096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Suszarki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Wyższy segment cenowy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2936776" y="4725144"/>
            <a:ext cx="1224136" cy="36004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Nowość!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Prostownice – strategia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54120" y="1484313"/>
            <a:ext cx="8951880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</a:rPr>
              <a:t>Cel</a:t>
            </a: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Nowa oferta w szybko rosnącej kategorii – prostownic z funkcja kręcenia.</a:t>
            </a:r>
            <a:endParaRPr lang="en-GB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</a:rPr>
              <a:t>W jaki sposób?</a:t>
            </a:r>
            <a:endParaRPr lang="en-US" sz="2000" b="1" baseline="0" dirty="0" err="1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en-GB" sz="1800" b="1" baseline="0" dirty="0" smtClean="0">
                <a:solidFill>
                  <a:srgbClr val="8E8581"/>
                </a:solidFill>
              </a:rPr>
              <a:t>“</a:t>
            </a:r>
            <a:r>
              <a:rPr lang="en-GB" sz="1800" b="1" baseline="0" dirty="0" err="1" smtClean="0">
                <a:solidFill>
                  <a:srgbClr val="8E8581"/>
                </a:solidFill>
              </a:rPr>
              <a:t>Liss</a:t>
            </a:r>
            <a:r>
              <a:rPr lang="en-GB" sz="1800" b="1" baseline="0" dirty="0" smtClean="0">
                <a:solidFill>
                  <a:srgbClr val="8E8581"/>
                </a:solidFill>
              </a:rPr>
              <a:t> &amp; Curl Pro”</a:t>
            </a:r>
            <a:r>
              <a:rPr lang="pl-PL" sz="1800" b="1" baseline="0" dirty="0" smtClean="0">
                <a:solidFill>
                  <a:srgbClr val="8E8581"/>
                </a:solidFill>
              </a:rPr>
              <a:t>,  profesjonalna prostownica 2 w 1</a:t>
            </a:r>
            <a:r>
              <a:rPr lang="en-US" sz="1800" b="1" baseline="0" dirty="0" smtClean="0">
                <a:solidFill>
                  <a:srgbClr val="8E8581"/>
                </a:solidFill>
              </a:rPr>
              <a:t>: </a:t>
            </a:r>
            <a:r>
              <a:rPr lang="pl-PL" sz="1800" b="1" baseline="0" dirty="0" smtClean="0">
                <a:solidFill>
                  <a:srgbClr val="8E8581"/>
                </a:solidFill>
              </a:rPr>
              <a:t>doskonałe prostownica i wiele możliwości stylizacyjnych dzięki systemowi „Pro Curling”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</a:pPr>
            <a:r>
              <a:rPr lang="pl-PL" sz="1800" b="1" baseline="0" dirty="0" smtClean="0">
                <a:solidFill>
                  <a:srgbClr val="8E8581"/>
                </a:solidFill>
              </a:rPr>
              <a:t>			</a:t>
            </a:r>
            <a:r>
              <a:rPr lang="en-US" sz="1800" b="1" baseline="0" dirty="0" smtClean="0">
                <a:solidFill>
                  <a:srgbClr val="8E8581"/>
                </a:solidFill>
              </a:rPr>
              <a:t>230°C		 	  “Pro Curling System”</a:t>
            </a:r>
            <a:endParaRPr lang="en-GB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1800" b="1" baseline="0" dirty="0" smtClean="0">
                <a:solidFill>
                  <a:srgbClr val="8E8581"/>
                </a:solidFill>
              </a:rPr>
              <a:t>		</a:t>
            </a:r>
            <a:endParaRPr lang="pl-PL" sz="1800" b="1" baseline="0" dirty="0" smtClean="0">
              <a:solidFill>
                <a:srgbClr val="C00000"/>
              </a:solidFill>
            </a:endParaRPr>
          </a:p>
          <a:p>
            <a:pPr marL="12573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266700" algn="l"/>
              </a:tabLst>
            </a:pPr>
            <a:endParaRPr lang="pl-PL" sz="1800" b="1" baseline="0" dirty="0" smtClean="0">
              <a:solidFill>
                <a:srgbClr val="C00000"/>
              </a:solidFill>
            </a:endParaRPr>
          </a:p>
          <a:p>
            <a:pPr marL="12573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266700" algn="l"/>
              </a:tabLst>
            </a:pPr>
            <a:endParaRPr lang="pl-PL" sz="1800" b="1" baseline="0" dirty="0" smtClean="0">
              <a:solidFill>
                <a:srgbClr val="C00000"/>
              </a:solidFill>
            </a:endParaRPr>
          </a:p>
          <a:p>
            <a:pPr marL="12573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266700" algn="l"/>
              </a:tabLst>
            </a:pPr>
            <a:r>
              <a:rPr lang="pl-PL" sz="1800" baseline="0" dirty="0" smtClean="0">
                <a:solidFill>
                  <a:srgbClr val="8E8581"/>
                </a:solidFill>
              </a:rPr>
              <a:t>	Wyjątkowa cecha</a:t>
            </a:r>
            <a:r>
              <a:rPr lang="en-US" sz="1800" baseline="0" dirty="0" smtClean="0">
                <a:solidFill>
                  <a:srgbClr val="8E8581"/>
                </a:solidFill>
              </a:rPr>
              <a:t>, </a:t>
            </a:r>
            <a:r>
              <a:rPr lang="pl-PL" sz="1800" baseline="0" dirty="0" smtClean="0">
                <a:solidFill>
                  <a:srgbClr val="8E8581"/>
                </a:solidFill>
              </a:rPr>
              <a:t>zainspirowana przez profesjonalne urządzenia umożliwiająca uzyskanie w prosty sposób pięknych loków i przeróżnych możliwości stylizacyjnych.</a:t>
            </a:r>
            <a:endParaRPr lang="en-US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836" r="51482" b="3417"/>
          <a:stretch>
            <a:fillRect/>
          </a:stretch>
        </p:blipFill>
        <p:spPr bwMode="auto">
          <a:xfrm>
            <a:off x="2288704" y="3933056"/>
            <a:ext cx="2008223" cy="164309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52174" r="4091" b="2229"/>
          <a:stretch>
            <a:fillRect/>
          </a:stretch>
        </p:blipFill>
        <p:spPr bwMode="auto">
          <a:xfrm>
            <a:off x="5961112" y="4005064"/>
            <a:ext cx="1872115" cy="15841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smicollet\Bureau\Sans titre - 1 - copi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684"/>
            <a:ext cx="3419872" cy="6888684"/>
          </a:xfrm>
          <a:prstGeom prst="rect">
            <a:avLst/>
          </a:prstGeom>
          <a:noFill/>
        </p:spPr>
      </p:pic>
      <p:sp>
        <p:nvSpPr>
          <p:cNvPr id="12" name="Arrondir un rectangle avec un coin diagonal 11"/>
          <p:cNvSpPr/>
          <p:nvPr/>
        </p:nvSpPr>
        <p:spPr>
          <a:xfrm>
            <a:off x="1052567" y="2492896"/>
            <a:ext cx="7956884" cy="2160240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6540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Picture 8" descr="Tefal_2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156" y="260648"/>
            <a:ext cx="3276203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208584" y="2357430"/>
            <a:ext cx="74888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b="1" baseline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</a:t>
            </a:r>
            <a:r>
              <a:rPr lang="fr-FR" sz="6000" b="1" baseline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OOD </a:t>
            </a:r>
            <a:r>
              <a:rPr lang="fr-FR" sz="11500" b="1" baseline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</a:t>
            </a:r>
            <a:r>
              <a:rPr lang="fr-FR" sz="6000" b="1" baseline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ALUES 4</a:t>
            </a:r>
            <a:endParaRPr lang="fr-FR" sz="6000" b="1" baseline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Prostownice – </a:t>
            </a:r>
            <a:r>
              <a:rPr lang="hu-HU" sz="2800" dirty="0" smtClean="0">
                <a:solidFill>
                  <a:srgbClr val="C00000"/>
                </a:solidFill>
                <a:latin typeface="Verdana" pitchFamily="34" charset="0"/>
              </a:rPr>
              <a:t>Liss &amp; Curl Pro</a:t>
            </a:r>
            <a:endParaRPr lang="cs-CZ" sz="280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54120" y="1484313"/>
            <a:ext cx="8951880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  <a:tabLst>
                <a:tab pos="628650" algn="l"/>
              </a:tabLst>
            </a:pPr>
            <a:r>
              <a:rPr lang="en-GB" altLang="ja-JP" sz="1800" b="1" baseline="0" dirty="0" smtClean="0">
                <a:solidFill>
                  <a:srgbClr val="8E8581"/>
                </a:solidFill>
                <a:sym typeface="Wingdings" pitchFamily="2" charset="2"/>
              </a:rPr>
              <a:t>“</a:t>
            </a:r>
            <a:r>
              <a:rPr lang="pl-PL" altLang="ja-JP" sz="1800" b="1" baseline="0" dirty="0" smtClean="0">
                <a:solidFill>
                  <a:srgbClr val="8E8581"/>
                </a:solidFill>
                <a:sym typeface="Wingdings" pitchFamily="2" charset="2"/>
              </a:rPr>
              <a:t>System </a:t>
            </a:r>
            <a:r>
              <a:rPr lang="en-GB" altLang="ja-JP" sz="1800" b="1" baseline="0" dirty="0" smtClean="0">
                <a:solidFill>
                  <a:srgbClr val="8E8581"/>
                </a:solidFill>
                <a:sym typeface="Wingdings" pitchFamily="2" charset="2"/>
              </a:rPr>
              <a:t>Pro Curling”</a:t>
            </a:r>
            <a:endParaRPr lang="pl-PL" altLang="ja-JP" sz="18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endParaRPr lang="en-GB" altLang="ja-JP" sz="18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r>
              <a:rPr lang="pl-PL" sz="1800" b="1" baseline="0" dirty="0" smtClean="0">
                <a:solidFill>
                  <a:srgbClr val="8E8581"/>
                </a:solidFill>
              </a:rPr>
              <a:t>		</a:t>
            </a:r>
            <a:r>
              <a:rPr lang="pl-PL" sz="1800" baseline="0" dirty="0" smtClean="0">
                <a:solidFill>
                  <a:srgbClr val="8E8581"/>
                </a:solidFill>
              </a:rPr>
              <a:t>Boczne „krawędzie” sprzyjające</a:t>
            </a:r>
            <a:r>
              <a:rPr lang="en-US" sz="1800" baseline="0" dirty="0" smtClean="0">
                <a:solidFill>
                  <a:srgbClr val="8E8581"/>
                </a:solidFill>
              </a:rPr>
              <a:t>					</a:t>
            </a:r>
            <a:r>
              <a:rPr lang="pl-PL" sz="1800" baseline="0" dirty="0" smtClean="0">
                <a:solidFill>
                  <a:srgbClr val="8E8581"/>
                </a:solidFill>
              </a:rPr>
              <a:t>lepszemu tarciu pasma włosów</a:t>
            </a:r>
            <a:r>
              <a:rPr lang="en-US" sz="1800" baseline="0" dirty="0" smtClean="0">
                <a:solidFill>
                  <a:srgbClr val="8E8581"/>
                </a:solidFill>
              </a:rPr>
              <a:t>, </a:t>
            </a:r>
            <a:r>
              <a:rPr lang="pl-PL" sz="1800" baseline="0" dirty="0" smtClean="0">
                <a:solidFill>
                  <a:srgbClr val="8E8581"/>
                </a:solidFill>
              </a:rPr>
              <a:t>technika </a:t>
            </a: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r>
              <a:rPr lang="pl-PL" sz="1800" baseline="0" dirty="0" smtClean="0">
                <a:solidFill>
                  <a:srgbClr val="8E8581"/>
                </a:solidFill>
              </a:rPr>
              <a:t>		stosowana w profesjonalnych urządzeniach.</a:t>
            </a:r>
            <a:endParaRPr lang="pl-PL" sz="1600" dirty="0" smtClean="0">
              <a:solidFill>
                <a:schemeClr val="tx2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endParaRPr lang="pl-PL" sz="1600" dirty="0" smtClean="0">
              <a:solidFill>
                <a:schemeClr val="tx2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  <a:tabLst>
                <a:tab pos="628650" algn="l"/>
              </a:tabLst>
            </a:pPr>
            <a:r>
              <a:rPr lang="pl-PL" altLang="ja-JP" sz="1800" b="1" baseline="0" dirty="0" smtClean="0">
                <a:solidFill>
                  <a:srgbClr val="8E8581"/>
                </a:solidFill>
                <a:sym typeface="Wingdings" pitchFamily="2" charset="2"/>
              </a:rPr>
              <a:t>Profesjonalna technika </a:t>
            </a:r>
            <a:r>
              <a:rPr lang="pl-PL" altLang="ja-JP" sz="1800" b="1" baseline="0" dirty="0" smtClean="0">
                <a:solidFill>
                  <a:srgbClr val="8E8581"/>
                </a:solidFill>
                <a:sym typeface="Wingdings" pitchFamily="2" charset="2"/>
              </a:rPr>
              <a:t>fryzjerska</a:t>
            </a:r>
            <a:r>
              <a:rPr lang="en-US" altLang="ja-JP" sz="1800" baseline="0" dirty="0" smtClean="0">
                <a:solidFill>
                  <a:srgbClr val="8E8581"/>
                </a:solidFill>
                <a:sym typeface="Wingdings" pitchFamily="2" charset="2"/>
              </a:rPr>
              <a:t>, </a:t>
            </a:r>
            <a:r>
              <a:rPr lang="pl-PL" altLang="ja-JP" sz="1800" baseline="0" dirty="0" smtClean="0">
                <a:solidFill>
                  <a:srgbClr val="8E8581"/>
                </a:solidFill>
                <a:sym typeface="Wingdings" pitchFamily="2" charset="2"/>
              </a:rPr>
              <a:t>by w prosty sposób </a:t>
            </a:r>
            <a:r>
              <a:rPr lang="pl-PL" altLang="ja-JP" sz="1800" baseline="0" dirty="0" smtClean="0">
                <a:solidFill>
                  <a:srgbClr val="8E8581"/>
                </a:solidFill>
                <a:sym typeface="Wingdings" pitchFamily="2" charset="2"/>
              </a:rPr>
              <a:t>zakręcić </a:t>
            </a:r>
            <a:r>
              <a:rPr lang="pl-PL" altLang="ja-JP" sz="1800" baseline="0" dirty="0" smtClean="0">
                <a:solidFill>
                  <a:srgbClr val="8E8581"/>
                </a:solidFill>
                <a:sym typeface="Wingdings" pitchFamily="2" charset="2"/>
              </a:rPr>
              <a:t>włosy od nasady aż po końce włosów</a:t>
            </a:r>
            <a:r>
              <a:rPr lang="en-US" altLang="ja-JP" sz="1800" baseline="0" dirty="0" smtClean="0">
                <a:solidFill>
                  <a:srgbClr val="8E8581"/>
                </a:solidFill>
                <a:sym typeface="Wingdings" pitchFamily="2" charset="2"/>
              </a:rPr>
              <a:t>.</a:t>
            </a:r>
          </a:p>
          <a:p>
            <a:pPr marL="3429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628650" algn="l"/>
              </a:tabLst>
            </a:pPr>
            <a:endParaRPr lang="en-GB" sz="1600" dirty="0" smtClean="0">
              <a:solidFill>
                <a:schemeClr val="tx2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</a:pPr>
            <a:r>
              <a:rPr lang="pl-PL" sz="1800" b="1" baseline="0" dirty="0" smtClean="0">
                <a:solidFill>
                  <a:srgbClr val="8E8581"/>
                </a:solidFill>
              </a:rPr>
              <a:t>		</a:t>
            </a:r>
            <a:endParaRPr lang="en-GB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1800" b="1" baseline="0" dirty="0" smtClean="0">
                <a:solidFill>
                  <a:srgbClr val="8E8581"/>
                </a:solidFill>
              </a:rPr>
              <a:t>		</a:t>
            </a:r>
            <a:endParaRPr lang="pl-PL" sz="18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GB" sz="1800" b="1" baseline="0" dirty="0" smtClean="0">
              <a:solidFill>
                <a:srgbClr val="C00000"/>
              </a:solidFill>
            </a:endParaRPr>
          </a:p>
          <a:p>
            <a:pPr marL="12573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tabLst>
                <a:tab pos="266700" algn="l"/>
              </a:tabLst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830" r="61579"/>
          <a:stretch>
            <a:fillRect/>
          </a:stretch>
        </p:blipFill>
        <p:spPr bwMode="auto">
          <a:xfrm>
            <a:off x="6321152" y="1916832"/>
            <a:ext cx="337355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17"/>
          <p:cNvSpPr/>
          <p:nvPr/>
        </p:nvSpPr>
        <p:spPr bwMode="auto">
          <a:xfrm>
            <a:off x="560512" y="4220505"/>
            <a:ext cx="7704856" cy="37457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600" baseline="0" smtClean="0">
              <a:solidFill>
                <a:srgbClr val="8E8581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r="67021"/>
          <a:stretch>
            <a:fillRect/>
          </a:stretch>
        </p:blipFill>
        <p:spPr bwMode="auto">
          <a:xfrm>
            <a:off x="1640632" y="4149080"/>
            <a:ext cx="144564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4"/>
          <p:cNvSpPr txBox="1"/>
          <p:nvPr/>
        </p:nvSpPr>
        <p:spPr>
          <a:xfrm>
            <a:off x="1136576" y="558924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0" dirty="0" smtClean="0">
                <a:solidFill>
                  <a:srgbClr val="8E8581"/>
                </a:solidFill>
              </a:rPr>
              <a:t>Złap pasmo włosów przy samej nasadzie i obróć prostownicę o </a:t>
            </a:r>
            <a:r>
              <a:rPr lang="en-US" sz="1600" baseline="0" dirty="0" smtClean="0">
                <a:solidFill>
                  <a:srgbClr val="8E8581"/>
                </a:solidFill>
              </a:rPr>
              <a:t>180°.</a:t>
            </a:r>
            <a:endParaRPr lang="en-US" sz="1600" baseline="0" dirty="0">
              <a:solidFill>
                <a:srgbClr val="8E8581"/>
              </a:solidFill>
            </a:endParaRPr>
          </a:p>
        </p:txBody>
      </p:sp>
      <p:sp>
        <p:nvSpPr>
          <p:cNvPr id="13" name="ZoneTexte 15"/>
          <p:cNvSpPr txBox="1"/>
          <p:nvPr/>
        </p:nvSpPr>
        <p:spPr>
          <a:xfrm>
            <a:off x="3872880" y="566124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0" dirty="0" smtClean="0">
                <a:solidFill>
                  <a:srgbClr val="8E8581"/>
                </a:solidFill>
              </a:rPr>
              <a:t>Pomału „zjeżdżaj” w dół</a:t>
            </a:r>
            <a:endParaRPr lang="en-US" sz="1600" baseline="0" dirty="0">
              <a:solidFill>
                <a:srgbClr val="8E8581"/>
              </a:solidFill>
            </a:endParaRPr>
          </a:p>
        </p:txBody>
      </p:sp>
      <p:sp>
        <p:nvSpPr>
          <p:cNvPr id="14" name="ZoneTexte 16"/>
          <p:cNvSpPr txBox="1"/>
          <p:nvPr/>
        </p:nvSpPr>
        <p:spPr>
          <a:xfrm>
            <a:off x="6465168" y="558924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0" dirty="0" smtClean="0">
                <a:solidFill>
                  <a:srgbClr val="8E8581"/>
                </a:solidFill>
              </a:rPr>
              <a:t>Efekt: perfekcyjne loki</a:t>
            </a:r>
            <a:endParaRPr lang="en-US" sz="1600" baseline="0" dirty="0">
              <a:solidFill>
                <a:srgbClr val="8E8581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 l="64894" r="3053"/>
          <a:stretch>
            <a:fillRect/>
          </a:stretch>
        </p:blipFill>
        <p:spPr bwMode="auto">
          <a:xfrm>
            <a:off x="6537176" y="4149080"/>
            <a:ext cx="1440160" cy="125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 l="32979" r="35106"/>
          <a:stretch>
            <a:fillRect/>
          </a:stretch>
        </p:blipFill>
        <p:spPr bwMode="auto">
          <a:xfrm>
            <a:off x="4160912" y="4149080"/>
            <a:ext cx="1440160" cy="1260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Prostownice– </a:t>
            </a:r>
            <a:r>
              <a:rPr lang="hu-HU" sz="2800" dirty="0" smtClean="0">
                <a:solidFill>
                  <a:srgbClr val="C00000"/>
                </a:solidFill>
                <a:latin typeface="Verdana" pitchFamily="34" charset="0"/>
              </a:rPr>
              <a:t>Liss &amp; Curl Pro</a:t>
            </a:r>
            <a:endParaRPr lang="cs-CZ" sz="280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54120" y="1484313"/>
            <a:ext cx="500699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</a:rPr>
              <a:t>Cechy produktu</a:t>
            </a: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Profesjonalne wykończenie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2" indent="-342900" algn="l" defTabSz="864000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aseline="0" dirty="0" smtClean="0">
                <a:solidFill>
                  <a:srgbClr val="8E8581"/>
                </a:solidFill>
              </a:rPr>
              <a:t>Powłoka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en-US" sz="1800" b="1" baseline="0" dirty="0" err="1" smtClean="0">
                <a:solidFill>
                  <a:srgbClr val="8E8581"/>
                </a:solidFill>
              </a:rPr>
              <a:t>Ultrashine</a:t>
            </a:r>
            <a:r>
              <a:rPr lang="en-US" sz="1800" b="1" baseline="0" dirty="0" smtClean="0">
                <a:solidFill>
                  <a:srgbClr val="8E8581"/>
                </a:solidFill>
              </a:rPr>
              <a:t> </a:t>
            </a:r>
            <a:r>
              <a:rPr lang="en-US" sz="1800" b="1" baseline="0" dirty="0" err="1" smtClean="0">
                <a:solidFill>
                  <a:srgbClr val="8E8581"/>
                </a:solidFill>
              </a:rPr>
              <a:t>Nano</a:t>
            </a:r>
            <a:r>
              <a:rPr lang="en-US" sz="1800" b="1" baseline="0" dirty="0" smtClean="0">
                <a:solidFill>
                  <a:srgbClr val="8E8581"/>
                </a:solidFill>
              </a:rPr>
              <a:t> </a:t>
            </a:r>
            <a:r>
              <a:rPr lang="en-US" sz="1800" b="1" baseline="0" dirty="0" smtClean="0">
                <a:solidFill>
                  <a:srgbClr val="8E8581"/>
                </a:solidFill>
              </a:rPr>
              <a:t>Ceramic</a:t>
            </a:r>
            <a:endParaRPr lang="en-US" sz="1800" baseline="0" dirty="0" smtClean="0">
              <a:solidFill>
                <a:srgbClr val="8E8581"/>
              </a:solidFill>
            </a:endParaRPr>
          </a:p>
          <a:p>
            <a:pPr marL="342900" lvl="1" indent="-342900" algn="l" defTabSz="864000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800" baseline="0" dirty="0" smtClean="0">
              <a:solidFill>
                <a:srgbClr val="8E8581"/>
              </a:solidFill>
            </a:endParaRPr>
          </a:p>
          <a:p>
            <a:pPr marL="800100" lvl="2" indent="-342900" algn="l" defTabSz="864000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Ruchome płyty</a:t>
            </a:r>
            <a:r>
              <a:rPr lang="en-US" sz="1800" baseline="0" dirty="0" smtClean="0">
                <a:solidFill>
                  <a:srgbClr val="8E8581"/>
                </a:solidFill>
              </a:rPr>
              <a:t>, </a:t>
            </a:r>
            <a:r>
              <a:rPr lang="pl-PL" sz="1800" baseline="0" dirty="0" smtClean="0">
                <a:solidFill>
                  <a:srgbClr val="8E8581"/>
                </a:solidFill>
              </a:rPr>
              <a:t>zapewniające optymalizację dystrybucji ciśnienia  (taka sama siła nacisku na całej powierzchni prostowania)</a:t>
            </a:r>
            <a:endParaRPr lang="en-US" sz="1800" baseline="0" dirty="0" smtClean="0">
              <a:solidFill>
                <a:srgbClr val="8E8581"/>
              </a:solidFill>
            </a:endParaRPr>
          </a:p>
          <a:p>
            <a:pPr marL="342900" lvl="1" indent="-342900" algn="l" defTabSz="864000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800" baseline="0" dirty="0" smtClean="0">
              <a:solidFill>
                <a:srgbClr val="8E8581"/>
              </a:solidFill>
            </a:endParaRPr>
          </a:p>
          <a:p>
            <a:pPr marL="800100" lvl="2" indent="-342900" algn="l" defTabSz="864000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smtClean="0">
                <a:solidFill>
                  <a:srgbClr val="8E8581"/>
                </a:solidFill>
              </a:rPr>
              <a:t>Owalna rączka</a:t>
            </a:r>
            <a:r>
              <a:rPr lang="en-US" sz="1800" baseline="0" dirty="0" smtClean="0">
                <a:solidFill>
                  <a:srgbClr val="8E8581"/>
                </a:solidFill>
              </a:rPr>
              <a:t>, </a:t>
            </a:r>
            <a:r>
              <a:rPr lang="pl-PL" sz="1800" baseline="0" dirty="0" smtClean="0">
                <a:solidFill>
                  <a:srgbClr val="8E8581"/>
                </a:solidFill>
              </a:rPr>
              <a:t>ułatwiająca obracanie urządzenia o 1</a:t>
            </a:r>
            <a:r>
              <a:rPr lang="en-US" sz="1800" baseline="0" dirty="0" smtClean="0">
                <a:solidFill>
                  <a:srgbClr val="8E8581"/>
                </a:solidFill>
              </a:rPr>
              <a:t>80°</a:t>
            </a:r>
            <a:r>
              <a:rPr lang="pl-PL" sz="1800" baseline="0" dirty="0" smtClean="0">
                <a:solidFill>
                  <a:srgbClr val="8E8581"/>
                </a:solidFill>
              </a:rPr>
              <a:t> jedna ręką.</a:t>
            </a: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9184" y="4876362"/>
            <a:ext cx="1374011" cy="1224136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 l="4545" t="5444" r="4545" b="121"/>
          <a:stretch>
            <a:fillRect/>
          </a:stretch>
        </p:blipFill>
        <p:spPr bwMode="auto">
          <a:xfrm>
            <a:off x="6681192" y="3212976"/>
            <a:ext cx="1296144" cy="1231337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 l="4762" t="4762" r="4762" b="7099"/>
          <a:stretch>
            <a:fillRect/>
          </a:stretch>
        </p:blipFill>
        <p:spPr bwMode="auto">
          <a:xfrm>
            <a:off x="6681192" y="1630001"/>
            <a:ext cx="1296144" cy="1242138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Prostownice – </a:t>
            </a:r>
            <a:r>
              <a:rPr lang="hu-HU" sz="2800" dirty="0" smtClean="0">
                <a:solidFill>
                  <a:srgbClr val="C00000"/>
                </a:solidFill>
                <a:latin typeface="Verdana" pitchFamily="34" charset="0"/>
              </a:rPr>
              <a:t>Liss &amp; Curl Pro</a:t>
            </a:r>
            <a:endParaRPr lang="cs-CZ" sz="280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54120" y="1484313"/>
            <a:ext cx="500699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560" y="1268760"/>
            <a:ext cx="847566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Prostownice – </a:t>
            </a:r>
            <a:r>
              <a:rPr lang="hu-HU" sz="2800" dirty="0" smtClean="0">
                <a:solidFill>
                  <a:srgbClr val="C00000"/>
                </a:solidFill>
                <a:latin typeface="Verdana" pitchFamily="34" charset="0"/>
              </a:rPr>
              <a:t>Liss &amp; Curl Pro</a:t>
            </a:r>
            <a:endParaRPr lang="cs-CZ" sz="280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54120" y="1484313"/>
            <a:ext cx="500699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861" y="4099576"/>
            <a:ext cx="1332297" cy="1620000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6645" y="4099576"/>
            <a:ext cx="1308679" cy="1620000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2296" y="4099576"/>
            <a:ext cx="1444852" cy="1620000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 b="12650"/>
          <a:stretch>
            <a:fillRect/>
          </a:stretch>
        </p:blipFill>
        <p:spPr bwMode="auto">
          <a:xfrm>
            <a:off x="7808811" y="4099559"/>
            <a:ext cx="1254113" cy="1620000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 l="4150" t="2734" b="14817"/>
          <a:stretch>
            <a:fillRect/>
          </a:stretch>
        </p:blipFill>
        <p:spPr bwMode="auto">
          <a:xfrm>
            <a:off x="450698" y="4099559"/>
            <a:ext cx="1240667" cy="1620000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528" y="2348880"/>
            <a:ext cx="7956376" cy="110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352600" y="1268760"/>
            <a:ext cx="7272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Jeden produkt – wiele możliwości stylizacyjnych</a:t>
            </a:r>
            <a:endParaRPr kumimoji="0" lang="cs-CZ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Prostownice– </a:t>
            </a:r>
            <a:r>
              <a:rPr lang="hu-HU" sz="2800" dirty="0" smtClean="0">
                <a:solidFill>
                  <a:srgbClr val="C00000"/>
                </a:solidFill>
                <a:latin typeface="Verdana" pitchFamily="34" charset="0"/>
              </a:rPr>
              <a:t>Liss &amp; Curl Pro</a:t>
            </a:r>
            <a:endParaRPr lang="cs-CZ" sz="280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54120" y="1484313"/>
            <a:ext cx="500699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352600" y="1556792"/>
            <a:ext cx="70567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Przewodnik ilustrowany pokazujący wszelkie możliwości stylizacyjnych urządzenia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(</a:t>
            </a:r>
            <a:r>
              <a:rPr lang="pl-PL" sz="20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wewnątrz opakowania produktu</a:t>
            </a:r>
            <a:r>
              <a:rPr lang="en-US" sz="20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800" y="2924944"/>
            <a:ext cx="3577660" cy="2304256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400" dirty="0" smtClean="0">
                <a:latin typeface="Verdana" pitchFamily="34" charset="0"/>
              </a:rPr>
              <a:t>Porównanie z konkurencją </a:t>
            </a:r>
            <a:br>
              <a:rPr lang="hu-HU" sz="2400" dirty="0" smtClean="0">
                <a:latin typeface="Verdana" pitchFamily="34" charset="0"/>
              </a:rPr>
            </a:br>
            <a:endParaRPr lang="cs-CZ" sz="2400" dirty="0" smtClean="0">
              <a:solidFill>
                <a:srgbClr val="008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784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32520" y="1412776"/>
            <a:ext cx="2520280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Liss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&amp;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Curl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Pro</a:t>
            </a:r>
          </a:p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600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2" cstate="print"/>
          <a:srcRect t="23772" b="28683"/>
          <a:stretch>
            <a:fillRect/>
          </a:stretch>
        </p:blipFill>
        <p:spPr bwMode="auto">
          <a:xfrm>
            <a:off x="920552" y="1196752"/>
            <a:ext cx="205856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5961112" y="1700808"/>
            <a:ext cx="3490059" cy="33855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Hair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5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Multistyler</a:t>
            </a:r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992560" y="5661248"/>
            <a:ext cx="1728192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SF6150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259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296816" y="5688449"/>
            <a:ext cx="2448272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HP8290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269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537176" y="5661248"/>
            <a:ext cx="2304256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Hair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5 </a:t>
            </a:r>
            <a:r>
              <a:rPr lang="pl-PL" sz="1400" b="1" kern="0" baseline="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Multistyler</a:t>
            </a:r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279 -289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1508" name="Picture 4" descr="C:\Documents and Settings\amatlosz\Moje dokumenty\Moje obrazy\braun-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1232" y="1196752"/>
            <a:ext cx="1018399" cy="432048"/>
          </a:xfrm>
          <a:prstGeom prst="rect">
            <a:avLst/>
          </a:prstGeom>
          <a:noFill/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9998" y="3837506"/>
            <a:ext cx="3456385" cy="47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 l="52174" r="4091" b="2229"/>
          <a:stretch>
            <a:fillRect/>
          </a:stretch>
        </p:blipFill>
        <p:spPr bwMode="auto">
          <a:xfrm>
            <a:off x="246304" y="4725144"/>
            <a:ext cx="1178304" cy="9970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Documents and Settings\amatlosz\Moje dokumenty\Moje obrazy\mainlogo_full_pl_pl.gif"/>
          <p:cNvPicPr>
            <a:picLocks noChangeAspect="1" noChangeArrowheads="1"/>
          </p:cNvPicPr>
          <p:nvPr/>
        </p:nvPicPr>
        <p:blipFill>
          <a:blip r:embed="rId6"/>
          <a:srcRect r="26667" b="50000"/>
          <a:stretch>
            <a:fillRect/>
          </a:stretch>
        </p:blipFill>
        <p:spPr bwMode="auto">
          <a:xfrm>
            <a:off x="3944888" y="1230998"/>
            <a:ext cx="1800200" cy="325794"/>
          </a:xfrm>
          <a:prstGeom prst="rect">
            <a:avLst/>
          </a:prstGeom>
          <a:noFill/>
        </p:spPr>
      </p:pic>
      <p:sp>
        <p:nvSpPr>
          <p:cNvPr id="20" name="pole tekstowe 19"/>
          <p:cNvSpPr txBox="1"/>
          <p:nvPr/>
        </p:nvSpPr>
        <p:spPr>
          <a:xfrm>
            <a:off x="3440832" y="1340768"/>
            <a:ext cx="2520280" cy="107721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Salon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Straight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&amp;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Curl</a:t>
            </a:r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600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2531" name="Picture 3" descr="C:\Documents and Settings\amatlosz\Moje dokumenty\Moje obrazy\philips-salonstraight-curl-hp8290-p_553662vb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755107">
            <a:off x="3315350" y="2653185"/>
            <a:ext cx="2807425" cy="2807425"/>
          </a:xfrm>
          <a:prstGeom prst="rect">
            <a:avLst/>
          </a:prstGeom>
          <a:noFill/>
        </p:spPr>
      </p:pic>
      <p:pic>
        <p:nvPicPr>
          <p:cNvPr id="22532" name="Picture 4" descr="C:\Documents and Settings\amatlosz\Moje dokumenty\Moje obrazy\ph-satin-hair-5-multistyler-esw-new-p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81192" y="2492896"/>
            <a:ext cx="1953057" cy="3152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defRPr/>
            </a:pPr>
            <a:r>
              <a:rPr lang="pl-PL" sz="32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Oferta marzec </a:t>
            </a:r>
            <a:r>
              <a:rPr lang="en-US" sz="32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2011</a:t>
            </a:r>
            <a:endParaRPr lang="cs-CZ" sz="3200" b="1" kern="0" baseline="0" dirty="0" smtClean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380968" y="1214422"/>
            <a:ext cx="9001188" cy="528641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8D7D74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8121352" y="1700808"/>
            <a:ext cx="12858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cs-CZ" sz="1600" baseline="0" dirty="0" smtClean="0">
              <a:solidFill>
                <a:srgbClr val="8D7D74"/>
              </a:solidFill>
              <a:latin typeface="+mn-lt"/>
              <a:ea typeface="+mn-ea"/>
            </a:endParaRPr>
          </a:p>
          <a:p>
            <a:pPr algn="ctr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Respect</a:t>
            </a:r>
          </a:p>
          <a:p>
            <a:pPr algn="ctr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CF7710</a:t>
            </a:r>
          </a:p>
          <a:p>
            <a:pPr algn="ctr">
              <a:spcBef>
                <a:spcPts val="0"/>
              </a:spcBef>
            </a:pPr>
            <a:r>
              <a:rPr lang="cs-CZ" sz="1600" baseline="0" dirty="0" smtClean="0">
                <a:solidFill>
                  <a:srgbClr val="8D7D74"/>
                </a:solidFill>
                <a:latin typeface="+mn-lt"/>
                <a:ea typeface="+mn-ea"/>
              </a:rPr>
              <a:t>299,99 PLN</a:t>
            </a:r>
            <a:endParaRPr lang="en-GB" sz="1600" baseline="0" dirty="0">
              <a:solidFill>
                <a:srgbClr val="8D7D74"/>
              </a:solidFill>
              <a:latin typeface="+mn-lt"/>
              <a:ea typeface="+mn-ea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537176" y="2924944"/>
            <a:ext cx="16561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CE1111"/>
                </a:solidFill>
                <a:latin typeface="+mn-lt"/>
                <a:ea typeface="+mn-ea"/>
              </a:rPr>
              <a:t>Liss &amp; Curl Pro</a:t>
            </a:r>
          </a:p>
          <a:p>
            <a:pPr algn="ctr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CE1111"/>
                </a:solidFill>
                <a:latin typeface="+mn-lt"/>
                <a:ea typeface="+mn-ea"/>
              </a:rPr>
              <a:t>SF 6150</a:t>
            </a:r>
          </a:p>
          <a:p>
            <a:pPr algn="ctr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CE1111"/>
                </a:solidFill>
                <a:latin typeface="+mn-lt"/>
                <a:ea typeface="+mn-ea"/>
              </a:rPr>
              <a:t> 259,99 PLN</a:t>
            </a:r>
            <a:endParaRPr lang="en-GB" sz="1600" b="1" baseline="0" dirty="0">
              <a:solidFill>
                <a:srgbClr val="CE1111"/>
              </a:solidFill>
              <a:latin typeface="+mn-lt"/>
              <a:ea typeface="+mn-ea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784648" y="5517232"/>
            <a:ext cx="12858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Optiliss</a:t>
            </a:r>
          </a:p>
          <a:p>
            <a:pPr algn="ctr" rtl="0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SF3012</a:t>
            </a:r>
          </a:p>
          <a:p>
            <a:pPr algn="ctr" rtl="0">
              <a:spcBef>
                <a:spcPts val="0"/>
              </a:spcBef>
            </a:pPr>
            <a:r>
              <a:rPr lang="cs-CZ" sz="1600" kern="1200" baseline="0" dirty="0" smtClean="0">
                <a:solidFill>
                  <a:srgbClr val="8D7D74"/>
                </a:solidFill>
                <a:latin typeface="+mn-lt"/>
                <a:ea typeface="+mn-ea"/>
                <a:cs typeface="+mn-cs"/>
              </a:rPr>
              <a:t>Promo 99,99 PLN</a:t>
            </a:r>
            <a:endParaRPr lang="en-GB" sz="1600" kern="1200" baseline="0" dirty="0">
              <a:solidFill>
                <a:srgbClr val="8D7D7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1072" y="1412776"/>
            <a:ext cx="2559892" cy="43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904" y="2348880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 22" descr="CF7322 dessus-ROW.jpg"/>
          <p:cNvPicPr>
            <a:picLocks noChangeAspect="1"/>
          </p:cNvPicPr>
          <p:nvPr/>
        </p:nvPicPr>
        <p:blipFill>
          <a:blip r:embed="rId4" cstate="print"/>
          <a:srcRect r="3636"/>
          <a:stretch>
            <a:fillRect/>
          </a:stretch>
        </p:blipFill>
        <p:spPr>
          <a:xfrm>
            <a:off x="1064568" y="4005064"/>
            <a:ext cx="2520280" cy="577716"/>
          </a:xfrm>
          <a:prstGeom prst="rect">
            <a:avLst/>
          </a:prstGeom>
        </p:spPr>
      </p:pic>
      <p:pic>
        <p:nvPicPr>
          <p:cNvPr id="37" name="Image 24" descr="SF3012 dessus R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69160"/>
            <a:ext cx="2260344" cy="504056"/>
          </a:xfrm>
          <a:prstGeom prst="rect">
            <a:avLst/>
          </a:prstGeom>
        </p:spPr>
      </p:pic>
      <p:pic>
        <p:nvPicPr>
          <p:cNvPr id="38" name="Image 26" descr="SF4412RO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4728" y="3284984"/>
            <a:ext cx="2592288" cy="442720"/>
          </a:xfrm>
          <a:prstGeom prst="rect">
            <a:avLst/>
          </a:prstGeom>
        </p:spPr>
      </p:pic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3512840" y="4797152"/>
            <a:ext cx="1285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Wet &amp; Dry</a:t>
            </a:r>
          </a:p>
          <a:p>
            <a:pPr algn="ctr" rtl="0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CF7322</a:t>
            </a:r>
          </a:p>
          <a:p>
            <a:pPr algn="ctr" rtl="0">
              <a:spcBef>
                <a:spcPts val="0"/>
              </a:spcBef>
            </a:pPr>
            <a:r>
              <a:rPr lang="cs-CZ" sz="1600" kern="1200" baseline="0" dirty="0" smtClean="0">
                <a:solidFill>
                  <a:srgbClr val="8D7D74"/>
                </a:solidFill>
                <a:latin typeface="+mn-lt"/>
                <a:ea typeface="+mn-ea"/>
                <a:cs typeface="+mn-cs"/>
              </a:rPr>
              <a:t>169,99 PLN</a:t>
            </a:r>
            <a:endParaRPr lang="en-GB" sz="1600" kern="1200" baseline="0" dirty="0">
              <a:solidFill>
                <a:srgbClr val="8D7D7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5241032" y="3645024"/>
            <a:ext cx="1285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Liss &amp; Curl</a:t>
            </a:r>
          </a:p>
          <a:p>
            <a:pPr algn="ctr" rtl="0">
              <a:spcBef>
                <a:spcPts val="0"/>
              </a:spcBef>
            </a:pPr>
            <a:r>
              <a:rPr lang="cs-CZ" sz="1600" b="1" baseline="0" dirty="0" smtClean="0">
                <a:solidFill>
                  <a:srgbClr val="8D7D74"/>
                </a:solidFill>
                <a:latin typeface="+mn-lt"/>
                <a:ea typeface="+mn-ea"/>
              </a:rPr>
              <a:t>SF4412</a:t>
            </a:r>
          </a:p>
          <a:p>
            <a:pPr algn="ctr" rtl="0">
              <a:spcBef>
                <a:spcPts val="0"/>
              </a:spcBef>
            </a:pPr>
            <a:r>
              <a:rPr lang="cs-CZ" sz="1600" kern="1200" baseline="0" dirty="0" smtClean="0">
                <a:solidFill>
                  <a:srgbClr val="8D7D74"/>
                </a:solidFill>
                <a:latin typeface="+mn-lt"/>
                <a:ea typeface="+mn-ea"/>
                <a:cs typeface="+mn-cs"/>
              </a:rPr>
              <a:t>169,99 PLN</a:t>
            </a:r>
            <a:endParaRPr lang="en-GB" sz="1600" kern="1200" baseline="0" dirty="0">
              <a:solidFill>
                <a:srgbClr val="8D7D7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7" cstate="print"/>
          <a:srcRect l="45714" t="30302"/>
          <a:stretch>
            <a:fillRect/>
          </a:stretch>
        </p:blipFill>
        <p:spPr bwMode="auto">
          <a:xfrm>
            <a:off x="200472" y="4581128"/>
            <a:ext cx="673648" cy="37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7"/>
          <p:cNvPicPr>
            <a:picLocks noChangeAspect="1" noChangeArrowheads="1"/>
          </p:cNvPicPr>
          <p:nvPr/>
        </p:nvPicPr>
        <p:blipFill>
          <a:blip r:embed="rId7" cstate="print"/>
          <a:srcRect l="45714" t="30302"/>
          <a:stretch>
            <a:fillRect/>
          </a:stretch>
        </p:blipFill>
        <p:spPr bwMode="auto">
          <a:xfrm>
            <a:off x="1424608" y="3645024"/>
            <a:ext cx="673648" cy="37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7" cstate="print"/>
          <a:srcRect l="45714" t="30302"/>
          <a:stretch>
            <a:fillRect/>
          </a:stretch>
        </p:blipFill>
        <p:spPr bwMode="auto">
          <a:xfrm>
            <a:off x="2648744" y="2852936"/>
            <a:ext cx="673648" cy="37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pole tekstowe 44"/>
          <p:cNvSpPr txBox="1"/>
          <p:nvPr/>
        </p:nvSpPr>
        <p:spPr>
          <a:xfrm>
            <a:off x="6033120" y="4797152"/>
            <a:ext cx="3368824" cy="10772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l"/>
            <a:r>
              <a:rPr lang="pl-PL" sz="1600" b="1" kern="0" baseline="0" dirty="0" err="1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Liss</a:t>
            </a:r>
            <a:r>
              <a:rPr lang="pl-PL" sz="16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&amp; </a:t>
            </a:r>
            <a:r>
              <a:rPr lang="pl-PL" sz="1600" b="1" kern="0" baseline="0" dirty="0" err="1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Curl</a:t>
            </a:r>
            <a:r>
              <a:rPr lang="pl-PL" sz="16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Pro</a:t>
            </a:r>
          </a:p>
          <a:p>
            <a:pPr algn="l"/>
            <a:endParaRPr lang="pl-PL" sz="800" b="1" kern="0" baseline="0" dirty="0" smtClean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6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Dostępność – marzec 2011</a:t>
            </a:r>
          </a:p>
          <a:p>
            <a:pPr algn="l">
              <a:buClr>
                <a:srgbClr val="C00000"/>
              </a:buClr>
            </a:pPr>
            <a:endParaRPr lang="pl-PL" sz="800" kern="0" baseline="0" dirty="0" smtClean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kern="0" baseline="0" dirty="0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 Zastępstwo </a:t>
            </a:r>
            <a:r>
              <a:rPr lang="pl-PL" sz="1600" kern="0" baseline="0" dirty="0" err="1" smtClean="0">
                <a:solidFill>
                  <a:srgbClr val="8E8581"/>
                </a:solidFill>
                <a:latin typeface="Verdana" pitchFamily="34" charset="0"/>
                <a:ea typeface="+mj-ea"/>
                <a:cs typeface="+mj-cs"/>
              </a:rPr>
              <a:t>Attitude</a:t>
            </a:r>
            <a:endParaRPr lang="pl-PL" sz="1600" kern="0" baseline="0" dirty="0" smtClean="0">
              <a:solidFill>
                <a:srgbClr val="8E8581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Hair Care </a:t>
            </a:r>
            <a:r>
              <a:rPr lang="pl-PL" sz="2800" dirty="0" smtClean="0"/>
              <a:t>-  wsparcie marketingowe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0512" y="836712"/>
            <a:ext cx="6408712" cy="456725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endParaRPr lang="en-US" sz="20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lvl="0"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defTabSz="182563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r>
              <a:rPr lang="pl-PL" sz="1800" dirty="0" smtClean="0">
                <a:solidFill>
                  <a:srgbClr val="C00000"/>
                </a:solidFill>
              </a:rPr>
              <a:t>Wsparcie BTL</a:t>
            </a:r>
          </a:p>
          <a:p>
            <a:pPr defTabSz="182563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endParaRPr lang="pl-PL" sz="1800" dirty="0" smtClean="0">
              <a:solidFill>
                <a:srgbClr val="C00000"/>
              </a:solidFill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Ulotka konsumencka z przekrojem całego asortymentu </a:t>
            </a:r>
            <a:r>
              <a:rPr lang="pl-PL" sz="1800" b="0" kern="1200" dirty="0" err="1" smtClean="0">
                <a:latin typeface="Arial" charset="0"/>
                <a:ea typeface="ＭＳ Ｐゴシック" pitchFamily="1" charset="-128"/>
              </a:rPr>
              <a:t>Rowenta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sz="1800" b="0" kern="1200" dirty="0" err="1" smtClean="0">
                <a:latin typeface="Arial" charset="0"/>
                <a:ea typeface="ＭＳ Ｐゴシック" pitchFamily="1" charset="-128"/>
              </a:rPr>
              <a:t>Beauty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 </a:t>
            </a: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Stojaczki na prostownice i suszarki</a:t>
            </a: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Gabloty szklane </a:t>
            </a:r>
            <a:r>
              <a:rPr lang="pl-PL" sz="1800" b="0" kern="1200" dirty="0" err="1" smtClean="0">
                <a:latin typeface="Arial" charset="0"/>
                <a:ea typeface="ＭＳ Ｐゴシック" pitchFamily="1" charset="-128"/>
              </a:rPr>
              <a:t>Rowenta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 – kolejna edycja</a:t>
            </a:r>
          </a:p>
          <a:p>
            <a:pPr defTabSz="182563">
              <a:lnSpc>
                <a:spcPct val="110000"/>
              </a:lnSpc>
              <a:buFont typeface="Arial" pitchFamily="34" charset="0"/>
              <a:buChar char="■"/>
              <a:tabLst>
                <a:tab pos="85725" algn="l"/>
                <a:tab pos="177800" algn="l"/>
              </a:tabLst>
            </a:pPr>
            <a:endParaRPr lang="pl-PL" sz="1800" kern="1200" dirty="0" err="1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258" y="1"/>
            <a:ext cx="189544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2426"/>
          <a:stretch>
            <a:fillRect/>
          </a:stretch>
        </p:blipFill>
        <p:spPr bwMode="auto">
          <a:xfrm>
            <a:off x="5385048" y="4005064"/>
            <a:ext cx="1856656" cy="198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l="64409"/>
          <a:stretch>
            <a:fillRect/>
          </a:stretch>
        </p:blipFill>
        <p:spPr bwMode="auto">
          <a:xfrm>
            <a:off x="7473280" y="1628800"/>
            <a:ext cx="2088232" cy="440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8067" t="31064" b="9963"/>
          <a:stretch>
            <a:fillRect/>
          </a:stretch>
        </p:blipFill>
        <p:spPr bwMode="auto">
          <a:xfrm>
            <a:off x="2432720" y="4221088"/>
            <a:ext cx="2664296" cy="215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6841" r="3799"/>
          <a:stretch>
            <a:fillRect/>
          </a:stretch>
        </p:blipFill>
        <p:spPr bwMode="auto">
          <a:xfrm>
            <a:off x="0" y="4221088"/>
            <a:ext cx="2260247" cy="18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baseline="0" noProof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Strzyżarki męskie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8" descr="facing TN8005 ROW"/>
          <p:cNvPicPr>
            <a:picLocks noChangeAspect="1" noChangeArrowheads="1"/>
          </p:cNvPicPr>
          <p:nvPr/>
        </p:nvPicPr>
        <p:blipFill>
          <a:blip r:embed="rId3" cstate="print"/>
          <a:srcRect l="6652" t="24370" r="22349" b="4867"/>
          <a:stretch>
            <a:fillRect/>
          </a:stretch>
        </p:blipFill>
        <p:spPr bwMode="auto">
          <a:xfrm>
            <a:off x="1496616" y="1628800"/>
            <a:ext cx="2908638" cy="3507474"/>
          </a:xfrm>
          <a:prstGeom prst="rect">
            <a:avLst/>
          </a:prstGeom>
          <a:noFill/>
        </p:spPr>
      </p:pic>
      <p:pic>
        <p:nvPicPr>
          <p:cNvPr id="7" name="Picture 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250" y="1916832"/>
            <a:ext cx="759856" cy="33843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Strzyżarki – </a:t>
            </a:r>
            <a:r>
              <a:rPr lang="pl-PL" dirty="0" err="1" smtClean="0"/>
              <a:t>Vacuum</a:t>
            </a:r>
            <a:r>
              <a:rPr lang="pl-PL" dirty="0" smtClean="0"/>
              <a:t> </a:t>
            </a:r>
            <a:r>
              <a:rPr lang="pl-PL" dirty="0" err="1" smtClean="0"/>
              <a:t>Hair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528" y="908720"/>
            <a:ext cx="7560840" cy="4567251"/>
          </a:xfrm>
        </p:spPr>
        <p:txBody>
          <a:bodyPr/>
          <a:lstStyle/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GB" sz="1800" dirty="0" smtClean="0">
                <a:latin typeface="Verdana" pitchFamily="34" charset="0"/>
              </a:rPr>
              <a:t> </a:t>
            </a:r>
            <a:endParaRPr lang="en-GB" sz="1800" dirty="0" smtClean="0">
              <a:solidFill>
                <a:srgbClr val="C00000"/>
              </a:solidFill>
            </a:endParaRP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  <a:defRPr/>
            </a:pPr>
            <a:r>
              <a:rPr lang="pl-PL" sz="1800" u="sng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INNOWACJA: </a:t>
            </a:r>
            <a:endParaRPr lang="pl-PL" sz="1800" u="sng" kern="1200" dirty="0" smtClean="0">
              <a:latin typeface="Arial" charset="0"/>
              <a:ea typeface="ＭＳ Ｐゴシック" pitchFamily="1" charset="-128"/>
              <a:sym typeface="Wingdings" pitchFamily="2" charset="2"/>
            </a:endParaRP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  <a:defRPr/>
            </a:pPr>
            <a:r>
              <a:rPr lang="pl-PL" sz="18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	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		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Strzyżarka męska z najwyższego segmentu cenowego z innowacyjnym rozwiązaniem – </a:t>
            </a: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z wbudowanym pojemnikiem umożliwiającym zbieranie włosów, które zostały przycięte (system </a:t>
            </a:r>
            <a:r>
              <a:rPr lang="pl-PL" sz="1800" kern="1200" dirty="0" err="1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vacuum</a:t>
            </a: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)</a:t>
            </a: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.</a:t>
            </a:r>
            <a:endParaRPr lang="en-GB" sz="1800" kern="1200" dirty="0" smtClean="0">
              <a:solidFill>
                <a:srgbClr val="C00000"/>
              </a:solidFill>
              <a:latin typeface="Arial" charset="0"/>
              <a:ea typeface="ＭＳ Ｐゴシック" pitchFamily="1" charset="-128"/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  <a:defRPr/>
            </a:pPr>
            <a:endParaRPr lang="en-GB" sz="1800" b="0" kern="1200" dirty="0" smtClean="0">
              <a:latin typeface="Arial" charset="0"/>
              <a:ea typeface="ＭＳ Ｐゴシック" pitchFamily="1" charset="-128"/>
              <a:sym typeface="Wingdings" pitchFamily="2" charset="2"/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  <a:defRPr/>
            </a:pPr>
            <a:r>
              <a:rPr lang="pl-PL" sz="1800" u="sng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WYGODA</a:t>
            </a:r>
            <a:r>
              <a:rPr lang="pl-PL" sz="1800" u="sng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 UŻYTKOWANIA</a:t>
            </a:r>
            <a:r>
              <a:rPr lang="pl-PL" dirty="0" smtClean="0">
                <a:sym typeface="Wingdings" pitchFamily="2" charset="2"/>
              </a:rPr>
              <a:t>: </a:t>
            </a: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  <a:defRPr/>
            </a:pPr>
            <a:r>
              <a:rPr lang="pl-PL" sz="18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	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		Urządzenie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 typu „wszystko w jednym”, które kładzie kres konieczności sprzątania po strzyżeniu.</a:t>
            </a:r>
            <a:endParaRPr lang="en-US" sz="1800" b="0" kern="1200" dirty="0" smtClean="0">
              <a:latin typeface="Arial" charset="0"/>
              <a:ea typeface="ＭＳ Ｐゴシック" pitchFamily="1" charset="-128"/>
              <a:sym typeface="Wingdings" pitchFamily="2" charset="2"/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  <a:defRPr/>
            </a:pPr>
            <a:endParaRPr lang="en-US" sz="1800" b="0" kern="1200" dirty="0" smtClean="0">
              <a:latin typeface="Arial" charset="0"/>
              <a:ea typeface="ＭＳ Ｐゴシック" pitchFamily="1" charset="-128"/>
              <a:sym typeface="Wingdings" pitchFamily="2" charset="2"/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  <a:defRPr/>
            </a:pP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  <a:sym typeface="Wingdings" pitchFamily="2" charset="2"/>
              </a:rPr>
              <a:t>99% przystrzyżonych włosów  „zostaje odkurzonych” do pojemnika*. </a:t>
            </a:r>
            <a:endParaRPr lang="pl-PL" sz="1800" kern="1200" dirty="0" smtClean="0">
              <a:solidFill>
                <a:srgbClr val="C00000"/>
              </a:solidFill>
              <a:latin typeface="Arial" charset="0"/>
              <a:ea typeface="ＭＳ Ｐゴシック" pitchFamily="1" charset="-128"/>
              <a:sym typeface="Wingdings" pitchFamily="2" charset="2"/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  <a:defRPr/>
            </a:pPr>
            <a:endParaRPr lang="pl-PL" sz="1800" b="0" i="1" kern="1200" dirty="0" smtClean="0">
              <a:solidFill>
                <a:srgbClr val="003366"/>
              </a:solidFill>
              <a:latin typeface="Arial" charset="0"/>
              <a:ea typeface="ＭＳ Ｐゴシック" pitchFamily="1" charset="-128"/>
              <a:sym typeface="Wingdings" pitchFamily="2" charset="2"/>
            </a:endParaRP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  <a:defRPr/>
            </a:pPr>
            <a:r>
              <a:rPr lang="en-US" sz="1400" b="0" i="1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* </a:t>
            </a:r>
            <a:r>
              <a:rPr lang="pl-PL" sz="1400" b="0" i="1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Testy przeprowadzone w maju</a:t>
            </a:r>
            <a:r>
              <a:rPr lang="en-US" sz="1400" b="0" i="1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 2009.</a:t>
            </a:r>
            <a:endParaRPr lang="en-GB" sz="1400" b="0" i="1" kern="1200" dirty="0" smtClean="0">
              <a:latin typeface="Arial" charset="0"/>
              <a:ea typeface="ＭＳ Ｐゴシック" pitchFamily="1" charset="-128"/>
              <a:sym typeface="Wingdings" pitchFamily="2" charset="2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258" y="1"/>
            <a:ext cx="189544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3400" y="3645024"/>
            <a:ext cx="1111250" cy="2376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smicollet\Bureau\Sans titre - 1 - copi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8690561" y="3429000"/>
            <a:ext cx="1215439" cy="2448272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0489" y="1052736"/>
            <a:ext cx="9283031" cy="5454938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08000" lvl="1" indent="-342900" defTabSz="977900" eaLnBrk="1" hangingPunct="1">
              <a:lnSpc>
                <a:spcPct val="110000"/>
              </a:lnSpc>
              <a:buClr>
                <a:srgbClr val="CE1111"/>
              </a:buClr>
              <a:buFont typeface="Arial" pitchFamily="34" charset="0"/>
              <a:buChar char="■"/>
              <a:tabLst>
                <a:tab pos="96838" algn="l"/>
              </a:tabLst>
            </a:pPr>
            <a:endParaRPr lang="pl-PL" sz="2400" b="1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508000" lvl="1" indent="-342900" defTabSz="977900" eaLnBrk="1" hangingPunct="1">
              <a:lnSpc>
                <a:spcPct val="110000"/>
              </a:lnSpc>
              <a:buClr>
                <a:srgbClr val="CE1111"/>
              </a:buClr>
              <a:buFont typeface="Arial" pitchFamily="34" charset="0"/>
              <a:buChar char="■"/>
              <a:tabLst>
                <a:tab pos="96838" algn="l"/>
              </a:tabLst>
            </a:pPr>
            <a:r>
              <a:rPr lang="pl-PL" sz="2400" b="1" kern="1200" dirty="0" smtClean="0">
                <a:latin typeface="Arial" charset="0"/>
                <a:ea typeface="ＭＳ Ｐゴシック" pitchFamily="1" charset="-128"/>
                <a:cs typeface="+mn-cs"/>
              </a:rPr>
              <a:t>Cele:</a:t>
            </a:r>
          </a:p>
          <a:p>
            <a:pPr marL="908050" lvl="2" indent="-342900" defTabSz="977900" eaLnBrk="1" hangingPunct="1">
              <a:lnSpc>
                <a:spcPct val="110000"/>
              </a:lnSpc>
              <a:buClr>
                <a:srgbClr val="CE1111"/>
              </a:buClr>
              <a:buFont typeface="Wingdings" pitchFamily="2" charset="2"/>
              <a:buChar char="Ø"/>
              <a:tabLst>
                <a:tab pos="96838" algn="l"/>
              </a:tabLst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Wzmocnienie pozycji lidera w kluczowym segmencie biznesowym</a:t>
            </a:r>
          </a:p>
          <a:p>
            <a:pPr marL="908050" lvl="2" indent="-342900" defTabSz="977900" eaLnBrk="1" hangingPunct="1">
              <a:lnSpc>
                <a:spcPct val="110000"/>
              </a:lnSpc>
              <a:buClr>
                <a:srgbClr val="CE1111"/>
              </a:buClr>
              <a:buFont typeface="Wingdings" pitchFamily="2" charset="2"/>
              <a:buChar char="Ø"/>
              <a:tabLst>
                <a:tab pos="96838" algn="l"/>
              </a:tabLst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Komunikacja ścisłego związku pomiędzy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marką </a:t>
            </a:r>
            <a:r>
              <a:rPr lang="pl-PL" sz="2000" kern="1200" dirty="0" err="1" smtClean="0">
                <a:latin typeface="Arial" charset="0"/>
                <a:ea typeface="ＭＳ Ｐゴシック" pitchFamily="1" charset="-128"/>
              </a:rPr>
              <a:t>Tefal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 a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innowacyjnymi rozwiązaniami</a:t>
            </a:r>
          </a:p>
          <a:p>
            <a:pPr marL="908050" lvl="2" indent="-342900" defTabSz="977900" eaLnBrk="1" hangingPunct="1">
              <a:lnSpc>
                <a:spcPct val="110000"/>
              </a:lnSpc>
              <a:buClr>
                <a:srgbClr val="CE1111"/>
              </a:buClr>
              <a:buFont typeface="Wingdings" pitchFamily="2" charset="2"/>
              <a:buChar char="Ø"/>
              <a:tabLst>
                <a:tab pos="96838" algn="l"/>
              </a:tabLst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Widoczna różnica pomiędzy ofertą </a:t>
            </a:r>
            <a:r>
              <a:rPr lang="pl-PL" sz="2000" kern="1200" dirty="0" err="1" smtClean="0">
                <a:latin typeface="Arial" charset="0"/>
                <a:ea typeface="ＭＳ Ｐゴシック" pitchFamily="1" charset="-128"/>
                <a:sym typeface="Wingdings" pitchFamily="2" charset="2"/>
              </a:rPr>
              <a:t>Tefal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 a ofertą konkurencji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,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odróżnienie zwłaszcza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od tanich produktów </a:t>
            </a:r>
            <a:r>
              <a:rPr lang="pl-PL" sz="2000" kern="1200" dirty="0" err="1" smtClean="0">
                <a:latin typeface="Arial" charset="0"/>
                <a:ea typeface="ＭＳ Ｐゴシック" pitchFamily="1" charset="-128"/>
                <a:sym typeface="Wingdings" pitchFamily="2" charset="2"/>
              </a:rPr>
              <a:t>marek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  <a:sym typeface="Wingdings" pitchFamily="2" charset="2"/>
              </a:rPr>
              <a:t> własnych</a:t>
            </a:r>
            <a:endParaRPr lang="pl-PL" sz="2000" kern="1200" dirty="0" smtClean="0">
              <a:latin typeface="Arial" charset="0"/>
              <a:ea typeface="ＭＳ Ｐゴシック" pitchFamily="1" charset="-128"/>
            </a:endParaRPr>
          </a:p>
          <a:p>
            <a:pPr marL="908050" lvl="2" indent="-342900" defTabSz="977900" eaLnBrk="1" hangingPunct="1">
              <a:lnSpc>
                <a:spcPct val="110000"/>
              </a:lnSpc>
              <a:buClr>
                <a:srgbClr val="CE1111"/>
              </a:buClr>
              <a:buFont typeface="Wingdings" pitchFamily="2" charset="2"/>
              <a:buChar char="Ø"/>
              <a:tabLst>
                <a:tab pos="96838" algn="l"/>
              </a:tabLst>
            </a:pPr>
            <a:endParaRPr lang="pl-PL" sz="2000" kern="1200" dirty="0" smtClean="0">
              <a:latin typeface="Arial" charset="0"/>
              <a:ea typeface="ＭＳ Ｐゴシック" pitchFamily="1" charset="-128"/>
            </a:endParaRPr>
          </a:p>
          <a:p>
            <a:pPr marL="908050" lvl="2" indent="-342900" defTabSz="977900" eaLnBrk="1" hangingPunct="1">
              <a:lnSpc>
                <a:spcPct val="110000"/>
              </a:lnSpc>
              <a:buClr>
                <a:srgbClr val="CE1111"/>
              </a:buClr>
              <a:buNone/>
              <a:tabLst>
                <a:tab pos="96838" algn="l"/>
              </a:tabLst>
            </a:pPr>
            <a:endParaRPr lang="pl-PL" sz="2000" kern="1200" dirty="0" smtClean="0">
              <a:latin typeface="Arial" charset="0"/>
              <a:ea typeface="ＭＳ Ｐゴシック" pitchFamily="1" charset="-128"/>
            </a:endParaRPr>
          </a:p>
          <a:p>
            <a:pPr marL="908050" lvl="2" indent="-342900" defTabSz="977900" eaLnBrk="1" hangingPunct="1">
              <a:lnSpc>
                <a:spcPct val="110000"/>
              </a:lnSpc>
              <a:buClr>
                <a:srgbClr val="CE1111"/>
              </a:buClr>
              <a:buNone/>
              <a:tabLst>
                <a:tab pos="96838" algn="l"/>
              </a:tabLst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	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3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nowe linie patelni aluminiowych z powłoką emaliowaną na zewnątrz, </a:t>
            </a:r>
          </a:p>
          <a:p>
            <a:pPr marL="908050" lvl="2" indent="-342900" defTabSz="977900" eaLnBrk="1" hangingPunct="1">
              <a:lnSpc>
                <a:spcPct val="110000"/>
              </a:lnSpc>
              <a:buClr>
                <a:srgbClr val="CE1111"/>
              </a:buClr>
              <a:buNone/>
              <a:tabLst>
                <a:tab pos="96838" algn="l"/>
              </a:tabLst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	z innowacyjną powłoką nieprzywierającą PTFE  oraz ulepszonymi technologicznie spodami.</a:t>
            </a:r>
            <a:endParaRPr lang="fr-FR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buNone/>
            </a:pPr>
            <a:endParaRPr lang="fr-FR" kern="1200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latin typeface="Verdana" pitchFamily="34" charset="0"/>
              </a:rPr>
              <a:t>S</a:t>
            </a:r>
            <a:r>
              <a:rPr lang="pl-PL" dirty="0" err="1" smtClean="0">
                <a:latin typeface="Verdana" pitchFamily="34" charset="0"/>
              </a:rPr>
              <a:t>trategia</a:t>
            </a:r>
            <a:r>
              <a:rPr lang="pl-PL" dirty="0" smtClean="0">
                <a:latin typeface="Verdana" pitchFamily="34" charset="0"/>
              </a:rPr>
              <a:t> 2011</a:t>
            </a:r>
            <a:endParaRPr lang="fr-FR" dirty="0">
              <a:latin typeface="Verdana" pitchFamily="34" charset="0"/>
            </a:endParaRPr>
          </a:p>
        </p:txBody>
      </p:sp>
      <p:pic>
        <p:nvPicPr>
          <p:cNvPr id="5" name="Picture 8" descr="Tefal_2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0752" y="260648"/>
            <a:ext cx="292660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rzałka w prawo 6"/>
          <p:cNvSpPr/>
          <p:nvPr/>
        </p:nvSpPr>
        <p:spPr bwMode="auto">
          <a:xfrm>
            <a:off x="560512" y="4725144"/>
            <a:ext cx="576064" cy="288032"/>
          </a:xfrm>
          <a:prstGeom prst="rightArrow">
            <a:avLst/>
          </a:prstGeom>
          <a:solidFill>
            <a:srgbClr val="D21E1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dirty="0" smtClean="0">
              <a:ln>
                <a:noFill/>
              </a:ln>
              <a:solidFill>
                <a:srgbClr val="CE111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ZoneTexte 10"/>
          <p:cNvSpPr txBox="1"/>
          <p:nvPr/>
        </p:nvSpPr>
        <p:spPr>
          <a:xfrm>
            <a:off x="6233592" y="98072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baseline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GOOD VALUES 4</a:t>
            </a:r>
            <a:endParaRPr lang="fr-FR" b="1" baseline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Strzyżarki – </a:t>
            </a:r>
            <a:r>
              <a:rPr lang="pl-PL" dirty="0" err="1" smtClean="0"/>
              <a:t>Vacuum</a:t>
            </a:r>
            <a:r>
              <a:rPr lang="pl-PL" dirty="0" smtClean="0"/>
              <a:t> </a:t>
            </a:r>
            <a:r>
              <a:rPr lang="pl-PL" dirty="0" err="1" smtClean="0"/>
              <a:t>Hair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2560" y="836712"/>
            <a:ext cx="5400600" cy="4567251"/>
          </a:xfrm>
        </p:spPr>
        <p:txBody>
          <a:bodyPr/>
          <a:lstStyle/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GB" sz="1800" dirty="0" smtClean="0">
                <a:latin typeface="Verdana" pitchFamily="34" charset="0"/>
              </a:rPr>
              <a:t> </a:t>
            </a:r>
            <a:endParaRPr lang="en-GB" sz="1800" dirty="0" smtClean="0">
              <a:solidFill>
                <a:srgbClr val="C00000"/>
              </a:solidFill>
            </a:endParaRP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			</a:t>
            </a: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NOWE CECHY:</a:t>
            </a: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marL="0" lvl="1">
              <a:buClr>
                <a:srgbClr val="C00000"/>
              </a:buClr>
              <a:buFont typeface="Arial" pitchFamily="34" charset="0"/>
              <a:buChar char="■"/>
            </a:pP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Zintegrowany „system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  <a:cs typeface="+mn-cs"/>
              </a:rPr>
              <a:t>vacuum</a:t>
            </a: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” </a:t>
            </a:r>
            <a:r>
              <a:rPr lang="en-GB" b="1" kern="1200" dirty="0" smtClean="0">
                <a:latin typeface="Arial" charset="0"/>
                <a:ea typeface="ＭＳ Ｐゴシック" pitchFamily="1" charset="-128"/>
                <a:cs typeface="+mn-cs"/>
              </a:rPr>
              <a:t>:                                                      </a:t>
            </a:r>
            <a:endParaRPr lang="en-GB" b="1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400050" lvl="2">
              <a:buFont typeface="Wingdings" pitchFamily="2" charset="2"/>
              <a:buChar char="Ø"/>
            </a:pP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Działający </a:t>
            </a: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jak odkurzacz </a:t>
            </a: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wbudowany</a:t>
            </a: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 system 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umożliwia gromadzenie przyciętych włosów do </a:t>
            </a:r>
            <a:r>
              <a:rPr lang="pl-PL" sz="140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specjalnego 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pojemnika </a:t>
            </a:r>
          </a:p>
          <a:p>
            <a:pPr marL="400050" lvl="2">
              <a:buFont typeface="Wingdings" pitchFamily="2" charset="2"/>
              <a:buChar char="Ø"/>
            </a:pP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Silny przepływ powietrza </a:t>
            </a:r>
            <a:r>
              <a:rPr lang="en-GB" kern="1200" dirty="0" smtClean="0">
                <a:latin typeface="Arial" charset="0"/>
                <a:ea typeface="ＭＳ Ｐゴシック" pitchFamily="1" charset="-128"/>
                <a:cs typeface="+mn-cs"/>
              </a:rPr>
              <a:t>(11 </a:t>
            </a:r>
            <a:r>
              <a:rPr lang="en-GB" kern="1200" dirty="0" smtClean="0">
                <a:latin typeface="Arial" charset="0"/>
                <a:ea typeface="ＭＳ Ｐゴシック" pitchFamily="1" charset="-128"/>
                <a:cs typeface="+mn-cs"/>
              </a:rPr>
              <a:t>m3/h) 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jak na tak małe urządzenie.</a:t>
            </a:r>
            <a:endParaRPr lang="en-GB" sz="1600" dirty="0" smtClean="0">
              <a:solidFill>
                <a:srgbClr val="003366"/>
              </a:solidFill>
            </a:endParaRPr>
          </a:p>
          <a:p>
            <a:endParaRPr lang="pl-PL" sz="1800" dirty="0" smtClean="0"/>
          </a:p>
          <a:p>
            <a:r>
              <a:rPr lang="pl-PL" sz="1800" dirty="0" smtClean="0"/>
              <a:t>Duży </a:t>
            </a:r>
            <a:r>
              <a:rPr lang="pl-PL" sz="1800" dirty="0" smtClean="0"/>
              <a:t>wymienny pojemnik (110 cm3) </a:t>
            </a:r>
            <a:r>
              <a:rPr lang="pl-PL" sz="1800" dirty="0" smtClean="0"/>
              <a:t>wystarczy na </a:t>
            </a:r>
            <a:r>
              <a:rPr lang="pl-PL" sz="1800" dirty="0" smtClean="0"/>
              <a:t>pełną sesję strzyżenia włosów. Łatwe opróżnianie, zarówno z przodu lub z tyłu.</a:t>
            </a:r>
          </a:p>
          <a:p>
            <a:endParaRPr lang="en-GB" sz="1600" dirty="0" smtClean="0">
              <a:solidFill>
                <a:srgbClr val="003366"/>
              </a:solidFill>
            </a:endParaRPr>
          </a:p>
          <a:p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Maksymalna długość przycinanych włosów, to</a:t>
            </a:r>
            <a:r>
              <a:rPr lang="en-GB" sz="180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en-GB" sz="1800" kern="1200" dirty="0" smtClean="0">
                <a:latin typeface="Arial" charset="0"/>
                <a:ea typeface="ＭＳ Ｐゴシック" pitchFamily="1" charset="-128"/>
              </a:rPr>
              <a:t>2,5 </a:t>
            </a:r>
            <a:r>
              <a:rPr lang="en-GB" sz="1800" kern="1200" dirty="0" smtClean="0">
                <a:latin typeface="Arial" charset="0"/>
                <a:ea typeface="ＭＳ Ｐゴシック" pitchFamily="1" charset="-128"/>
              </a:rPr>
              <a:t>cm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.</a:t>
            </a: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258" y="1"/>
            <a:ext cx="189544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192" y="1772816"/>
            <a:ext cx="1589946" cy="15369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22"/>
          <p:cNvPicPr>
            <a:picLocks noChangeAspect="1" noChangeArrowheads="1"/>
          </p:cNvPicPr>
          <p:nvPr/>
        </p:nvPicPr>
        <p:blipFill>
          <a:blip r:embed="rId4"/>
          <a:srcRect l="7763"/>
          <a:stretch>
            <a:fillRect/>
          </a:stretch>
        </p:blipFill>
        <p:spPr bwMode="auto">
          <a:xfrm>
            <a:off x="8193360" y="1700808"/>
            <a:ext cx="1496616" cy="16907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9224" y="3700057"/>
            <a:ext cx="2232248" cy="1086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6825208" y="3645025"/>
            <a:ext cx="2664296" cy="121272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Univers (W1)" pitchFamily="34" charset="0"/>
              <a:ea typeface="ＭＳ Ｐゴシック" pitchFamily="-108" charset="-128"/>
            </a:endParaRPr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17296" y="4869160"/>
            <a:ext cx="1368152" cy="13851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Hair</a:t>
            </a:r>
            <a:r>
              <a:rPr lang="pl-PL" dirty="0" smtClean="0"/>
              <a:t> </a:t>
            </a:r>
            <a:r>
              <a:rPr lang="pl-PL" dirty="0" err="1" smtClean="0"/>
              <a:t>Clippers</a:t>
            </a:r>
            <a:r>
              <a:rPr lang="pl-PL" dirty="0" smtClean="0"/>
              <a:t> – </a:t>
            </a:r>
            <a:r>
              <a:rPr lang="pl-PL" dirty="0" err="1" smtClean="0"/>
              <a:t>Vacuum</a:t>
            </a:r>
            <a:r>
              <a:rPr lang="pl-PL" dirty="0" smtClean="0"/>
              <a:t> </a:t>
            </a:r>
            <a:r>
              <a:rPr lang="pl-PL" dirty="0" err="1" smtClean="0"/>
              <a:t>Hair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2560" y="1052736"/>
            <a:ext cx="6192688" cy="4567251"/>
          </a:xfrm>
        </p:spPr>
        <p:txBody>
          <a:bodyPr/>
          <a:lstStyle/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GB" sz="1800" dirty="0" smtClean="0">
                <a:latin typeface="Verdana" pitchFamily="34" charset="0"/>
              </a:rPr>
              <a:t> </a:t>
            </a:r>
            <a:endParaRPr lang="en-GB" sz="1800" dirty="0" smtClean="0">
              <a:solidFill>
                <a:srgbClr val="C00000"/>
              </a:solidFill>
            </a:endParaRP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			</a:t>
            </a: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POZOSTAŁE CECHY:</a:t>
            </a:r>
            <a:endParaRPr lang="fr-FR" sz="1800" kern="1200" dirty="0" smtClean="0">
              <a:latin typeface="Arial" charset="0"/>
              <a:ea typeface="ＭＳ Ｐゴシック" pitchFamily="1" charset="-128"/>
            </a:endParaRPr>
          </a:p>
          <a:p>
            <a:pPr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marL="0" lvl="1">
              <a:buClr>
                <a:srgbClr val="C00000"/>
              </a:buClr>
              <a:buFont typeface="Arial" pitchFamily="34" charset="0"/>
              <a:buChar char="■"/>
            </a:pP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9 </a:t>
            </a: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długości strzyżenia: </a:t>
            </a:r>
            <a:r>
              <a:rPr lang="en-GB" kern="1200" dirty="0" smtClean="0">
                <a:latin typeface="Arial" charset="0"/>
                <a:ea typeface="ＭＳ Ｐゴシック" pitchFamily="1" charset="-128"/>
                <a:cs typeface="+mn-cs"/>
              </a:rPr>
              <a:t>8 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precyzyjnych grzebieni</a:t>
            </a:r>
            <a:r>
              <a:rPr lang="en-GB" kern="1200" dirty="0" smtClean="0">
                <a:latin typeface="Arial" charset="0"/>
                <a:ea typeface="ＭＳ Ｐゴシック" pitchFamily="1" charset="-128"/>
                <a:cs typeface="+mn-cs"/>
              </a:rPr>
              <a:t> </a:t>
            </a:r>
            <a:r>
              <a:rPr lang="en-GB" kern="1200" dirty="0" smtClean="0">
                <a:latin typeface="Arial" charset="0"/>
                <a:ea typeface="ＭＳ Ｐゴシック" pitchFamily="1" charset="-128"/>
                <a:cs typeface="+mn-cs"/>
              </a:rPr>
              <a:t>(3, 6, 9, 12, 18, 25, 30 &amp; 40 mm) 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+ 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bez grzebienia – na długość </a:t>
            </a:r>
            <a:r>
              <a:rPr lang="en-GB" kern="1200" dirty="0" smtClean="0">
                <a:latin typeface="Arial" charset="0"/>
                <a:ea typeface="ＭＳ Ｐゴシック" pitchFamily="1" charset="-128"/>
                <a:cs typeface="+mn-cs"/>
              </a:rPr>
              <a:t>1 mm</a:t>
            </a: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 na krótkie fryzury</a:t>
            </a:r>
            <a:endParaRPr lang="pl-PL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0" lvl="1">
              <a:buClr>
                <a:srgbClr val="C00000"/>
              </a:buClr>
              <a:buNone/>
            </a:pPr>
            <a:endParaRPr lang="pl-PL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0" lvl="1">
              <a:buClr>
                <a:srgbClr val="C00000"/>
              </a:buClr>
              <a:buFont typeface="Arial" pitchFamily="34" charset="0"/>
              <a:buChar char="■"/>
            </a:pPr>
            <a:r>
              <a:rPr lang="pl-PL" kern="1200" dirty="0" smtClean="0">
                <a:latin typeface="Arial" charset="0"/>
                <a:ea typeface="ＭＳ Ｐゴシック" pitchFamily="1" charset="-128"/>
                <a:cs typeface="+mn-cs"/>
              </a:rPr>
              <a:t>Samosmarujące się ostrza ceramiczne</a:t>
            </a:r>
          </a:p>
          <a:p>
            <a:pPr marL="0" lvl="1">
              <a:buClr>
                <a:srgbClr val="C00000"/>
              </a:buClr>
              <a:buNone/>
            </a:pPr>
            <a:endParaRPr lang="pl-PL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0" lvl="1">
              <a:buClr>
                <a:srgbClr val="C00000"/>
              </a:buClr>
              <a:buFont typeface="Arial" pitchFamily="34" charset="0"/>
              <a:buChar char="■"/>
            </a:pPr>
            <a:r>
              <a:rPr lang="pl-PL" b="1" kern="1200" dirty="0" smtClean="0">
                <a:latin typeface="Arial" charset="0"/>
                <a:ea typeface="ＭＳ Ｐゴシック" pitchFamily="1" charset="-128"/>
                <a:cs typeface="+mn-cs"/>
              </a:rPr>
              <a:t>Zasilanie sieciowe</a:t>
            </a:r>
          </a:p>
          <a:p>
            <a:pPr marL="0" lvl="1">
              <a:buClr>
                <a:srgbClr val="C00000"/>
              </a:buClr>
              <a:buNone/>
            </a:pPr>
            <a:endParaRPr lang="pl-PL" b="1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0" lvl="1">
              <a:buClr>
                <a:srgbClr val="C00000"/>
              </a:buClr>
              <a:buFont typeface="Arial" pitchFamily="34" charset="0"/>
              <a:buChar char="■"/>
            </a:pPr>
            <a:r>
              <a:rPr lang="pl-PL" kern="1200" dirty="0" smtClean="0">
                <a:latin typeface="Arial" charset="0"/>
                <a:ea typeface="ＭＳ Ｐゴシック" pitchFamily="1" charset="-128"/>
              </a:rPr>
              <a:t>Zestaw fryzjerski: grzebień, nożyczki, szczoteczka </a:t>
            </a:r>
          </a:p>
          <a:p>
            <a:pPr marL="0" lvl="1">
              <a:buClr>
                <a:srgbClr val="C00000"/>
              </a:buClr>
              <a:buNone/>
            </a:pP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marL="0" lvl="1">
              <a:buClr>
                <a:srgbClr val="C00000"/>
              </a:buClr>
              <a:buFont typeface="Arial" pitchFamily="34" charset="0"/>
              <a:buChar char="■"/>
            </a:pPr>
            <a:r>
              <a:rPr lang="pl-PL" kern="1200" dirty="0" smtClean="0">
                <a:latin typeface="Arial" charset="0"/>
                <a:ea typeface="ＭＳ Ｐゴシック" pitchFamily="1" charset="-128"/>
              </a:rPr>
              <a:t>Pokrowiec podróżny</a:t>
            </a: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marL="0" lvl="1">
              <a:buClr>
                <a:srgbClr val="C00000"/>
              </a:buClr>
              <a:buNone/>
            </a:pPr>
            <a:endParaRPr lang="en-GB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258" y="1"/>
            <a:ext cx="189544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Object 54"/>
          <p:cNvGraphicFramePr>
            <a:graphicFrameLocks noChangeAspect="1"/>
          </p:cNvGraphicFramePr>
          <p:nvPr/>
        </p:nvGraphicFramePr>
        <p:xfrm>
          <a:off x="7257256" y="1412776"/>
          <a:ext cx="1044575" cy="1079500"/>
        </p:xfrm>
        <a:graphic>
          <a:graphicData uri="http://schemas.openxmlformats.org/presentationml/2006/ole">
            <p:oleObj spid="_x0000_s134146" name="Image bitmap" r:id="rId4" imgW="838095" imgH="866896" progId="PBrush">
              <p:embed/>
            </p:oleObj>
          </a:graphicData>
        </a:graphic>
      </p:graphicFrame>
      <p:graphicFrame>
        <p:nvGraphicFramePr>
          <p:cNvPr id="14" name="Object 55"/>
          <p:cNvGraphicFramePr>
            <a:graphicFrameLocks noChangeAspect="1"/>
          </p:cNvGraphicFramePr>
          <p:nvPr/>
        </p:nvGraphicFramePr>
        <p:xfrm>
          <a:off x="8481392" y="1340768"/>
          <a:ext cx="1074738" cy="1223963"/>
        </p:xfrm>
        <a:graphic>
          <a:graphicData uri="http://schemas.openxmlformats.org/presentationml/2006/ole">
            <p:oleObj spid="_x0000_s134147" name="Image bitmap" r:id="rId5" imgW="828791" imgH="942857" progId="PBrush">
              <p:embed/>
            </p:oleObj>
          </a:graphicData>
        </a:graphic>
      </p:graphicFrame>
      <p:graphicFrame>
        <p:nvGraphicFramePr>
          <p:cNvPr id="15" name="Object 58"/>
          <p:cNvGraphicFramePr>
            <a:graphicFrameLocks noChangeAspect="1"/>
          </p:cNvGraphicFramePr>
          <p:nvPr/>
        </p:nvGraphicFramePr>
        <p:xfrm>
          <a:off x="8409384" y="2708523"/>
          <a:ext cx="1152525" cy="1152525"/>
        </p:xfrm>
        <a:graphic>
          <a:graphicData uri="http://schemas.openxmlformats.org/presentationml/2006/ole">
            <p:oleObj spid="_x0000_s134148" name="Image bitmap" r:id="rId6" imgW="905001" imgH="905001" progId="PBrush">
              <p:embed/>
            </p:oleObj>
          </a:graphicData>
        </a:graphic>
      </p:graphicFrame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1232" y="2636912"/>
            <a:ext cx="1230313" cy="1147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41232" y="3933056"/>
            <a:ext cx="1349375" cy="1285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81392" y="4149080"/>
            <a:ext cx="107632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Vacuum</a:t>
            </a:r>
            <a:r>
              <a:rPr lang="pl-PL" dirty="0" smtClean="0"/>
              <a:t> </a:t>
            </a:r>
            <a:r>
              <a:rPr lang="pl-PL" dirty="0" err="1" smtClean="0"/>
              <a:t>Hair</a:t>
            </a:r>
            <a:r>
              <a:rPr lang="pl-PL" dirty="0" smtClean="0"/>
              <a:t> TN9210</a:t>
            </a:r>
            <a:endParaRPr lang="en-GB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258" y="1"/>
            <a:ext cx="189544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560" y="1772816"/>
            <a:ext cx="80946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pole tekstowe 26"/>
          <p:cNvSpPr txBox="1"/>
          <p:nvPr/>
        </p:nvSpPr>
        <p:spPr>
          <a:xfrm>
            <a:off x="848544" y="5373216"/>
            <a:ext cx="4392488" cy="7386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Pozycjonowanie cenowe - </a:t>
            </a:r>
            <a:r>
              <a:rPr lang="pl-PL" sz="14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RSP 299 PLN</a:t>
            </a:r>
          </a:p>
          <a:p>
            <a:pPr algn="l">
              <a:buClr>
                <a:srgbClr val="C00000"/>
              </a:buClr>
            </a:pP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Dostępność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– marzec 2011 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529" y="7543115"/>
            <a:ext cx="695325" cy="66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pole tekstowe 27"/>
          <p:cNvSpPr txBox="1"/>
          <p:nvPr/>
        </p:nvSpPr>
        <p:spPr>
          <a:xfrm>
            <a:off x="920552" y="6093296"/>
            <a:ext cx="132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0" dirty="0" err="1" smtClean="0">
                <a:cs typeface="Arial" charset="0"/>
              </a:rPr>
              <a:t>Moving</a:t>
            </a:r>
            <a:endParaRPr lang="pl-PL" sz="1600" baseline="0" dirty="0" smtClean="0">
              <a:cs typeface="Arial" charset="0"/>
            </a:endParaRPr>
          </a:p>
          <a:p>
            <a:pPr algn="ctr"/>
            <a:r>
              <a:rPr lang="pl-PL" sz="1600" baseline="0" dirty="0" smtClean="0">
                <a:cs typeface="Arial" charset="0"/>
              </a:rPr>
              <a:t>109,99 </a:t>
            </a:r>
            <a:r>
              <a:rPr lang="pl-PL" sz="1600" baseline="0" dirty="0" err="1" smtClean="0">
                <a:cs typeface="Arial" charset="0"/>
              </a:rPr>
              <a:t>pln</a:t>
            </a:r>
            <a:endParaRPr lang="pl-PL" sz="1600" baseline="0" dirty="0" smtClean="0">
              <a:cs typeface="Arial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2432720" y="5589240"/>
            <a:ext cx="132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0" dirty="0" smtClean="0">
                <a:cs typeface="Arial" charset="0"/>
              </a:rPr>
              <a:t>Wet &amp; </a:t>
            </a:r>
            <a:r>
              <a:rPr lang="pl-PL" sz="1600" baseline="0" dirty="0" err="1" smtClean="0">
                <a:cs typeface="Arial" charset="0"/>
              </a:rPr>
              <a:t>Dry</a:t>
            </a:r>
            <a:endParaRPr lang="pl-PL" sz="1600" baseline="0" dirty="0" smtClean="0">
              <a:cs typeface="Arial" charset="0"/>
            </a:endParaRPr>
          </a:p>
          <a:p>
            <a:pPr algn="ctr"/>
            <a:r>
              <a:rPr lang="pl-PL" sz="1600" baseline="0" dirty="0" smtClean="0">
                <a:cs typeface="Arial" charset="0"/>
              </a:rPr>
              <a:t>159,99 </a:t>
            </a:r>
            <a:r>
              <a:rPr lang="pl-PL" sz="1600" baseline="0" dirty="0" err="1" smtClean="0">
                <a:cs typeface="Arial" charset="0"/>
              </a:rPr>
              <a:t>pln</a:t>
            </a:r>
            <a:endParaRPr lang="pl-PL" sz="1600" baseline="0" dirty="0" smtClean="0">
              <a:cs typeface="Arial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3944888" y="4941168"/>
            <a:ext cx="234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0" dirty="0" err="1" smtClean="0">
                <a:cs typeface="Arial" charset="0"/>
              </a:rPr>
              <a:t>Expertise</a:t>
            </a:r>
            <a:r>
              <a:rPr lang="pl-PL" sz="1600" baseline="0" dirty="0" smtClean="0">
                <a:cs typeface="Arial" charset="0"/>
              </a:rPr>
              <a:t> Precision</a:t>
            </a:r>
          </a:p>
          <a:p>
            <a:pPr algn="ctr"/>
            <a:r>
              <a:rPr lang="pl-PL" sz="1600" baseline="0" dirty="0" smtClean="0">
                <a:cs typeface="Arial" charset="0"/>
              </a:rPr>
              <a:t>TN8110</a:t>
            </a:r>
          </a:p>
          <a:p>
            <a:pPr algn="ctr"/>
            <a:r>
              <a:rPr lang="pl-PL" sz="1600" baseline="0" dirty="0" smtClean="0">
                <a:cs typeface="Arial" charset="0"/>
              </a:rPr>
              <a:t>199,99 </a:t>
            </a:r>
            <a:r>
              <a:rPr lang="pl-PL" sz="1600" baseline="0" dirty="0" err="1" smtClean="0">
                <a:cs typeface="Arial" charset="0"/>
              </a:rPr>
              <a:t>pln</a:t>
            </a:r>
            <a:endParaRPr lang="pl-PL" sz="1600" baseline="0" dirty="0" smtClean="0">
              <a:cs typeface="Arial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281113" y="188913"/>
            <a:ext cx="8320087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Oferta marzec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2011</a:t>
            </a: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33" name="Straight Arrow Connector 13"/>
          <p:cNvCxnSpPr/>
          <p:nvPr/>
        </p:nvCxnSpPr>
        <p:spPr bwMode="auto">
          <a:xfrm flipV="1">
            <a:off x="848544" y="2636912"/>
            <a:ext cx="8496944" cy="316835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990000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sp>
        <p:nvSpPr>
          <p:cNvPr id="68" name="pole tekstowe 67"/>
          <p:cNvSpPr txBox="1"/>
          <p:nvPr/>
        </p:nvSpPr>
        <p:spPr>
          <a:xfrm>
            <a:off x="7833320" y="3573016"/>
            <a:ext cx="1617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err="1" smtClean="0">
                <a:solidFill>
                  <a:srgbClr val="C00000"/>
                </a:solidFill>
                <a:cs typeface="Arial" charset="0"/>
              </a:rPr>
              <a:t>Vacuum</a:t>
            </a:r>
            <a:r>
              <a:rPr lang="pl-PL" sz="1600" b="1" baseline="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pl-PL" sz="1600" b="1" baseline="0" dirty="0" err="1" smtClean="0">
                <a:solidFill>
                  <a:srgbClr val="C00000"/>
                </a:solidFill>
                <a:cs typeface="Arial" charset="0"/>
              </a:rPr>
              <a:t>Hair</a:t>
            </a:r>
            <a:endParaRPr lang="pl-PL" sz="1600" b="1" baseline="0" dirty="0" smtClean="0">
              <a:solidFill>
                <a:srgbClr val="C00000"/>
              </a:solidFill>
              <a:cs typeface="Arial" charset="0"/>
            </a:endParaRPr>
          </a:p>
          <a:p>
            <a:pPr algn="ctr"/>
            <a:r>
              <a:rPr lang="pl-PL" sz="1600" b="1" baseline="0" dirty="0" smtClean="0">
                <a:solidFill>
                  <a:srgbClr val="C00000"/>
                </a:solidFill>
                <a:cs typeface="Arial" charset="0"/>
              </a:rPr>
              <a:t>TN9210</a:t>
            </a:r>
          </a:p>
          <a:p>
            <a:pPr algn="ctr"/>
            <a:r>
              <a:rPr lang="pl-PL" sz="1600" b="1" baseline="0" dirty="0" smtClean="0">
                <a:solidFill>
                  <a:srgbClr val="C00000"/>
                </a:solidFill>
                <a:cs typeface="Arial" charset="0"/>
              </a:rPr>
              <a:t>299,99</a:t>
            </a:r>
          </a:p>
        </p:txBody>
      </p:sp>
      <p:pic>
        <p:nvPicPr>
          <p:cNvPr id="39" name="Picture 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2760" y="3068960"/>
            <a:ext cx="576064" cy="17487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" name="pole tekstowe 39"/>
          <p:cNvSpPr txBox="1"/>
          <p:nvPr/>
        </p:nvSpPr>
        <p:spPr>
          <a:xfrm>
            <a:off x="5961112" y="4221088"/>
            <a:ext cx="234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aseline="0" dirty="0" err="1" smtClean="0">
                <a:cs typeface="Arial" charset="0"/>
              </a:rPr>
              <a:t>Expertise</a:t>
            </a:r>
            <a:r>
              <a:rPr lang="pl-PL" sz="1600" baseline="0" dirty="0" smtClean="0">
                <a:cs typeface="Arial" charset="0"/>
              </a:rPr>
              <a:t> Precision</a:t>
            </a:r>
          </a:p>
          <a:p>
            <a:pPr algn="ctr"/>
            <a:r>
              <a:rPr lang="pl-PL" sz="1600" baseline="0" dirty="0" smtClean="0">
                <a:cs typeface="Arial" charset="0"/>
              </a:rPr>
              <a:t>TN8210</a:t>
            </a:r>
          </a:p>
          <a:p>
            <a:pPr algn="ctr"/>
            <a:r>
              <a:rPr lang="pl-PL" sz="1600" baseline="0" dirty="0" smtClean="0">
                <a:cs typeface="Arial" charset="0"/>
              </a:rPr>
              <a:t>259,99 </a:t>
            </a:r>
            <a:r>
              <a:rPr lang="pl-PL" sz="1600" baseline="0" dirty="0" err="1" smtClean="0">
                <a:cs typeface="Arial" charset="0"/>
              </a:rPr>
              <a:t>pln</a:t>
            </a:r>
            <a:endParaRPr lang="pl-PL" sz="1600" baseline="0" dirty="0" smtClean="0">
              <a:cs typeface="Arial" charset="0"/>
            </a:endParaRPr>
          </a:p>
        </p:txBody>
      </p:sp>
      <p:pic>
        <p:nvPicPr>
          <p:cNvPr id="44" name="Picture 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5368" y="1124744"/>
            <a:ext cx="371844" cy="16561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483724" y="2100961"/>
          <a:ext cx="901324" cy="2048119"/>
        </p:xfrm>
        <a:graphic>
          <a:graphicData uri="http://schemas.openxmlformats.org/presentationml/2006/ole">
            <p:oleObj spid="_x0000_s135170" name="Photo Editor Photo" r:id="rId6" imgW="11885714" imgH="27047619" progId="">
              <p:embed/>
            </p:oleObj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992560" y="3717032"/>
          <a:ext cx="583431" cy="1707977"/>
        </p:xfrm>
        <a:graphic>
          <a:graphicData uri="http://schemas.openxmlformats.org/presentationml/2006/ole">
            <p:oleObj spid="_x0000_s135171" name="Photo Editor Photo" r:id="rId7" imgW="7942857" imgH="23228571" progId="">
              <p:embed/>
            </p:oleObj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465168" y="1556793"/>
          <a:ext cx="743512" cy="1913512"/>
        </p:xfrm>
        <a:graphic>
          <a:graphicData uri="http://schemas.openxmlformats.org/presentationml/2006/ole">
            <p:oleObj spid="_x0000_s135172" name="Photo Editor Photo" r:id="rId8" imgW="10780952" imgH="27771429" progId="">
              <p:embed/>
            </p:oleObj>
          </a:graphicData>
        </a:graphic>
      </p:graphicFrame>
      <p:sp>
        <p:nvSpPr>
          <p:cNvPr id="45" name="pole tekstowe 44"/>
          <p:cNvSpPr txBox="1"/>
          <p:nvPr/>
        </p:nvSpPr>
        <p:spPr>
          <a:xfrm>
            <a:off x="7689304" y="692696"/>
            <a:ext cx="1617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baseline="0" dirty="0" smtClean="0">
                <a:solidFill>
                  <a:srgbClr val="C00000"/>
                </a:solidFill>
                <a:cs typeface="Arial" charset="0"/>
              </a:rPr>
              <a:t>Nowość!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Depilatory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" name="Image 17" descr="42-16522674[1].jpg"/>
          <p:cNvPicPr>
            <a:picLocks noChangeAspect="1"/>
          </p:cNvPicPr>
          <p:nvPr/>
        </p:nvPicPr>
        <p:blipFill>
          <a:blip r:embed="rId2"/>
          <a:srcRect l="3658" t="12795"/>
          <a:stretch>
            <a:fillRect/>
          </a:stretch>
        </p:blipFill>
        <p:spPr>
          <a:xfrm>
            <a:off x="2000232" y="1571612"/>
            <a:ext cx="5643602" cy="3408262"/>
          </a:xfrm>
          <a:prstGeom prst="round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800" dirty="0" smtClean="0">
                <a:latin typeface="Verdana" pitchFamily="34" charset="0"/>
              </a:rPr>
              <a:t>Depilatory </a:t>
            </a:r>
            <a:r>
              <a:rPr lang="hu-HU" sz="2800" dirty="0" smtClean="0">
                <a:latin typeface="Verdana" pitchFamily="34" charset="0"/>
              </a:rPr>
              <a:t>– </a:t>
            </a:r>
            <a:r>
              <a:rPr lang="hu-HU" sz="2800" dirty="0" smtClean="0">
                <a:latin typeface="Verdana" pitchFamily="34" charset="0"/>
              </a:rPr>
              <a:t>Strategia 2011</a:t>
            </a:r>
            <a:endParaRPr lang="cs-CZ" sz="2800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54120" y="1196752"/>
            <a:ext cx="8642350" cy="489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2000" b="1" baseline="0" dirty="0" smtClean="0">
                <a:solidFill>
                  <a:srgbClr val="8E8581"/>
                </a:solidFill>
              </a:rPr>
              <a:t>C</a:t>
            </a:r>
            <a:r>
              <a:rPr lang="pl-PL" sz="2000" b="1" baseline="0" dirty="0" smtClean="0">
                <a:solidFill>
                  <a:srgbClr val="8E8581"/>
                </a:solidFill>
              </a:rPr>
              <a:t>EL:  Wzmocnienie aktualnej pozycji w depilatorach</a:t>
            </a:r>
            <a:endParaRPr lang="pl-PL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20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</a:rPr>
              <a:t>W JAKI SPOSÓB?</a:t>
            </a:r>
            <a:endParaRPr lang="en-US" sz="2000" b="1" baseline="0" dirty="0" smtClean="0">
              <a:solidFill>
                <a:srgbClr val="C00000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Wprowadzenie do oferty innowacji – depilacja pod wodą z nowym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Aquasilence</a:t>
            </a:r>
            <a:r>
              <a:rPr lang="pl-PL" sz="1800" b="1" baseline="0" dirty="0" smtClean="0">
                <a:solidFill>
                  <a:srgbClr val="8E8581"/>
                </a:solidFill>
              </a:rPr>
              <a:t>  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Odświeżenie aktualnej oferty z wyższego segmentu cenowego: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err="1" smtClean="0">
                <a:solidFill>
                  <a:srgbClr val="8E8581"/>
                </a:solidFill>
              </a:rPr>
              <a:t>Fresh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Extreme</a:t>
            </a:r>
            <a:r>
              <a:rPr lang="pl-PL" sz="1800" b="1" baseline="0" dirty="0" smtClean="0">
                <a:solidFill>
                  <a:srgbClr val="8E8581"/>
                </a:solidFill>
              </a:rPr>
              <a:t> (#2 modele)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800" b="1" baseline="0" dirty="0" err="1" smtClean="0">
                <a:solidFill>
                  <a:srgbClr val="8E8581"/>
                </a:solidFill>
              </a:rPr>
              <a:t>Silence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z golarką 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Now</a:t>
            </a:r>
            <a:r>
              <a:rPr lang="pl-PL" sz="1800" b="1" baseline="0" dirty="0" smtClean="0">
                <a:solidFill>
                  <a:srgbClr val="8E8581"/>
                </a:solidFill>
              </a:rPr>
              <a:t>a oferta z najniższego segmentu cenowego – depilator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 smtClean="0">
                <a:solidFill>
                  <a:srgbClr val="8E8581"/>
                </a:solidFill>
              </a:rPr>
              <a:t>Ultra Eco </a:t>
            </a:r>
            <a:r>
              <a:rPr lang="pl-PL" sz="1800" b="1" baseline="0" dirty="0" smtClean="0">
                <a:solidFill>
                  <a:srgbClr val="8E8581"/>
                </a:solidFill>
              </a:rPr>
              <a:t>w </a:t>
            </a:r>
            <a:r>
              <a:rPr lang="pl-PL" sz="1800" b="1" baseline="0" dirty="0" smtClean="0">
                <a:solidFill>
                  <a:srgbClr val="8E8581"/>
                </a:solidFill>
              </a:rPr>
              <a:t>atrakcyjnym pozycjonowaniu cenowym </a:t>
            </a:r>
            <a:r>
              <a:rPr lang="pl-PL" sz="1800" b="1" baseline="0" dirty="0" smtClean="0">
                <a:solidFill>
                  <a:srgbClr val="8E8581"/>
                </a:solidFill>
              </a:rPr>
              <a:t>69 PLN (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promo</a:t>
            </a:r>
            <a:r>
              <a:rPr lang="pl-PL" sz="1800" b="1" baseline="0" dirty="0" smtClean="0">
                <a:solidFill>
                  <a:srgbClr val="8E8581"/>
                </a:solidFill>
              </a:rPr>
              <a:t> RSP)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r>
              <a:rPr lang="pl-PL" sz="1800" b="1" baseline="0" dirty="0" smtClean="0">
                <a:solidFill>
                  <a:srgbClr val="8E8581"/>
                </a:solidFill>
              </a:rPr>
              <a:t>Kontynuacja silnego wsparcia marketingowego i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tradowego</a:t>
            </a: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en-US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 2" pitchFamily="18" charset="2"/>
              <a:buChar char="¢"/>
            </a:pPr>
            <a:endParaRPr lang="en-US" sz="1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3360" y="1124744"/>
            <a:ext cx="1409632" cy="154534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Nowy </a:t>
            </a:r>
            <a:r>
              <a:rPr lang="cs-CZ" dirty="0" smtClean="0"/>
              <a:t>Aquasilence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528" y="1500175"/>
            <a:ext cx="6264696" cy="4567251"/>
          </a:xfrm>
        </p:spPr>
        <p:txBody>
          <a:bodyPr/>
          <a:lstStyle/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US" sz="1800" dirty="0" smtClean="0">
                <a:solidFill>
                  <a:srgbClr val="009999"/>
                </a:solidFill>
                <a:latin typeface="Verdana" pitchFamily="34" charset="0"/>
              </a:rPr>
              <a:t>“</a:t>
            </a:r>
            <a:r>
              <a:rPr lang="pl-PL" sz="1800" dirty="0" smtClean="0">
                <a:solidFill>
                  <a:srgbClr val="009999"/>
                </a:solidFill>
                <a:latin typeface="Verdana" pitchFamily="34" charset="0"/>
              </a:rPr>
              <a:t>Pierwszy cichy depilator umożliwiający depilację na mokro i na sucho”</a:t>
            </a:r>
            <a:endParaRPr lang="pl-PL" sz="1800" dirty="0" smtClean="0">
              <a:solidFill>
                <a:srgbClr val="009999"/>
              </a:solidFill>
              <a:latin typeface="Verdana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pl-PL" sz="2000" b="0" dirty="0" smtClean="0">
              <a:latin typeface="Verdana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GB" sz="2000" dirty="0" smtClean="0">
                <a:latin typeface="Verdana" pitchFamily="34" charset="0"/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Korzyści dla konsumentów:</a:t>
            </a:r>
            <a:endParaRPr lang="en-GB" sz="2000" dirty="0" smtClean="0">
              <a:solidFill>
                <a:srgbClr val="C00000"/>
              </a:solidFill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en-GB" sz="180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może być używany pod wodą</a:t>
            </a: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en-GB" sz="1800" kern="1200" dirty="0" smtClean="0">
                <a:latin typeface="Arial" charset="0"/>
                <a:ea typeface="ＭＳ Ｐゴシック" pitchFamily="1" charset="-128"/>
              </a:rPr>
              <a:t> ultra 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cichy – technologia </a:t>
            </a:r>
            <a:r>
              <a:rPr lang="pl-PL" sz="1800" kern="1200" dirty="0" err="1" smtClean="0">
                <a:latin typeface="Arial" charset="0"/>
                <a:ea typeface="ＭＳ Ｐゴシック" pitchFamily="1" charset="-128"/>
              </a:rPr>
              <a:t>Silence</a:t>
            </a: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>
              <a:buFont typeface="Symbol"/>
              <a:buChar char="Þ"/>
              <a:tabLst>
                <a:tab pos="85725" algn="l"/>
                <a:tab pos="177800" algn="l"/>
              </a:tabLst>
            </a:pPr>
            <a:r>
              <a:rPr lang="pl-PL" sz="2000" b="0" dirty="0" smtClean="0"/>
              <a:t>Przyjemniejsza </a:t>
            </a:r>
            <a:r>
              <a:rPr lang="pl-PL" sz="2000" b="0" dirty="0" smtClean="0"/>
              <a:t>i mniej bolesna depilacja</a:t>
            </a:r>
            <a:endParaRPr lang="pl-PL" sz="2000" b="0" dirty="0" smtClean="0"/>
          </a:p>
          <a:p>
            <a:pPr defTabSz="182563">
              <a:buNone/>
              <a:tabLst>
                <a:tab pos="85725" algn="l"/>
                <a:tab pos="177800" algn="l"/>
              </a:tabLst>
            </a:pPr>
            <a:endParaRPr lang="pl-PL" sz="2000" b="0" dirty="0" smtClean="0"/>
          </a:p>
          <a:p>
            <a:pPr defTabSz="182563">
              <a:buNone/>
              <a:tabLst>
                <a:tab pos="85725" algn="l"/>
                <a:tab pos="177800" algn="l"/>
              </a:tabLst>
            </a:pPr>
            <a:r>
              <a:rPr lang="pl-PL" sz="2000" dirty="0" smtClean="0">
                <a:solidFill>
                  <a:srgbClr val="C00000"/>
                </a:solidFill>
              </a:rPr>
              <a:t>Grupa docelowa</a:t>
            </a:r>
            <a:r>
              <a:rPr lang="en-US" sz="2000" dirty="0" smtClean="0">
                <a:solidFill>
                  <a:srgbClr val="C00000"/>
                </a:solidFill>
              </a:rPr>
              <a:t>: </a:t>
            </a:r>
            <a:endParaRPr lang="pl-PL" sz="2000" dirty="0" smtClean="0">
              <a:solidFill>
                <a:srgbClr val="C00000"/>
              </a:solidFill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Kobiety</a:t>
            </a:r>
            <a:r>
              <a:rPr lang="en-GB" sz="1800" b="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w wieku </a:t>
            </a:r>
            <a:r>
              <a:rPr lang="en-GB" sz="1800" b="0" kern="1200" dirty="0" smtClean="0">
                <a:latin typeface="Arial" charset="0"/>
                <a:ea typeface="ＭＳ Ｐゴシック" pitchFamily="1" charset="-128"/>
              </a:rPr>
              <a:t>25 </a:t>
            </a:r>
            <a:r>
              <a:rPr lang="en-GB" sz="1800" b="0" kern="1200" dirty="0" smtClean="0">
                <a:latin typeface="Arial" charset="0"/>
                <a:ea typeface="ＭＳ Ｐゴシック" pitchFamily="1" charset="-128"/>
              </a:rPr>
              <a:t>-</a:t>
            </a:r>
            <a:r>
              <a:rPr lang="en-GB" sz="1800" b="0" kern="1200" dirty="0" smtClean="0">
                <a:latin typeface="Arial" charset="0"/>
                <a:ea typeface="ＭＳ Ｐゴシック" pitchFamily="1" charset="-128"/>
              </a:rPr>
              <a:t>49,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wymagające i perfekcyjne</a:t>
            </a:r>
            <a:endParaRPr lang="fr-FR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>
              <a:buFont typeface="Symbol"/>
              <a:buChar char="Þ"/>
              <a:tabLst>
                <a:tab pos="85725" algn="l"/>
                <a:tab pos="177800" algn="l"/>
              </a:tabLst>
            </a:pPr>
            <a:endParaRPr lang="cs-CZ" sz="2000" b="0" dirty="0" smtClean="0"/>
          </a:p>
          <a:p>
            <a:pPr>
              <a:spcBef>
                <a:spcPct val="50000"/>
              </a:spcBef>
              <a:buNone/>
            </a:pPr>
            <a:endParaRPr lang="pl-PL" sz="2000" dirty="0" smtClean="0">
              <a:latin typeface="Verdana" pitchFamily="34" charset="0"/>
            </a:endParaRPr>
          </a:p>
        </p:txBody>
      </p:sp>
      <p:pic>
        <p:nvPicPr>
          <p:cNvPr id="5" name="Image 17" descr="42-16522674[1].jpg"/>
          <p:cNvPicPr>
            <a:picLocks noChangeAspect="1"/>
          </p:cNvPicPr>
          <p:nvPr/>
        </p:nvPicPr>
        <p:blipFill>
          <a:blip r:embed="rId2" cstate="print"/>
          <a:srcRect l="3658" t="12795"/>
          <a:stretch>
            <a:fillRect/>
          </a:stretch>
        </p:blipFill>
        <p:spPr>
          <a:xfrm>
            <a:off x="7113240" y="2060848"/>
            <a:ext cx="2454255" cy="1368152"/>
          </a:xfrm>
          <a:prstGeom prst="round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30" descr="74180473.jpg"/>
          <p:cNvPicPr>
            <a:picLocks noChangeAspect="1"/>
          </p:cNvPicPr>
          <p:nvPr/>
        </p:nvPicPr>
        <p:blipFill>
          <a:blip r:embed="rId4"/>
          <a:srcRect l="2931" t="9940" r="6219"/>
          <a:stretch>
            <a:fillRect/>
          </a:stretch>
        </p:blipFill>
        <p:spPr>
          <a:xfrm>
            <a:off x="7257256" y="4077072"/>
            <a:ext cx="2181368" cy="1440161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Nowy </a:t>
            </a:r>
            <a:r>
              <a:rPr lang="cs-CZ" dirty="0" smtClean="0"/>
              <a:t>Aquasilence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2520" y="1382029"/>
            <a:ext cx="6696744" cy="456725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pl-PL" sz="2000" dirty="0" smtClean="0">
                <a:solidFill>
                  <a:srgbClr val="C00000"/>
                </a:solidFill>
              </a:rPr>
              <a:t>Kluczowe cechy</a:t>
            </a:r>
            <a:r>
              <a:rPr lang="en-US" sz="2000" dirty="0" smtClean="0">
                <a:solidFill>
                  <a:srgbClr val="C00000"/>
                </a:solidFill>
                <a:latin typeface="Verdana" pitchFamily="34" charset="0"/>
              </a:rPr>
              <a:t>: </a:t>
            </a:r>
            <a:endParaRPr lang="en-US" sz="20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lvl="0" eaLnBrk="1" hangingPunct="1">
              <a:lnSpc>
                <a:spcPct val="110000"/>
              </a:lnSpc>
            </a:pPr>
            <a:r>
              <a:rPr lang="pl-PL" sz="2000" kern="1200" dirty="0" err="1" smtClean="0">
                <a:latin typeface="Arial" charset="0"/>
                <a:ea typeface="ＭＳ Ｐゴシック" pitchFamily="1" charset="-128"/>
              </a:rPr>
              <a:t>Wodooodporny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 i bezprzewodowy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► 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może być używany pod wodą</a:t>
            </a: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Relaksujące działanie ciepłej wody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► 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sprawia, 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że skóra staje się bardziej elastyczna co ułatwia depilację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GB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Technologia cichej pracy 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► 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podwójnie dźwiękoszczelna obudowa wykonana ze specjalnego „miękkiego” materiału absorbującego wibracje 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(</a:t>
            </a:r>
            <a:r>
              <a:rPr lang="en-GB" sz="1600" b="0" kern="1200" dirty="0" smtClean="0">
                <a:latin typeface="Arial" charset="0"/>
                <a:ea typeface="ＭＳ Ｐゴシック" pitchFamily="1" charset="-128"/>
              </a:rPr>
              <a:t>= 2 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razy cichszy od depilatora </a:t>
            </a:r>
            <a:r>
              <a:rPr lang="pl-PL" sz="1600" b="0" kern="1200" dirty="0" err="1" smtClean="0">
                <a:latin typeface="Arial" charset="0"/>
                <a:ea typeface="ＭＳ Ｐゴシック" pitchFamily="1" charset="-128"/>
              </a:rPr>
              <a:t>Lovely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)</a:t>
            </a:r>
            <a:endParaRPr lang="pl-PL" sz="16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Wydajny</a:t>
            </a:r>
            <a:endParaRPr lang="pl-PL" sz="2000" kern="1200" dirty="0" smtClean="0">
              <a:latin typeface="Arial" charset="0"/>
              <a:ea typeface="ＭＳ Ｐゴシック" pitchFamily="1" charset="-128"/>
            </a:endParaRPr>
          </a:p>
          <a:p>
            <a:pPr marL="800100" lvl="1" indent="-342900" eaLnBrk="1" hangingPunct="1">
              <a:lnSpc>
                <a:spcPct val="110000"/>
              </a:lnSpc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kern="1200" dirty="0" smtClean="0">
                <a:latin typeface="Arial" charset="0"/>
                <a:ea typeface="ＭＳ Ｐゴシック" pitchFamily="1" charset="-128"/>
                <a:cs typeface="+mn-cs"/>
              </a:rPr>
              <a:t>24 </a:t>
            </a:r>
            <a:r>
              <a:rPr lang="pl-PL" sz="1600" kern="1200" dirty="0" smtClean="0">
                <a:latin typeface="Arial" charset="0"/>
                <a:ea typeface="ＭＳ Ｐゴシック" pitchFamily="1" charset="-128"/>
                <a:cs typeface="+mn-cs"/>
              </a:rPr>
              <a:t>duże precyzyjne pęsety</a:t>
            </a:r>
            <a:endParaRPr lang="pl-PL" sz="1600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800100" lvl="1" indent="-342900" eaLnBrk="1" hangingPunct="1">
              <a:lnSpc>
                <a:spcPct val="110000"/>
              </a:lnSpc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kern="1200" dirty="0" smtClean="0">
                <a:latin typeface="Arial" charset="0"/>
                <a:ea typeface="ＭＳ Ｐゴシック" pitchFamily="1" charset="-128"/>
                <a:cs typeface="+mn-cs"/>
              </a:rPr>
              <a:t>Ruchoma głowica</a:t>
            </a:r>
            <a:endParaRPr lang="pl-PL" sz="1600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marL="800100" lvl="1" indent="-342900" eaLnBrk="1" hangingPunct="1">
              <a:lnSpc>
                <a:spcPct val="110000"/>
              </a:lnSpc>
              <a:buClr>
                <a:srgbClr val="CE1111"/>
              </a:buClr>
              <a:buFont typeface="Wingdings" pitchFamily="2" charset="2"/>
              <a:buChar char="Ø"/>
            </a:pPr>
            <a:r>
              <a:rPr lang="pl-PL" sz="1600" kern="1200" dirty="0" smtClean="0">
                <a:latin typeface="Arial" charset="0"/>
                <a:ea typeface="ＭＳ Ｐゴシック" pitchFamily="1" charset="-128"/>
                <a:cs typeface="+mn-cs"/>
              </a:rPr>
              <a:t>Dioda </a:t>
            </a:r>
            <a:r>
              <a:rPr lang="pl-PL" sz="1600" kern="1200" dirty="0" err="1" smtClean="0">
                <a:latin typeface="Arial" charset="0"/>
                <a:ea typeface="ＭＳ Ｐゴシック" pitchFamily="1" charset="-128"/>
                <a:cs typeface="+mn-cs"/>
              </a:rPr>
              <a:t>Vision</a:t>
            </a:r>
            <a:endParaRPr lang="pl-PL" sz="1600" kern="1200" dirty="0" smtClean="0">
              <a:latin typeface="Arial" charset="0"/>
              <a:ea typeface="ＭＳ Ｐゴシック" pitchFamily="1" charset="-128"/>
              <a:cs typeface="+mn-cs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pl-PL" sz="120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endParaRPr lang="en-GB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256" y="2060848"/>
            <a:ext cx="2430322" cy="266429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245" y="-142893"/>
            <a:ext cx="8624755" cy="1143001"/>
          </a:xfrm>
        </p:spPr>
        <p:txBody>
          <a:bodyPr/>
          <a:lstStyle/>
          <a:p>
            <a:pPr eaLnBrk="1" hangingPunct="1"/>
            <a:r>
              <a:rPr lang="en-GB" sz="2800" dirty="0" err="1" smtClean="0"/>
              <a:t>Aquasilence</a:t>
            </a:r>
            <a:r>
              <a:rPr lang="en-GB" sz="2800" dirty="0" smtClean="0"/>
              <a:t> </a:t>
            </a:r>
            <a:r>
              <a:rPr lang="en-GB" sz="2800" dirty="0" smtClean="0"/>
              <a:t>EP9120 </a:t>
            </a: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1064568" y="1340768"/>
            <a:ext cx="4824536" cy="3896451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  <a:defRPr/>
            </a:pPr>
            <a:r>
              <a:rPr lang="pl-PL" b="1" dirty="0" smtClean="0">
                <a:solidFill>
                  <a:srgbClr val="8E8581"/>
                </a:solidFill>
              </a:rPr>
              <a:t>Technologia </a:t>
            </a:r>
            <a:r>
              <a:rPr lang="fr-FR" b="1" dirty="0" smtClean="0">
                <a:solidFill>
                  <a:srgbClr val="8E8581"/>
                </a:solidFill>
              </a:rPr>
              <a:t>Wet </a:t>
            </a:r>
            <a:r>
              <a:rPr lang="fr-FR" b="1" dirty="0" smtClean="0">
                <a:solidFill>
                  <a:srgbClr val="8E8581"/>
                </a:solidFill>
              </a:rPr>
              <a:t>&amp; </a:t>
            </a:r>
            <a:r>
              <a:rPr lang="fr-FR" b="1" dirty="0" smtClean="0">
                <a:solidFill>
                  <a:srgbClr val="8E8581"/>
                </a:solidFill>
              </a:rPr>
              <a:t>dry</a:t>
            </a:r>
            <a:endParaRPr lang="fr-FR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  <a:defRPr/>
            </a:pPr>
            <a:r>
              <a:rPr lang="fr-FR" b="1" dirty="0" smtClean="0">
                <a:solidFill>
                  <a:srgbClr val="8E8581"/>
                </a:solidFill>
              </a:rPr>
              <a:t>24 </a:t>
            </a:r>
            <a:r>
              <a:rPr lang="pl-PL" b="1" dirty="0" smtClean="0">
                <a:solidFill>
                  <a:srgbClr val="8E8581"/>
                </a:solidFill>
              </a:rPr>
              <a:t>precyzyjne pęsety</a:t>
            </a:r>
            <a:endParaRPr lang="pl-PL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  <a:defRPr/>
            </a:pPr>
            <a:r>
              <a:rPr lang="pl-PL" b="1" dirty="0" smtClean="0">
                <a:solidFill>
                  <a:srgbClr val="8E8581"/>
                </a:solidFill>
              </a:rPr>
              <a:t>Wyprofilowana ruchoma głowica depilująca</a:t>
            </a:r>
            <a:endParaRPr lang="pl-PL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  <a:defRPr/>
            </a:pPr>
            <a:r>
              <a:rPr lang="pl-PL" b="1" dirty="0" smtClean="0">
                <a:solidFill>
                  <a:srgbClr val="8E8581"/>
                </a:solidFill>
              </a:rPr>
              <a:t>Dioda </a:t>
            </a:r>
            <a:r>
              <a:rPr lang="pl-PL" b="1" dirty="0" err="1" smtClean="0">
                <a:solidFill>
                  <a:srgbClr val="8E8581"/>
                </a:solidFill>
              </a:rPr>
              <a:t>Vision</a:t>
            </a:r>
            <a:endParaRPr lang="fr-FR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  <a:defRPr/>
            </a:pPr>
            <a:r>
              <a:rPr lang="pl-PL" b="1" dirty="0" smtClean="0">
                <a:solidFill>
                  <a:srgbClr val="8E8581"/>
                </a:solidFill>
              </a:rPr>
              <a:t>Bezprzewodowy - czas pracy akumulatora ok. 40min.</a:t>
            </a:r>
            <a:endParaRPr lang="fr-FR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§"/>
              <a:defRPr/>
            </a:pPr>
            <a:r>
              <a:rPr lang="fr-FR" b="1" dirty="0" smtClean="0">
                <a:solidFill>
                  <a:srgbClr val="8E8581"/>
                </a:solidFill>
              </a:rPr>
              <a:t>4 </a:t>
            </a:r>
            <a:r>
              <a:rPr lang="pl-PL" b="1" dirty="0" smtClean="0">
                <a:solidFill>
                  <a:srgbClr val="8E8581"/>
                </a:solidFill>
              </a:rPr>
              <a:t>akcesoria</a:t>
            </a:r>
            <a:r>
              <a:rPr lang="fr-FR" b="1" dirty="0" smtClean="0">
                <a:solidFill>
                  <a:srgbClr val="8E8581"/>
                </a:solidFill>
              </a:rPr>
              <a:t>: </a:t>
            </a:r>
            <a:endParaRPr lang="fr-FR" b="1" dirty="0">
              <a:solidFill>
                <a:srgbClr val="8E8581"/>
              </a:solidFill>
            </a:endParaRPr>
          </a:p>
          <a:p>
            <a:pPr marL="12573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ü"/>
              <a:defRPr/>
            </a:pPr>
            <a:r>
              <a:rPr lang="pl-PL" dirty="0" smtClean="0">
                <a:solidFill>
                  <a:srgbClr val="8E8581"/>
                </a:solidFill>
              </a:rPr>
              <a:t>Głowica goląca</a:t>
            </a:r>
            <a:endParaRPr lang="pl-PL" dirty="0" smtClean="0">
              <a:solidFill>
                <a:srgbClr val="8E8581"/>
              </a:solidFill>
            </a:endParaRPr>
          </a:p>
          <a:p>
            <a:pPr marL="12573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ü"/>
              <a:defRPr/>
            </a:pPr>
            <a:r>
              <a:rPr lang="pl-PL" dirty="0" smtClean="0">
                <a:solidFill>
                  <a:srgbClr val="8E8581"/>
                </a:solidFill>
              </a:rPr>
              <a:t>2 akcesoria</a:t>
            </a:r>
            <a:r>
              <a:rPr lang="pl-PL" baseline="0" dirty="0" smtClean="0">
                <a:solidFill>
                  <a:srgbClr val="8E8581"/>
                </a:solidFill>
              </a:rPr>
              <a:t> </a:t>
            </a:r>
            <a:r>
              <a:rPr lang="pl-PL" dirty="0" smtClean="0">
                <a:solidFill>
                  <a:srgbClr val="8E8581"/>
                </a:solidFill>
              </a:rPr>
              <a:t>do miejsc wrażliwych: pachy, bikini</a:t>
            </a:r>
          </a:p>
          <a:p>
            <a:pPr marL="1257300" lvl="2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ü"/>
              <a:defRPr/>
            </a:pPr>
            <a:r>
              <a:rPr lang="pl-PL" dirty="0" smtClean="0">
                <a:solidFill>
                  <a:srgbClr val="8E8581"/>
                </a:solidFill>
              </a:rPr>
              <a:t>Etui</a:t>
            </a:r>
            <a:endParaRPr lang="fr-FR" dirty="0">
              <a:solidFill>
                <a:srgbClr val="8E858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286500"/>
            <a:ext cx="12382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2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9184" y="1700808"/>
            <a:ext cx="1326147" cy="88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176" y="2924944"/>
            <a:ext cx="1404156" cy="75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7304" t="9371" r="13338" b="8445"/>
          <a:stretch>
            <a:fillRect/>
          </a:stretch>
        </p:blipFill>
        <p:spPr bwMode="auto">
          <a:xfrm>
            <a:off x="8265368" y="1844824"/>
            <a:ext cx="143374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5168" y="4077072"/>
            <a:ext cx="1482165" cy="76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\\Lyo22nt\lyo-epilation\EPILATION\PROJETS\EPILATEURS\gamme 2011\wet &amp; dry\Photos libre de droit\727789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43314"/>
            <a:ext cx="1206036" cy="78625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7" descr="\\Lyo22nt\lyo-epilation\EPILATION\PROJETS\EPILATEURS\gamme 2011\wet &amp; dry\Photos libre de droit\74180218.jpg"/>
          <p:cNvPicPr>
            <a:picLocks noChangeAspect="1" noChangeArrowheads="1"/>
          </p:cNvPicPr>
          <p:nvPr/>
        </p:nvPicPr>
        <p:blipFill>
          <a:blip r:embed="rId8" cstate="print"/>
          <a:srcRect t="1038"/>
          <a:stretch>
            <a:fillRect/>
          </a:stretch>
        </p:blipFill>
        <p:spPr bwMode="auto">
          <a:xfrm>
            <a:off x="0" y="2000241"/>
            <a:ext cx="1198230" cy="72899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4" descr="dv1654003, Digital Vision. /Digital Vision"/>
          <p:cNvPicPr>
            <a:picLocks noChangeAspect="1" noChangeArrowheads="1"/>
          </p:cNvPicPr>
          <p:nvPr/>
        </p:nvPicPr>
        <p:blipFill>
          <a:blip r:embed="rId9" cstate="print"/>
          <a:srcRect t="47330"/>
          <a:stretch>
            <a:fillRect/>
          </a:stretch>
        </p:blipFill>
        <p:spPr bwMode="auto">
          <a:xfrm flipH="1">
            <a:off x="0" y="2928934"/>
            <a:ext cx="1238224" cy="542126"/>
          </a:xfrm>
          <a:prstGeom prst="roundRect">
            <a:avLst/>
          </a:prstGeom>
          <a:noFill/>
        </p:spPr>
      </p:pic>
      <p:pic>
        <p:nvPicPr>
          <p:cNvPr id="18" name="Picture 7" descr="\\Lyo22nt\lyo-epilation\EPILATION\PROJETS\EPILATEURS\gamme 2011\wet &amp; dry\Photos libre de droit\74180223.jpg"/>
          <p:cNvPicPr>
            <a:picLocks noChangeAspect="1" noChangeArrowheads="1"/>
          </p:cNvPicPr>
          <p:nvPr/>
        </p:nvPicPr>
        <p:blipFill>
          <a:blip r:embed="rId10" cstate="print"/>
          <a:srcRect l="7143"/>
          <a:stretch>
            <a:fillRect/>
          </a:stretch>
        </p:blipFill>
        <p:spPr bwMode="auto">
          <a:xfrm>
            <a:off x="0" y="4714884"/>
            <a:ext cx="1207749" cy="79961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ole tekstowe 14"/>
          <p:cNvSpPr txBox="1"/>
          <p:nvPr/>
        </p:nvSpPr>
        <p:spPr>
          <a:xfrm>
            <a:off x="6249144" y="5085184"/>
            <a:ext cx="3240360" cy="9541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Pozycjonowanie cenowe:</a:t>
            </a:r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l">
              <a:buClr>
                <a:srgbClr val="C00000"/>
              </a:buClr>
            </a:pPr>
            <a:r>
              <a:rPr lang="pl-PL" sz="14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PROMO RSP = 379 PLN</a:t>
            </a:r>
          </a:p>
          <a:p>
            <a:pPr algn="l">
              <a:buClr>
                <a:srgbClr val="C00000"/>
              </a:buClr>
            </a:pP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Dostępność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– marzec2011 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68" y="188640"/>
            <a:ext cx="8320087" cy="1143000"/>
          </a:xfrm>
          <a:noFill/>
        </p:spPr>
        <p:txBody>
          <a:bodyPr/>
          <a:lstStyle/>
          <a:p>
            <a:pPr eaLnBrk="1" hangingPunct="1"/>
            <a:r>
              <a:rPr lang="hu-HU" sz="2400" dirty="0" smtClean="0">
                <a:latin typeface="Verdana" pitchFamily="34" charset="0"/>
              </a:rPr>
              <a:t>Konkurencja w segmencie „Wet </a:t>
            </a:r>
            <a:r>
              <a:rPr lang="hu-HU" sz="2400" dirty="0" smtClean="0">
                <a:latin typeface="Verdana" pitchFamily="34" charset="0"/>
              </a:rPr>
              <a:t>&amp; </a:t>
            </a:r>
            <a:r>
              <a:rPr lang="hu-HU" sz="2400" dirty="0" smtClean="0">
                <a:latin typeface="Verdana" pitchFamily="34" charset="0"/>
              </a:rPr>
              <a:t>Dry”</a:t>
            </a:r>
            <a:r>
              <a:rPr lang="hu-HU" sz="2400" dirty="0" smtClean="0">
                <a:latin typeface="Verdana" pitchFamily="34" charset="0"/>
              </a:rPr>
              <a:t/>
            </a:r>
            <a:br>
              <a:rPr lang="hu-HU" sz="2400" dirty="0" smtClean="0">
                <a:latin typeface="Verdana" pitchFamily="34" charset="0"/>
              </a:rPr>
            </a:br>
            <a:endParaRPr lang="cs-CZ" sz="2400" dirty="0" smtClean="0">
              <a:solidFill>
                <a:srgbClr val="008000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44688" y="1484784"/>
            <a:ext cx="7761312" cy="511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CE1111"/>
              </a:buClr>
              <a:buFont typeface="Wingdings" pitchFamily="2" charset="2"/>
              <a:buChar char="Ø"/>
            </a:pPr>
            <a:endParaRPr lang="en-US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pl-PL" sz="28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CE1111"/>
              </a:buClr>
            </a:pPr>
            <a:endParaRPr lang="hu-HU" sz="2800" b="1" baseline="0" dirty="0">
              <a:solidFill>
                <a:srgbClr val="8E8581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352600" y="1556792"/>
            <a:ext cx="2520280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Aquasilence</a:t>
            </a:r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600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2" cstate="print"/>
          <a:srcRect t="23772" b="28683"/>
          <a:stretch>
            <a:fillRect/>
          </a:stretch>
        </p:blipFill>
        <p:spPr bwMode="auto">
          <a:xfrm>
            <a:off x="1568624" y="1412776"/>
            <a:ext cx="205856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3584848" y="1844824"/>
            <a:ext cx="3490059" cy="58477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Silk-epil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Wet&amp;Dry</a:t>
            </a:r>
            <a:endParaRPr lang="pl-PL" sz="1600" b="1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7781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712640" y="5013176"/>
            <a:ext cx="2232248" cy="116955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EP9120</a:t>
            </a:r>
          </a:p>
          <a:p>
            <a:pPr algn="ctr"/>
            <a:r>
              <a:rPr lang="pl-PL" sz="14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Promo</a:t>
            </a:r>
            <a:r>
              <a:rPr lang="pl-PL" sz="14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RSP 379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459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016896" y="5085184"/>
            <a:ext cx="2304256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7781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549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1508" name="Picture 4" descr="C:\Documents and Settings\amatlosz\Moje dokumenty\Moje obrazy\braun-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984" y="1412776"/>
            <a:ext cx="1018399" cy="432048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6105129" y="1844824"/>
            <a:ext cx="4320480" cy="55399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Silk-epil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600" b="1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Wet&amp;Dry</a:t>
            </a:r>
            <a:r>
              <a:rPr lang="pl-PL" sz="1600" b="1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7281</a:t>
            </a:r>
          </a:p>
          <a:p>
            <a:pPr algn="ctr"/>
            <a:r>
              <a:rPr lang="pl-PL" sz="14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(no </a:t>
            </a:r>
            <a:r>
              <a:rPr lang="pl-PL" sz="1400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narrow</a:t>
            </a:r>
            <a:r>
              <a:rPr lang="pl-PL" sz="14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400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head</a:t>
            </a:r>
            <a:r>
              <a:rPr lang="pl-PL" sz="14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and </a:t>
            </a:r>
            <a:r>
              <a:rPr lang="pl-PL" sz="1400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UnderArm</a:t>
            </a:r>
            <a:r>
              <a:rPr lang="pl-PL" sz="14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 </a:t>
            </a:r>
            <a:r>
              <a:rPr lang="pl-PL" sz="1400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acc</a:t>
            </a:r>
            <a:r>
              <a:rPr lang="pl-PL" sz="14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.)</a:t>
            </a:r>
          </a:p>
        </p:txBody>
      </p:sp>
      <p:pic>
        <p:nvPicPr>
          <p:cNvPr id="15" name="Picture 4" descr="C:\Documents and Settings\amatlosz\Moje dokumenty\Moje obrazy\braun-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3280" y="1412776"/>
            <a:ext cx="1018399" cy="432048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17304" t="9371" r="13338" b="8445"/>
          <a:stretch>
            <a:fillRect/>
          </a:stretch>
        </p:blipFill>
        <p:spPr bwMode="auto">
          <a:xfrm>
            <a:off x="2216696" y="2636912"/>
            <a:ext cx="108405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pole tekstowe 19"/>
          <p:cNvSpPr txBox="1"/>
          <p:nvPr/>
        </p:nvSpPr>
        <p:spPr>
          <a:xfrm>
            <a:off x="6969224" y="5067181"/>
            <a:ext cx="2304256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pl-PL" sz="1400" b="1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7281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RSP 499 PLN</a:t>
            </a:r>
          </a:p>
          <a:p>
            <a:pPr algn="ctr"/>
            <a:r>
              <a:rPr lang="pl-PL" sz="1400" b="1" kern="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j-ea"/>
                <a:cs typeface="+mj-cs"/>
              </a:rPr>
              <a:t> </a:t>
            </a:r>
            <a:endParaRPr lang="pl-PL" sz="1400" kern="0" baseline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97216" y="2780928"/>
            <a:ext cx="1656184" cy="230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 descr="C:\Documents and Settings\amatlosz\Moje dokumenty\Moje obrazy\comp-silk-epil-7-7681-sticker-works-in-water-p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8904" y="2708920"/>
            <a:ext cx="1761347" cy="2448272"/>
          </a:xfrm>
          <a:prstGeom prst="rect">
            <a:avLst/>
          </a:prstGeom>
          <a:noFill/>
        </p:spPr>
      </p:pic>
      <p:pic>
        <p:nvPicPr>
          <p:cNvPr id="18" name="Picture 3" descr="C:\Documents and Settings\amatlosz\Moje dokumenty\Moje obrazy\comp-silk-epil-7-7681-sticker-works-in-water-pl.jpg"/>
          <p:cNvPicPr>
            <a:picLocks noChangeAspect="1" noChangeArrowheads="1"/>
          </p:cNvPicPr>
          <p:nvPr/>
        </p:nvPicPr>
        <p:blipFill>
          <a:blip r:embed="rId6"/>
          <a:srcRect t="37893" r="43241" b="20931"/>
          <a:stretch>
            <a:fillRect/>
          </a:stretch>
        </p:blipFill>
        <p:spPr bwMode="auto">
          <a:xfrm>
            <a:off x="1352600" y="3573016"/>
            <a:ext cx="999728" cy="1008112"/>
          </a:xfrm>
          <a:prstGeom prst="rect">
            <a:avLst/>
          </a:prstGeom>
          <a:noFill/>
        </p:spPr>
      </p:pic>
      <p:sp>
        <p:nvSpPr>
          <p:cNvPr id="19" name="pole tekstowe 18"/>
          <p:cNvSpPr txBox="1"/>
          <p:nvPr/>
        </p:nvSpPr>
        <p:spPr>
          <a:xfrm>
            <a:off x="1928664" y="6027003"/>
            <a:ext cx="201622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Najlepsza cena </a:t>
            </a:r>
            <a:r>
              <a:rPr lang="pl-PL" sz="1400" kern="0" baseline="0" dirty="0" err="1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Aquasilence</a:t>
            </a:r>
            <a:r>
              <a:rPr lang="pl-PL" sz="14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8260" y="274638"/>
            <a:ext cx="89154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Verdana" pitchFamily="34" charset="0"/>
              </a:rPr>
              <a:t>Co nowego?</a:t>
            </a:r>
            <a:endParaRPr lang="fr-FR" dirty="0">
              <a:latin typeface="Verdana" pitchFamily="34" charset="0"/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0" y="1628800"/>
            <a:ext cx="9134921" cy="4467225"/>
          </a:xfrm>
        </p:spPr>
        <p:txBody>
          <a:bodyPr/>
          <a:lstStyle/>
          <a:p>
            <a:pPr algn="ctr">
              <a:buNone/>
            </a:pPr>
            <a:r>
              <a:rPr lang="pl-PL" sz="2400" b="1" kern="1200" dirty="0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Nowa generacja patelni </a:t>
            </a:r>
            <a:r>
              <a:rPr lang="pl-PL" sz="2400" b="1" kern="1200" dirty="0" err="1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Tefal</a:t>
            </a:r>
            <a:r>
              <a:rPr lang="pl-PL" sz="2400" b="1" kern="1200" dirty="0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 - </a:t>
            </a:r>
            <a:r>
              <a:rPr lang="pl-PL" sz="3200" b="1" kern="1200" dirty="0" err="1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Good</a:t>
            </a:r>
            <a:r>
              <a:rPr lang="pl-PL" sz="3200" b="1" kern="1200" dirty="0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 </a:t>
            </a:r>
            <a:r>
              <a:rPr lang="pl-PL" sz="3200" b="1" kern="1200" dirty="0" err="1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Values</a:t>
            </a:r>
            <a:r>
              <a:rPr lang="pl-PL" sz="3200" b="1" kern="1200" dirty="0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 4</a:t>
            </a:r>
          </a:p>
          <a:p>
            <a:pPr algn="ctr">
              <a:buNone/>
            </a:pPr>
            <a:endParaRPr lang="pl-PL" sz="3200" b="1" kern="1200" dirty="0" smtClean="0">
              <a:solidFill>
                <a:srgbClr val="CE1111"/>
              </a:solidFill>
              <a:latin typeface="Arial" charset="0"/>
              <a:ea typeface="ＭＳ Ｐゴシック" pitchFamily="1" charset="-128"/>
            </a:endParaRPr>
          </a:p>
          <a:p>
            <a:pPr marL="1022350" lvl="2" indent="-457200" defTabSz="977900" eaLnBrk="1" hangingPunct="1">
              <a:lnSpc>
                <a:spcPct val="110000"/>
              </a:lnSpc>
              <a:buClr>
                <a:srgbClr val="CE1111"/>
              </a:buClr>
              <a:buFont typeface="+mj-lt"/>
              <a:buAutoNum type="arabicPeriod"/>
              <a:tabLst>
                <a:tab pos="96838" algn="l"/>
              </a:tabLst>
            </a:pPr>
            <a:r>
              <a:rPr lang="pl-PL" sz="2000" b="1" kern="1200" dirty="0" smtClean="0">
                <a:latin typeface="Arial" charset="0"/>
                <a:ea typeface="ＭＳ Ｐゴシック" pitchFamily="1" charset="-128"/>
              </a:rPr>
              <a:t>Nowe, </a:t>
            </a:r>
            <a:r>
              <a:rPr lang="pl-PL" sz="2000" b="1" kern="1200" dirty="0" smtClean="0">
                <a:latin typeface="Arial" charset="0"/>
                <a:ea typeface="ＭＳ Ｐゴシック" pitchFamily="1" charset="-128"/>
              </a:rPr>
              <a:t>bardzo nowoczesne wzornictwo</a:t>
            </a:r>
          </a:p>
          <a:p>
            <a:pPr marL="1022350" lvl="2" indent="-457200" defTabSz="977900" eaLnBrk="1" hangingPunct="1">
              <a:lnSpc>
                <a:spcPct val="110000"/>
              </a:lnSpc>
              <a:buClr>
                <a:srgbClr val="CE1111"/>
              </a:buClr>
              <a:buFont typeface="+mj-lt"/>
              <a:buAutoNum type="arabicPeriod"/>
              <a:tabLst>
                <a:tab pos="96838" algn="l"/>
              </a:tabLst>
            </a:pPr>
            <a:r>
              <a:rPr lang="pl-PL" sz="2000" b="1" kern="1200" dirty="0" smtClean="0">
                <a:latin typeface="Arial" charset="0"/>
                <a:ea typeface="ＭＳ Ｐゴシック" pitchFamily="1" charset="-128"/>
              </a:rPr>
              <a:t>Nowa powłoka nieprzywierająca INTENSIUM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 z unikalnym efektem holograficznym 3D oraz nowym wzorem TOP COAT na dnie patelni</a:t>
            </a:r>
          </a:p>
          <a:p>
            <a:pPr marL="1022350" lvl="2" indent="-457200" defTabSz="977900" eaLnBrk="1" hangingPunct="1">
              <a:lnSpc>
                <a:spcPct val="110000"/>
              </a:lnSpc>
              <a:buClr>
                <a:srgbClr val="CE1111"/>
              </a:buClr>
              <a:buFont typeface="+mj-lt"/>
              <a:buAutoNum type="arabicPeriod"/>
              <a:tabLst>
                <a:tab pos="96838" algn="l"/>
              </a:tabLst>
            </a:pPr>
            <a:r>
              <a:rPr lang="pl-PL" sz="2000" b="1" kern="1200" dirty="0" smtClean="0">
                <a:latin typeface="Arial" charset="0"/>
                <a:ea typeface="ＭＳ Ｐゴシック" pitchFamily="1" charset="-128"/>
              </a:rPr>
              <a:t>Nowe </a:t>
            </a:r>
            <a:r>
              <a:rPr lang="pl-PL" sz="2000" b="1" kern="1200" dirty="0" smtClean="0">
                <a:latin typeface="Arial" charset="0"/>
                <a:ea typeface="ＭＳ Ｐゴシック" pitchFamily="1" charset="-128"/>
              </a:rPr>
              <a:t>odporne na odkształcenia spody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zapewniające</a:t>
            </a:r>
            <a:r>
              <a:rPr lang="pl-PL" sz="2000" b="1" kern="1200" dirty="0" smtClean="0">
                <a:latin typeface="Arial" charset="0"/>
                <a:ea typeface="ＭＳ Ｐゴシック" pitchFamily="1" charset="-128"/>
              </a:rPr>
              <a:t> 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doskonałą dystrybucję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ciepła</a:t>
            </a:r>
          </a:p>
          <a:p>
            <a:pPr marL="1022350" lvl="2" indent="-457200" defTabSz="977900" eaLnBrk="1" hangingPunct="1">
              <a:lnSpc>
                <a:spcPct val="110000"/>
              </a:lnSpc>
              <a:buClr>
                <a:srgbClr val="CE1111"/>
              </a:buClr>
              <a:buFont typeface="+mj-lt"/>
              <a:buAutoNum type="arabicPeriod"/>
              <a:tabLst>
                <a:tab pos="96838" algn="l"/>
              </a:tabLst>
            </a:pPr>
            <a:r>
              <a:rPr lang="pl-PL" sz="2000" b="1" kern="1200" dirty="0" smtClean="0">
                <a:latin typeface="Arial" charset="0"/>
                <a:ea typeface="ＭＳ Ｐゴシック" pitchFamily="1" charset="-128"/>
              </a:rPr>
              <a:t>Nowe kolory </a:t>
            </a:r>
            <a:r>
              <a:rPr lang="pl-PL" sz="2000" kern="1200" dirty="0" smtClean="0">
                <a:latin typeface="Arial" charset="0"/>
                <a:ea typeface="ＭＳ Ｐゴシック" pitchFamily="1" charset="-128"/>
              </a:rPr>
              <a:t>zapewniające lepszą widoczność na półce</a:t>
            </a:r>
          </a:p>
          <a:p>
            <a:pPr marL="1022350" lvl="2" indent="-457200" defTabSz="977900" eaLnBrk="1" hangingPunct="1">
              <a:lnSpc>
                <a:spcPct val="110000"/>
              </a:lnSpc>
              <a:buClr>
                <a:srgbClr val="CE1111"/>
              </a:buClr>
              <a:buNone/>
              <a:tabLst>
                <a:tab pos="96838" algn="l"/>
              </a:tabLst>
            </a:pPr>
            <a:r>
              <a:rPr lang="pl-PL" sz="1800" b="1" kern="1200" dirty="0" smtClean="0">
                <a:solidFill>
                  <a:srgbClr val="CE1111"/>
                </a:solidFill>
                <a:latin typeface="Arial" charset="0"/>
                <a:ea typeface="ＭＳ Ｐゴシック" pitchFamily="1" charset="-128"/>
              </a:rPr>
              <a:t> </a:t>
            </a:r>
          </a:p>
          <a:p>
            <a:pPr algn="ctr">
              <a:buNone/>
            </a:pPr>
            <a:endParaRPr lang="pl-PL" sz="2800" dirty="0" smtClean="0">
              <a:solidFill>
                <a:srgbClr val="CE1111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5" name="Picture 8" descr="Tefal_20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1289" y="260648"/>
            <a:ext cx="227624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10"/>
          <p:cNvSpPr txBox="1"/>
          <p:nvPr/>
        </p:nvSpPr>
        <p:spPr>
          <a:xfrm>
            <a:off x="7508954" y="908720"/>
            <a:ext cx="2340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baseline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GOOD VALUES 4</a:t>
            </a:r>
            <a:endParaRPr lang="fr-FR" sz="2000" b="1" baseline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560" y="116632"/>
            <a:ext cx="8320087" cy="1143000"/>
          </a:xfrm>
        </p:spPr>
        <p:txBody>
          <a:bodyPr/>
          <a:lstStyle/>
          <a:p>
            <a:r>
              <a:rPr lang="pl-PL" sz="3200" dirty="0" smtClean="0"/>
              <a:t>Nowy </a:t>
            </a:r>
            <a:r>
              <a:rPr lang="pl-PL" sz="3200" dirty="0" err="1" smtClean="0"/>
              <a:t>Fresh</a:t>
            </a:r>
            <a:r>
              <a:rPr lang="pl-PL" sz="3200" dirty="0" smtClean="0"/>
              <a:t> </a:t>
            </a:r>
            <a:r>
              <a:rPr lang="pl-PL" sz="3200" dirty="0" err="1" smtClean="0"/>
              <a:t>Extreme</a:t>
            </a:r>
            <a:r>
              <a:rPr lang="pl-PL" sz="3200" dirty="0" smtClean="0"/>
              <a:t> 3w1 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528" y="1500175"/>
            <a:ext cx="5832648" cy="456725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pl-PL" sz="2000" dirty="0" smtClean="0">
                <a:solidFill>
                  <a:srgbClr val="C00000"/>
                </a:solidFill>
              </a:rPr>
              <a:t>Nowy </a:t>
            </a:r>
            <a:r>
              <a:rPr lang="pl-PL" sz="2000" dirty="0" err="1" smtClean="0">
                <a:solidFill>
                  <a:srgbClr val="C00000"/>
                </a:solidFill>
              </a:rPr>
              <a:t>Fresh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err="1" smtClean="0">
                <a:solidFill>
                  <a:srgbClr val="C00000"/>
                </a:solidFill>
              </a:rPr>
              <a:t>Extreme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err="1" smtClean="0">
                <a:solidFill>
                  <a:srgbClr val="C00000"/>
                </a:solidFill>
              </a:rPr>
              <a:t>Platinum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EP8440</a:t>
            </a:r>
            <a:endParaRPr lang="pl-PL" sz="2000" dirty="0" smtClean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None/>
            </a:pPr>
            <a:endParaRPr lang="en-US" sz="20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lvl="0" eaLnBrk="1" hangingPunct="1">
              <a:lnSpc>
                <a:spcPct val="110000"/>
              </a:lnSpc>
            </a:pPr>
            <a:r>
              <a:rPr lang="pl-PL" sz="1800" b="0" u="sng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Co się zmienia</a:t>
            </a:r>
            <a:r>
              <a:rPr lang="pl-PL" sz="1800" b="0" u="sng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:</a:t>
            </a:r>
            <a:r>
              <a:rPr lang="pl-PL" sz="1800" b="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nowa grafika z ulatniającymi się bąbelkami szampana – efekt świeżości 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Kluczowa cecha bez zmian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– 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opatentowana technologia Air </a:t>
            </a:r>
            <a:r>
              <a:rPr lang="pl-PL" sz="1800" kern="1200" dirty="0" err="1" smtClean="0">
                <a:latin typeface="Arial" charset="0"/>
                <a:ea typeface="ＭＳ Ｐゴシック" pitchFamily="1" charset="-128"/>
              </a:rPr>
              <a:t>Pulse</a:t>
            </a: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Zastępstwo EP8430</a:t>
            </a:r>
          </a:p>
          <a:p>
            <a:pPr eaLnBrk="1" hangingPunct="1">
              <a:lnSpc>
                <a:spcPct val="110000"/>
              </a:lnSpc>
              <a:buNone/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Pozycjonowanie cenowe bez zmian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Dostępność – marzec 2011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endParaRPr lang="en-GB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842db7e5-d6f3-40a1-9419-50cc15aea2f9" descr="5E0A5CBC-035F-4845-AD1F-E9A5EFB0E21D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09184" y="1916832"/>
            <a:ext cx="1702519" cy="295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53400" y="4250272"/>
            <a:ext cx="1008112" cy="474872"/>
          </a:xfrm>
          <a:prstGeom prst="rect">
            <a:avLst/>
          </a:prstGeom>
          <a:noFill/>
        </p:spPr>
      </p:pic>
      <p:pic>
        <p:nvPicPr>
          <p:cNvPr id="10" name="Picture 10" descr="accZoneSensible"/>
          <p:cNvPicPr>
            <a:picLocks noChangeAspect="1" noChangeArrowheads="1"/>
          </p:cNvPicPr>
          <p:nvPr/>
        </p:nvPicPr>
        <p:blipFill>
          <a:blip r:embed="rId5" cstate="email"/>
          <a:srcRect r="-246"/>
          <a:stretch>
            <a:fillRect/>
          </a:stretch>
        </p:blipFill>
        <p:spPr bwMode="auto">
          <a:xfrm>
            <a:off x="8553400" y="3356992"/>
            <a:ext cx="1154731" cy="767700"/>
          </a:xfrm>
          <a:prstGeom prst="rect">
            <a:avLst/>
          </a:prstGeom>
          <a:noFill/>
        </p:spPr>
      </p:pic>
      <p:pic>
        <p:nvPicPr>
          <p:cNvPr id="11" name="Picture 15" descr="TeteRasoir Dessu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09384" y="2708920"/>
            <a:ext cx="1080120" cy="561967"/>
          </a:xfrm>
          <a:prstGeom prst="rect">
            <a:avLst/>
          </a:prstGeom>
          <a:noFill/>
        </p:spPr>
      </p:pic>
      <p:pic>
        <p:nvPicPr>
          <p:cNvPr id="12" name="Picture 9" descr="PeigneJaune Fac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481392" y="1772816"/>
            <a:ext cx="1051407" cy="754316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93160" y="5085184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73280" y="5157192"/>
            <a:ext cx="1008112" cy="99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53400" y="5157192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81392" y="4149080"/>
            <a:ext cx="1008112" cy="474872"/>
          </a:xfrm>
          <a:prstGeom prst="rect">
            <a:avLst/>
          </a:prstGeom>
          <a:noFill/>
        </p:spPr>
      </p:pic>
      <p:pic>
        <p:nvPicPr>
          <p:cNvPr id="10" name="Picture 10" descr="accZoneSensible"/>
          <p:cNvPicPr>
            <a:picLocks noChangeAspect="1" noChangeArrowheads="1"/>
          </p:cNvPicPr>
          <p:nvPr/>
        </p:nvPicPr>
        <p:blipFill>
          <a:blip r:embed="rId4" cstate="email"/>
          <a:srcRect r="-246"/>
          <a:stretch>
            <a:fillRect/>
          </a:stretch>
        </p:blipFill>
        <p:spPr bwMode="auto">
          <a:xfrm>
            <a:off x="8553400" y="3140968"/>
            <a:ext cx="1154731" cy="767700"/>
          </a:xfrm>
          <a:prstGeom prst="rect">
            <a:avLst/>
          </a:prstGeom>
          <a:noFill/>
        </p:spPr>
      </p:pic>
      <p:pic>
        <p:nvPicPr>
          <p:cNvPr id="11" name="Picture 15" descr="TeteRasoir Dessu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481392" y="2348880"/>
            <a:ext cx="1080120" cy="561967"/>
          </a:xfrm>
          <a:prstGeom prst="rect">
            <a:avLst/>
          </a:prstGeom>
          <a:noFill/>
        </p:spPr>
      </p:pic>
      <p:pic>
        <p:nvPicPr>
          <p:cNvPr id="14" name="d1a8494c-af48-4a39-90c5-503736fd982e" descr="CF33B39D-9843-4F66-8C09-5E4B2E5C78A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65168" y="1916832"/>
            <a:ext cx="1728192" cy="299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3160" y="5085184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3280" y="5157192"/>
            <a:ext cx="1008112" cy="99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53400" y="5157192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704528" y="1500175"/>
            <a:ext cx="5832648" cy="456725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pl-PL" sz="2000" dirty="0" smtClean="0">
                <a:solidFill>
                  <a:srgbClr val="C00000"/>
                </a:solidFill>
              </a:rPr>
              <a:t>Nowy </a:t>
            </a:r>
            <a:r>
              <a:rPr lang="pl-PL" sz="2000" dirty="0" err="1" smtClean="0">
                <a:solidFill>
                  <a:srgbClr val="C00000"/>
                </a:solidFill>
              </a:rPr>
              <a:t>Fresh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err="1" smtClean="0">
                <a:solidFill>
                  <a:srgbClr val="C00000"/>
                </a:solidFill>
              </a:rPr>
              <a:t>Extreme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z golarką EP7340</a:t>
            </a:r>
            <a:endParaRPr lang="pl-PL" sz="2000" dirty="0" smtClean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None/>
            </a:pPr>
            <a:endParaRPr lang="en-US" sz="20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lvl="0" eaLnBrk="1" hangingPunct="1">
              <a:lnSpc>
                <a:spcPct val="110000"/>
              </a:lnSpc>
            </a:pPr>
            <a:r>
              <a:rPr lang="pl-PL" sz="1800" b="0" u="sng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Co się zmienia</a:t>
            </a:r>
            <a:r>
              <a:rPr lang="pl-PL" sz="1800" b="0" u="sng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:</a:t>
            </a:r>
            <a:r>
              <a:rPr lang="pl-PL" sz="1800" b="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nowa grafika z ulatniającymi się bąbelkami szampana – efekt świeżości 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Kluczowa cecha bez zmian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– 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opatentowana technologia Air </a:t>
            </a:r>
            <a:r>
              <a:rPr lang="pl-PL" sz="1800" kern="1200" dirty="0" err="1" smtClean="0">
                <a:latin typeface="Arial" charset="0"/>
                <a:ea typeface="ＭＳ Ｐゴシック" pitchFamily="1" charset="-128"/>
              </a:rPr>
              <a:t>Pulse</a:t>
            </a: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Zastępstwo EP7320</a:t>
            </a:r>
          </a:p>
          <a:p>
            <a:pPr eaLnBrk="1" hangingPunct="1">
              <a:lnSpc>
                <a:spcPct val="110000"/>
              </a:lnSpc>
              <a:buNone/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Pozycjonowanie cenowe bez zmian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Dostępność – marzec 2011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endParaRPr lang="en-GB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Nadpis 1"/>
          <p:cNvSpPr txBox="1">
            <a:spLocks/>
          </p:cNvSpPr>
          <p:nvPr/>
        </p:nvSpPr>
        <p:spPr bwMode="auto">
          <a:xfrm>
            <a:off x="992560" y="18864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Nowy </a:t>
            </a:r>
            <a:r>
              <a:rPr kumimoji="0" lang="pl-P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Fresh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Extreme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2w1 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Nowy Ultra Eco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528" y="1500175"/>
            <a:ext cx="7632848" cy="456725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pl-PL" sz="2000" dirty="0" smtClean="0">
                <a:solidFill>
                  <a:srgbClr val="C00000"/>
                </a:solidFill>
              </a:rPr>
              <a:t>Nowa oferta w najniższym segmencie cenowym!</a:t>
            </a:r>
            <a:endParaRPr lang="pl-PL" sz="2000" dirty="0" smtClean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None/>
            </a:pP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</a:rPr>
              <a:t>„podstawowy model – ekonomiczny i efektywny”</a:t>
            </a:r>
          </a:p>
          <a:p>
            <a:pPr>
              <a:spcBef>
                <a:spcPct val="50000"/>
              </a:spcBef>
              <a:buNone/>
            </a:pPr>
            <a:endParaRPr lang="en-US" sz="20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GB" sz="1800" dirty="0" smtClean="0">
                <a:latin typeface="Verdana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</a:rPr>
              <a:t>Korzyści dla konsumenta:</a:t>
            </a:r>
            <a:endParaRPr lang="en-GB" sz="1800" dirty="0" smtClean="0">
              <a:solidFill>
                <a:srgbClr val="C00000"/>
              </a:solidFill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Atrakcyjna cena</a:t>
            </a:r>
            <a:endParaRPr lang="en-GB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Wydajny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Ultra kompaktowy – łatwy w użyciu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defTabSz="182563">
              <a:buNone/>
              <a:tabLst>
                <a:tab pos="85725" algn="l"/>
                <a:tab pos="177800" algn="l"/>
              </a:tabLst>
            </a:pPr>
            <a:endParaRPr lang="pl-PL" sz="1800" b="0" dirty="0" smtClean="0"/>
          </a:p>
          <a:p>
            <a:pPr defTabSz="182563">
              <a:buNone/>
              <a:tabLst>
                <a:tab pos="85725" algn="l"/>
                <a:tab pos="177800" algn="l"/>
              </a:tabLst>
            </a:pPr>
            <a:r>
              <a:rPr lang="pl-PL" sz="1800" dirty="0" smtClean="0">
                <a:solidFill>
                  <a:srgbClr val="C00000"/>
                </a:solidFill>
              </a:rPr>
              <a:t>Grupa docelowa</a:t>
            </a:r>
            <a:r>
              <a:rPr lang="en-US" sz="1800" dirty="0" smtClean="0">
                <a:solidFill>
                  <a:srgbClr val="C00000"/>
                </a:solidFill>
              </a:rPr>
              <a:t>: </a:t>
            </a:r>
            <a:endParaRPr lang="pl-PL" sz="1800" dirty="0" smtClean="0">
              <a:solidFill>
                <a:srgbClr val="C00000"/>
              </a:solidFill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Kobiety w wieku </a:t>
            </a:r>
            <a:r>
              <a:rPr lang="en-GB" sz="1600" b="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en-GB" sz="1600" b="0" kern="1200" dirty="0" smtClean="0">
                <a:latin typeface="Arial" charset="0"/>
                <a:ea typeface="ＭＳ Ｐゴシック" pitchFamily="1" charset="-128"/>
              </a:rPr>
              <a:t>25 -</a:t>
            </a:r>
            <a:r>
              <a:rPr lang="en-GB" sz="1600" b="0" kern="1200" dirty="0" smtClean="0">
                <a:latin typeface="Arial" charset="0"/>
                <a:ea typeface="ＭＳ Ｐゴシック" pitchFamily="1" charset="-128"/>
              </a:rPr>
              <a:t>49, </a:t>
            </a:r>
            <a:r>
              <a:rPr lang="pl-PL" sz="1600" b="0" kern="1200" dirty="0" smtClean="0">
                <a:latin typeface="Arial" charset="0"/>
                <a:ea typeface="ＭＳ Ｐゴシック" pitchFamily="1" charset="-128"/>
              </a:rPr>
              <a:t>poszukujące depilatora z podstawową funkcją</a:t>
            </a:r>
            <a:endParaRPr lang="fr-FR" sz="16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5248" y="1772816"/>
            <a:ext cx="20400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528" y="1500175"/>
            <a:ext cx="8208912" cy="456725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pl-PL" sz="2000" dirty="0" smtClean="0">
                <a:solidFill>
                  <a:srgbClr val="C00000"/>
                </a:solidFill>
              </a:rPr>
              <a:t>Ultra </a:t>
            </a:r>
            <a:r>
              <a:rPr lang="pl-PL" sz="2000" dirty="0" smtClean="0">
                <a:solidFill>
                  <a:srgbClr val="C00000"/>
                </a:solidFill>
              </a:rPr>
              <a:t>Eco EP1030</a:t>
            </a: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</a:pP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Bardzo konkurencyjne pozycjonowanie cenowe! </a:t>
            </a:r>
            <a:r>
              <a:rPr lang="pl-PL" sz="1800" kern="1200" dirty="0" err="1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Promo</a:t>
            </a: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 </a:t>
            </a: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RSP 69,99 </a:t>
            </a:r>
            <a:r>
              <a:rPr lang="pl-PL" sz="1800" kern="1200" dirty="0" err="1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pln</a:t>
            </a:r>
            <a:endParaRPr lang="pl-PL" sz="1800" kern="1200" dirty="0" smtClean="0">
              <a:solidFill>
                <a:srgbClr val="C00000"/>
              </a:solidFill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1" eaLnBrk="1" hangingPunct="1">
              <a:lnSpc>
                <a:spcPct val="110000"/>
              </a:lnSpc>
              <a:buFont typeface="Wingdings" pitchFamily="2" charset="2"/>
              <a:buChar char="Ø"/>
            </a:pPr>
            <a:r>
              <a:rPr lang="pl-PL" kern="1200" dirty="0" smtClean="0">
                <a:latin typeface="Arial" charset="0"/>
                <a:ea typeface="ＭＳ Ｐゴシック" pitchFamily="1" charset="-128"/>
              </a:rPr>
              <a:t>Braun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</a:rPr>
              <a:t>Silk-epil</a:t>
            </a:r>
            <a:r>
              <a:rPr lang="pl-PL" b="1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</a:rPr>
              <a:t>Eversoft</a:t>
            </a:r>
            <a:r>
              <a:rPr lang="pl-PL" b="1" kern="1200" dirty="0" smtClean="0">
                <a:latin typeface="Arial" charset="0"/>
                <a:ea typeface="ＭＳ Ｐゴシック" pitchFamily="1" charset="-128"/>
              </a:rPr>
              <a:t> 2170</a:t>
            </a:r>
            <a:r>
              <a:rPr lang="pl-PL" kern="1200" dirty="0" smtClean="0">
                <a:latin typeface="Arial" charset="0"/>
                <a:ea typeface="ＭＳ Ｐゴシック" pitchFamily="1" charset="-128"/>
              </a:rPr>
              <a:t>: RSP – 99 </a:t>
            </a:r>
            <a:r>
              <a:rPr lang="pl-PL" kern="1200" dirty="0" err="1" smtClean="0">
                <a:latin typeface="Arial" charset="0"/>
                <a:ea typeface="ＭＳ Ｐゴシック" pitchFamily="1" charset="-128"/>
              </a:rPr>
              <a:t>pln</a:t>
            </a:r>
            <a:r>
              <a:rPr lang="pl-PL" kern="1200" dirty="0" smtClean="0">
                <a:latin typeface="Arial" charset="0"/>
                <a:ea typeface="ＭＳ Ｐゴシック" pitchFamily="1" charset="-128"/>
              </a:rPr>
              <a:t> /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</a:rPr>
              <a:t>Promo</a:t>
            </a:r>
            <a:r>
              <a:rPr lang="pl-PL" b="1" kern="1200" dirty="0" smtClean="0">
                <a:latin typeface="Arial" charset="0"/>
                <a:ea typeface="ＭＳ Ｐゴシック" pitchFamily="1" charset="-128"/>
              </a:rPr>
              <a:t>: 69-79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</a:rPr>
              <a:t>pln</a:t>
            </a:r>
            <a:endParaRPr lang="pl-PL" b="1" kern="1200" dirty="0" smtClean="0">
              <a:latin typeface="Arial" charset="0"/>
              <a:ea typeface="ＭＳ Ｐゴシック" pitchFamily="1" charset="-128"/>
            </a:endParaRPr>
          </a:p>
          <a:p>
            <a:pPr lvl="1" eaLnBrk="1" hangingPunct="1">
              <a:lnSpc>
                <a:spcPct val="110000"/>
              </a:lnSpc>
              <a:buNone/>
            </a:pP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lvl="1" eaLnBrk="1" hangingPunct="1">
              <a:lnSpc>
                <a:spcPct val="110000"/>
              </a:lnSpc>
              <a:buNone/>
            </a:pP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lvl="1" eaLnBrk="1" hangingPunct="1">
              <a:lnSpc>
                <a:spcPct val="110000"/>
              </a:lnSpc>
              <a:buFont typeface="Wingdings" pitchFamily="2" charset="2"/>
              <a:buChar char="Ø"/>
            </a:pPr>
            <a:r>
              <a:rPr lang="pl-PL" kern="1200" dirty="0" smtClean="0">
                <a:latin typeface="Arial" charset="0"/>
                <a:ea typeface="ＭＳ Ｐゴシック" pitchFamily="1" charset="-128"/>
              </a:rPr>
              <a:t>Philips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</a:rPr>
              <a:t>Satinelle</a:t>
            </a:r>
            <a:r>
              <a:rPr lang="pl-PL" b="1" kern="1200" dirty="0" smtClean="0">
                <a:latin typeface="Arial" charset="0"/>
                <a:ea typeface="ＭＳ Ｐゴシック" pitchFamily="1" charset="-128"/>
              </a:rPr>
              <a:t> HP6400: </a:t>
            </a:r>
            <a:r>
              <a:rPr lang="pl-PL" kern="1200" dirty="0" smtClean="0">
                <a:latin typeface="Arial" charset="0"/>
                <a:ea typeface="ＭＳ Ｐゴシック" pitchFamily="1" charset="-128"/>
              </a:rPr>
              <a:t>RSP – 89 </a:t>
            </a:r>
            <a:r>
              <a:rPr lang="pl-PL" kern="1200" dirty="0" err="1" smtClean="0">
                <a:latin typeface="Arial" charset="0"/>
                <a:ea typeface="ＭＳ Ｐゴシック" pitchFamily="1" charset="-128"/>
              </a:rPr>
              <a:t>pln</a:t>
            </a:r>
            <a:r>
              <a:rPr lang="pl-PL" kern="1200" dirty="0" smtClean="0">
                <a:latin typeface="Arial" charset="0"/>
                <a:ea typeface="ＭＳ Ｐゴシック" pitchFamily="1" charset="-128"/>
              </a:rPr>
              <a:t> /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</a:rPr>
              <a:t>Promo</a:t>
            </a:r>
            <a:r>
              <a:rPr lang="pl-PL" b="1" kern="1200" dirty="0" smtClean="0">
                <a:latin typeface="Arial" charset="0"/>
                <a:ea typeface="ＭＳ Ｐゴシック" pitchFamily="1" charset="-128"/>
              </a:rPr>
              <a:t>: 69 </a:t>
            </a:r>
            <a:r>
              <a:rPr lang="pl-PL" b="1" kern="1200" dirty="0" err="1" smtClean="0">
                <a:latin typeface="Arial" charset="0"/>
                <a:ea typeface="ＭＳ Ｐゴシック" pitchFamily="1" charset="-128"/>
              </a:rPr>
              <a:t>pln</a:t>
            </a: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Zastępstwo </a:t>
            </a:r>
            <a:r>
              <a:rPr lang="pl-PL" sz="1800" b="0" kern="1200" dirty="0" err="1" smtClean="0">
                <a:latin typeface="Arial" charset="0"/>
                <a:ea typeface="ＭＳ Ｐゴシック" pitchFamily="1" charset="-128"/>
              </a:rPr>
              <a:t>Lovely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Eco EP1011</a:t>
            </a:r>
          </a:p>
          <a:p>
            <a:pPr eaLnBrk="1" hangingPunct="1">
              <a:lnSpc>
                <a:spcPct val="110000"/>
              </a:lnSpc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pl-PL" sz="1800" b="0" kern="1200" dirty="0" err="1" smtClean="0">
                <a:latin typeface="Arial" charset="0"/>
                <a:ea typeface="ＭＳ Ｐゴシック" pitchFamily="1" charset="-128"/>
              </a:rPr>
              <a:t>Dostepność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 – marzec 2011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eaLnBrk="1" hangingPunct="1">
              <a:lnSpc>
                <a:spcPct val="110000"/>
              </a:lnSpc>
            </a:pPr>
            <a:endParaRPr lang="en-GB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0"/>
            <a:ext cx="2553470" cy="11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 descr="C:\Documents and Settings\amatlosz\Moje dokumenty\Moje obrazy\21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80" y="2708920"/>
            <a:ext cx="792088" cy="872097"/>
          </a:xfrm>
          <a:prstGeom prst="rect">
            <a:avLst/>
          </a:prstGeom>
          <a:noFill/>
        </p:spPr>
      </p:pic>
      <p:pic>
        <p:nvPicPr>
          <p:cNvPr id="22532" name="Picture 4" descr="C:\Documents and Settings\amatlosz\Moje dokumenty\Moje obrazy\HP64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492" y="3645024"/>
            <a:ext cx="1181100" cy="104775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1072" y="4869160"/>
            <a:ext cx="1080120" cy="148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992560" y="18864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Nowy Ultra Eco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3240" y="1412776"/>
            <a:ext cx="596032" cy="107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-87560" y="2381979"/>
            <a:ext cx="2012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Lovely</a:t>
            </a:r>
            <a:r>
              <a:rPr lang="pl-PL" sz="1800" b="1" dirty="0" smtClean="0"/>
              <a:t> </a:t>
            </a:r>
            <a:r>
              <a:rPr lang="pl-PL" sz="1800" b="1" dirty="0"/>
              <a:t>Eco</a:t>
            </a:r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159,99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89,99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568624" y="2165955"/>
            <a:ext cx="10385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Elite</a:t>
            </a:r>
            <a:r>
              <a:rPr lang="pl-PL" sz="1800" b="1" dirty="0" smtClean="0"/>
              <a:t>    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179,99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139,99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r>
              <a:rPr lang="pl-PL" sz="1800" dirty="0" smtClean="0">
                <a:solidFill>
                  <a:srgbClr val="C00000"/>
                </a:solidFill>
              </a:rPr>
              <a:t>         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944888" y="1373867"/>
            <a:ext cx="14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Silence</a:t>
            </a:r>
            <a:r>
              <a:rPr lang="pl-PL" sz="1800" b="1" dirty="0" smtClean="0"/>
              <a:t> </a:t>
            </a:r>
            <a:r>
              <a:rPr lang="pl-PL" sz="1800" b="1" dirty="0" smtClean="0"/>
              <a:t>2w1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/>
              <a:t>229,99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199,99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385048" y="880844"/>
            <a:ext cx="144016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Fresh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Extreme</a:t>
            </a:r>
            <a:r>
              <a:rPr lang="pl-PL" sz="1800" b="1" dirty="0" smtClean="0"/>
              <a:t> 2w1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329,99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249,99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  <a:p>
            <a:pPr algn="ctr">
              <a:spcBef>
                <a:spcPct val="50000"/>
              </a:spcBef>
            </a:pPr>
            <a:endParaRPr lang="pl-PL" sz="1800" dirty="0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2576736" y="1580406"/>
            <a:ext cx="1512168" cy="11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dirty="0" smtClean="0"/>
              <a:t>         </a:t>
            </a:r>
          </a:p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Lovely</a:t>
            </a:r>
            <a:r>
              <a:rPr lang="pl-PL" sz="1800" b="1" dirty="0" smtClean="0"/>
              <a:t> </a:t>
            </a:r>
            <a:r>
              <a:rPr lang="pl-PL" sz="1800" b="1" dirty="0" smtClean="0"/>
              <a:t>2w1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/>
              <a:t>199,99 </a:t>
            </a:r>
            <a:r>
              <a:rPr lang="pl-PL" sz="1800" dirty="0" err="1"/>
              <a:t>pln</a:t>
            </a:r>
            <a:r>
              <a:rPr lang="pl-PL" sz="1800" b="1" dirty="0"/>
              <a:t> </a:t>
            </a:r>
            <a:endParaRPr lang="pl-PL" sz="1800" b="1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169,99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r>
              <a:rPr lang="pl-PL" sz="1800" dirty="0" smtClean="0">
                <a:solidFill>
                  <a:srgbClr val="C00000"/>
                </a:solidFill>
              </a:rPr>
              <a:t>           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6393160" y="417438"/>
            <a:ext cx="20882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Fresh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Extreme</a:t>
            </a:r>
            <a:r>
              <a:rPr lang="pl-PL" sz="1800" b="1" baseline="0" dirty="0"/>
              <a:t> </a:t>
            </a:r>
            <a:r>
              <a:rPr lang="pl-PL" sz="1800" b="1" dirty="0" err="1" smtClean="0"/>
              <a:t>Platinum</a:t>
            </a:r>
            <a:r>
              <a:rPr lang="pl-PL" sz="1800" b="1" dirty="0" smtClean="0"/>
              <a:t>       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389,99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319,99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</p:txBody>
      </p:sp>
      <p:pic>
        <p:nvPicPr>
          <p:cNvPr id="30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4928" y="2348880"/>
            <a:ext cx="64622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7096" y="1772816"/>
            <a:ext cx="57606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5"/>
          <a:srcRect l="22240" t="8530" r="21211" b="7503"/>
          <a:stretch>
            <a:fillRect/>
          </a:stretch>
        </p:blipFill>
        <p:spPr bwMode="auto">
          <a:xfrm>
            <a:off x="537504" y="3356992"/>
            <a:ext cx="67929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7"/>
          <p:cNvPicPr>
            <a:picLocks noChangeAspect="1" noChangeArrowheads="1"/>
          </p:cNvPicPr>
          <p:nvPr/>
        </p:nvPicPr>
        <p:blipFill>
          <a:blip r:embed="rId6" cstate="print"/>
          <a:srcRect r="53845"/>
          <a:stretch>
            <a:fillRect/>
          </a:stretch>
        </p:blipFill>
        <p:spPr bwMode="auto">
          <a:xfrm>
            <a:off x="1712640" y="2996952"/>
            <a:ext cx="70581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8784" y="2708920"/>
            <a:ext cx="648072" cy="101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064568" y="188640"/>
            <a:ext cx="8320087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Oferta marzec 2011</a:t>
            </a:r>
            <a:r>
              <a:rPr kumimoji="0" 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/>
            </a:r>
            <a:br>
              <a:rPr kumimoji="0" 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endParaRPr kumimoji="0" lang="cs-CZ" sz="24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31" name="Straight Arrow Connector 13"/>
          <p:cNvCxnSpPr/>
          <p:nvPr/>
        </p:nvCxnSpPr>
        <p:spPr bwMode="auto">
          <a:xfrm flipV="1">
            <a:off x="0" y="2060848"/>
            <a:ext cx="9906000" cy="302433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8D7D74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6" cstate="print"/>
          <a:srcRect r="53845"/>
          <a:stretch>
            <a:fillRect/>
          </a:stretch>
        </p:blipFill>
        <p:spPr bwMode="auto">
          <a:xfrm>
            <a:off x="1928664" y="4653136"/>
            <a:ext cx="70581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80793" y="4221089"/>
            <a:ext cx="6884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6936" y="3861048"/>
            <a:ext cx="64622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842db7e5-d6f3-40a1-9419-50cc15aea2f9" descr="5E0A5CBC-035F-4845-AD1F-E9A5EFB0E21D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041232" y="2996952"/>
            <a:ext cx="66445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d1a8494c-af48-4a39-90c5-503736fd982e" descr="CF33B39D-9843-4F66-8C09-5E4B2E5C78A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817096" y="3501008"/>
            <a:ext cx="62292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1" cstate="print"/>
          <a:srcRect l="17304" t="9371" r="13338" b="8445"/>
          <a:stretch>
            <a:fillRect/>
          </a:stretch>
        </p:blipFill>
        <p:spPr bwMode="auto">
          <a:xfrm>
            <a:off x="8553400" y="2852936"/>
            <a:ext cx="55951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pole tekstowe 48"/>
          <p:cNvSpPr txBox="1"/>
          <p:nvPr/>
        </p:nvSpPr>
        <p:spPr>
          <a:xfrm>
            <a:off x="5601072" y="458112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dirty="0" smtClean="0">
                <a:solidFill>
                  <a:srgbClr val="C00000"/>
                </a:solidFill>
              </a:rPr>
              <a:t>Nowość!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0" name="pole tekstowe 49"/>
          <p:cNvSpPr txBox="1"/>
          <p:nvPr/>
        </p:nvSpPr>
        <p:spPr>
          <a:xfrm>
            <a:off x="7041232" y="429309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dirty="0" smtClean="0">
                <a:solidFill>
                  <a:srgbClr val="C00000"/>
                </a:solidFill>
              </a:rPr>
              <a:t>Nowość!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8481392" y="400506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dirty="0" smtClean="0">
                <a:solidFill>
                  <a:srgbClr val="C00000"/>
                </a:solidFill>
              </a:rPr>
              <a:t>Nowość!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4304928" y="486916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dirty="0" smtClean="0">
                <a:solidFill>
                  <a:srgbClr val="C00000"/>
                </a:solidFill>
              </a:rPr>
              <a:t>Nowość!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2520" y="5013176"/>
            <a:ext cx="588535" cy="79208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54" name="pole tekstowe 53"/>
          <p:cNvSpPr txBox="1"/>
          <p:nvPr/>
        </p:nvSpPr>
        <p:spPr>
          <a:xfrm>
            <a:off x="776536" y="566124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dirty="0" smtClean="0">
                <a:solidFill>
                  <a:srgbClr val="C00000"/>
                </a:solidFill>
              </a:rPr>
              <a:t>Nowość!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0" y="6006485"/>
            <a:ext cx="2012050" cy="85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/>
              <a:t>EP1030</a:t>
            </a:r>
            <a:endParaRPr lang="pl-PL" sz="1800" b="1" dirty="0" smtClean="0"/>
          </a:p>
          <a:p>
            <a:pPr algn="ctr">
              <a:spcBef>
                <a:spcPct val="50000"/>
              </a:spcBef>
            </a:pPr>
            <a:r>
              <a:rPr lang="pl-PL" sz="1800" b="1" dirty="0" smtClean="0"/>
              <a:t>Ultra Eco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err="1" smtClean="0">
                <a:solidFill>
                  <a:srgbClr val="C00000"/>
                </a:solidFill>
              </a:rPr>
              <a:t>Promo</a:t>
            </a:r>
            <a:r>
              <a:rPr lang="pl-PL" sz="1800" dirty="0" smtClean="0">
                <a:solidFill>
                  <a:srgbClr val="C00000"/>
                </a:solidFill>
              </a:rPr>
              <a:t> RSP 69,99</a:t>
            </a:r>
            <a:endParaRPr lang="pl-PL" sz="1800" b="1" dirty="0">
              <a:solidFill>
                <a:srgbClr val="C00000"/>
              </a:solidFill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016896" y="5157192"/>
            <a:ext cx="1440160" cy="10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/>
              <a:t>EP5420        </a:t>
            </a:r>
            <a:r>
              <a:rPr lang="pl-PL" sz="1800" b="1" dirty="0" err="1"/>
              <a:t>Silence</a:t>
            </a:r>
            <a:r>
              <a:rPr lang="pl-PL" sz="1800" b="1" dirty="0"/>
              <a:t> </a:t>
            </a:r>
            <a:r>
              <a:rPr lang="pl-PL" sz="1800" b="1" dirty="0" smtClean="0"/>
              <a:t>2w1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/>
              <a:t>229,99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199,99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5385048" y="4869160"/>
            <a:ext cx="1440160" cy="149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/>
              <a:t>EP7340</a:t>
            </a:r>
            <a:r>
              <a:rPr lang="pl-PL" sz="1800" dirty="0" smtClean="0"/>
              <a:t>        </a:t>
            </a:r>
            <a:r>
              <a:rPr lang="pl-PL" sz="1800" b="1" dirty="0" err="1"/>
              <a:t>Fresh</a:t>
            </a:r>
            <a:r>
              <a:rPr lang="pl-PL" sz="1800" b="1" dirty="0"/>
              <a:t> </a:t>
            </a:r>
            <a:r>
              <a:rPr lang="pl-PL" sz="1800" b="1" dirty="0" err="1" smtClean="0"/>
              <a:t>Extreme</a:t>
            </a:r>
            <a:r>
              <a:rPr lang="pl-PL" sz="1800" b="1" dirty="0" smtClean="0"/>
              <a:t> 2w1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329,99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249,99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  <a:p>
            <a:pPr algn="ctr">
              <a:spcBef>
                <a:spcPct val="50000"/>
              </a:spcBef>
            </a:pPr>
            <a:endParaRPr lang="pl-PL" sz="1800" dirty="0"/>
          </a:p>
        </p:txBody>
      </p:sp>
      <p:sp>
        <p:nvSpPr>
          <p:cNvPr id="66" name="Text Box 18"/>
          <p:cNvSpPr txBox="1">
            <a:spLocks noChangeArrowheads="1"/>
          </p:cNvSpPr>
          <p:nvPr/>
        </p:nvSpPr>
        <p:spPr bwMode="auto">
          <a:xfrm>
            <a:off x="6825208" y="4653136"/>
            <a:ext cx="1440160" cy="149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/>
              <a:t>EP8440</a:t>
            </a:r>
            <a:r>
              <a:rPr lang="pl-PL" sz="1800" dirty="0" smtClean="0"/>
              <a:t>       </a:t>
            </a:r>
            <a:r>
              <a:rPr lang="pl-PL" sz="1800" b="1" dirty="0" err="1"/>
              <a:t>Fresh</a:t>
            </a:r>
            <a:r>
              <a:rPr lang="pl-PL" sz="1800" b="1" dirty="0"/>
              <a:t> </a:t>
            </a:r>
            <a:r>
              <a:rPr lang="pl-PL" sz="1800" b="1" dirty="0" err="1" smtClean="0"/>
              <a:t>Extreme</a:t>
            </a:r>
            <a:r>
              <a:rPr lang="pl-PL" sz="1800" b="1" dirty="0" smtClean="0"/>
              <a:t> 3w1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389,99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319,99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  <a:p>
            <a:pPr algn="ctr">
              <a:spcBef>
                <a:spcPct val="50000"/>
              </a:spcBef>
            </a:pPr>
            <a:endParaRPr lang="pl-PL" sz="1800" dirty="0"/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8265368" y="4293096"/>
            <a:ext cx="1440160" cy="1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/>
              <a:t>EP9210</a:t>
            </a:r>
            <a:r>
              <a:rPr lang="pl-PL" sz="1800" dirty="0" smtClean="0"/>
              <a:t>      </a:t>
            </a:r>
            <a:r>
              <a:rPr lang="pl-PL" sz="1800" b="1" dirty="0" err="1" smtClean="0"/>
              <a:t>Aquasilence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459,99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379,99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endParaRPr lang="pl-PL" sz="1800" dirty="0">
              <a:solidFill>
                <a:srgbClr val="C00000"/>
              </a:solidFill>
            </a:endParaRPr>
          </a:p>
          <a:p>
            <a:pPr algn="ctr">
              <a:spcBef>
                <a:spcPct val="50000"/>
              </a:spcBef>
            </a:pPr>
            <a:endParaRPr lang="pl-PL" sz="1800" dirty="0"/>
          </a:p>
        </p:txBody>
      </p:sp>
      <p:sp>
        <p:nvSpPr>
          <p:cNvPr id="68" name="Text Box 14"/>
          <p:cNvSpPr txBox="1">
            <a:spLocks noChangeArrowheads="1"/>
          </p:cNvSpPr>
          <p:nvPr/>
        </p:nvSpPr>
        <p:spPr bwMode="auto">
          <a:xfrm>
            <a:off x="1712640" y="5805264"/>
            <a:ext cx="10385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Elite</a:t>
            </a:r>
            <a:r>
              <a:rPr lang="pl-PL" sz="1800" b="1" dirty="0" smtClean="0"/>
              <a:t>    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 smtClean="0"/>
              <a:t>179,99 </a:t>
            </a:r>
            <a:r>
              <a:rPr lang="pl-PL" sz="1800" dirty="0" err="1" smtClean="0"/>
              <a:t>pln</a:t>
            </a:r>
            <a:endParaRPr lang="pl-PL" sz="1800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139,99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r>
              <a:rPr lang="pl-PL" sz="1800" dirty="0" smtClean="0">
                <a:solidFill>
                  <a:srgbClr val="C00000"/>
                </a:solidFill>
              </a:rPr>
              <a:t>         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69" name="Text Box 23"/>
          <p:cNvSpPr txBox="1">
            <a:spLocks noChangeArrowheads="1"/>
          </p:cNvSpPr>
          <p:nvPr/>
        </p:nvSpPr>
        <p:spPr bwMode="auto">
          <a:xfrm>
            <a:off x="2648744" y="5108798"/>
            <a:ext cx="1512168" cy="11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dirty="0" smtClean="0"/>
              <a:t>         </a:t>
            </a:r>
          </a:p>
          <a:p>
            <a:pPr algn="ctr">
              <a:spcBef>
                <a:spcPct val="50000"/>
              </a:spcBef>
            </a:pPr>
            <a:r>
              <a:rPr lang="pl-PL" sz="1800" b="1" dirty="0" err="1" smtClean="0"/>
              <a:t>Lovely</a:t>
            </a:r>
            <a:r>
              <a:rPr lang="pl-PL" sz="1800" b="1" dirty="0" smtClean="0"/>
              <a:t> </a:t>
            </a:r>
            <a:r>
              <a:rPr lang="pl-PL" sz="1800" b="1" dirty="0" smtClean="0"/>
              <a:t>2w1</a:t>
            </a:r>
            <a:endParaRPr lang="pl-PL" sz="1800" b="1" dirty="0"/>
          </a:p>
          <a:p>
            <a:pPr algn="ctr">
              <a:spcBef>
                <a:spcPct val="50000"/>
              </a:spcBef>
            </a:pPr>
            <a:r>
              <a:rPr lang="pl-PL" sz="1800" dirty="0"/>
              <a:t>199,99 </a:t>
            </a:r>
            <a:r>
              <a:rPr lang="pl-PL" sz="1800" dirty="0" err="1"/>
              <a:t>pln</a:t>
            </a:r>
            <a:r>
              <a:rPr lang="pl-PL" sz="1800" b="1" dirty="0"/>
              <a:t> </a:t>
            </a:r>
            <a:endParaRPr lang="pl-PL" sz="1800" b="1" dirty="0" smtClean="0"/>
          </a:p>
          <a:p>
            <a:pPr algn="ctr"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169,99 </a:t>
            </a:r>
            <a:r>
              <a:rPr lang="pl-PL" sz="1800" dirty="0" err="1" smtClean="0">
                <a:solidFill>
                  <a:srgbClr val="C00000"/>
                </a:solidFill>
              </a:rPr>
              <a:t>pln</a:t>
            </a:r>
            <a:r>
              <a:rPr lang="pl-PL" sz="1800" dirty="0" smtClean="0">
                <a:solidFill>
                  <a:srgbClr val="C00000"/>
                </a:solidFill>
              </a:rPr>
              <a:t>           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71" name="pole tekstowe 70"/>
          <p:cNvSpPr txBox="1"/>
          <p:nvPr/>
        </p:nvSpPr>
        <p:spPr>
          <a:xfrm rot="20610006">
            <a:off x="7789985" y="2026882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Do marca 2011</a:t>
            </a:r>
            <a:endParaRPr lang="pl-PL" sz="1600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72" name="pole tekstowe 71"/>
          <p:cNvSpPr txBox="1"/>
          <p:nvPr/>
        </p:nvSpPr>
        <p:spPr>
          <a:xfrm rot="20586489">
            <a:off x="8008151" y="2416477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kern="0" baseline="0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Od marca 2011</a:t>
            </a:r>
            <a:endParaRPr lang="pl-PL" sz="1600" kern="0" baseline="0" dirty="0" smtClean="0">
              <a:solidFill>
                <a:srgbClr val="C00000"/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Depilatory </a:t>
            </a:r>
            <a:r>
              <a:rPr lang="pl-PL" sz="3200" dirty="0" smtClean="0"/>
              <a:t>-  </a:t>
            </a:r>
            <a:r>
              <a:rPr lang="pl-PL" sz="3200" dirty="0" smtClean="0"/>
              <a:t>wsparcie marketingowe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528" y="1052736"/>
            <a:ext cx="7632848" cy="456725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endParaRPr lang="en-US" sz="20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GB" sz="1800" dirty="0" smtClean="0">
                <a:latin typeface="Verdana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</a:rPr>
              <a:t>Promocja konsumencka</a:t>
            </a:r>
            <a:endParaRPr lang="en-GB" sz="1800" dirty="0" smtClean="0">
              <a:solidFill>
                <a:srgbClr val="C00000"/>
              </a:solidFill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en-GB" sz="180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satysfakcja gwarantowana</a:t>
            </a: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1" defTabSz="182563" eaLnBrk="1" hangingPunct="1">
              <a:lnSpc>
                <a:spcPct val="110000"/>
              </a:lnSpc>
              <a:buFont typeface="Wingdings" pitchFamily="2" charset="2"/>
              <a:buChar char="Ø"/>
              <a:tabLst>
                <a:tab pos="85725" algn="l"/>
                <a:tab pos="177800" algn="l"/>
              </a:tabLst>
            </a:pPr>
            <a:r>
              <a:rPr lang="pl-PL" kern="1200" dirty="0" smtClean="0">
                <a:latin typeface="Arial" charset="0"/>
                <a:ea typeface="ＭＳ Ｐゴシック" pitchFamily="1" charset="-128"/>
              </a:rPr>
              <a:t>Wszystkie modele</a:t>
            </a: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lvl="1" defTabSz="182563" eaLnBrk="1" hangingPunct="1">
              <a:lnSpc>
                <a:spcPct val="110000"/>
              </a:lnSpc>
              <a:buFont typeface="Wingdings" pitchFamily="2" charset="2"/>
              <a:buChar char="Ø"/>
              <a:tabLst>
                <a:tab pos="85725" algn="l"/>
                <a:tab pos="177800" algn="l"/>
              </a:tabLst>
            </a:pPr>
            <a:r>
              <a:rPr lang="pl-PL" kern="1200" dirty="0" smtClean="0">
                <a:latin typeface="Arial" charset="0"/>
                <a:ea typeface="ＭＳ Ｐゴシック" pitchFamily="1" charset="-128"/>
              </a:rPr>
              <a:t>Okres: marzec - grudzień</a:t>
            </a: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lvl="1"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Promocja kuponowa z prezentem na najwyższe linie 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(</a:t>
            </a:r>
            <a:r>
              <a:rPr lang="pl-PL" sz="1800" kern="1200" dirty="0" err="1" smtClean="0">
                <a:latin typeface="Arial" charset="0"/>
                <a:ea typeface="ＭＳ Ｐゴシック" pitchFamily="1" charset="-128"/>
              </a:rPr>
              <a:t>Aquasilence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 i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sz="1800" kern="1200" dirty="0" err="1" smtClean="0">
                <a:latin typeface="Arial" charset="0"/>
                <a:ea typeface="ＭＳ Ｐゴシック" pitchFamily="1" charset="-128"/>
              </a:rPr>
              <a:t>Fresh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 </a:t>
            </a:r>
            <a:r>
              <a:rPr lang="pl-PL" sz="1800" kern="1200" dirty="0" err="1" smtClean="0">
                <a:latin typeface="Arial" charset="0"/>
                <a:ea typeface="ＭＳ Ｐゴシック" pitchFamily="1" charset="-128"/>
              </a:rPr>
              <a:t>Extreme</a:t>
            </a:r>
            <a:r>
              <a:rPr lang="pl-PL" sz="1800" kern="1200" dirty="0" smtClean="0">
                <a:latin typeface="Arial" charset="0"/>
                <a:ea typeface="ＭＳ Ｐゴシック" pitchFamily="1" charset="-128"/>
              </a:rPr>
              <a:t>)</a:t>
            </a: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1" defTabSz="182563" eaLnBrk="1" hangingPunct="1">
              <a:lnSpc>
                <a:spcPct val="110000"/>
              </a:lnSpc>
              <a:buFont typeface="Wingdings" pitchFamily="2" charset="2"/>
              <a:buChar char="Ø"/>
              <a:tabLst>
                <a:tab pos="85725" algn="l"/>
                <a:tab pos="177800" algn="l"/>
              </a:tabLst>
            </a:pPr>
            <a:r>
              <a:rPr lang="pl-PL" kern="1200" dirty="0" smtClean="0">
                <a:latin typeface="Arial" charset="0"/>
                <a:ea typeface="ＭＳ Ｐゴシック" pitchFamily="1" charset="-128"/>
              </a:rPr>
              <a:t>Okres: marzec - sierpień</a:t>
            </a:r>
            <a:endParaRPr lang="pl-PL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defTabSz="182563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r>
              <a:rPr lang="pl-PL" sz="1800" dirty="0" smtClean="0">
                <a:solidFill>
                  <a:srgbClr val="C00000"/>
                </a:solidFill>
              </a:rPr>
              <a:t>Materiały POS</a:t>
            </a:r>
            <a:endParaRPr lang="pl-PL" sz="1800" dirty="0" smtClean="0">
              <a:solidFill>
                <a:srgbClr val="C00000"/>
              </a:solidFill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Ulotka konsumencka + stojaczek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Stojaczki na produkt 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defTabSz="182563">
              <a:lnSpc>
                <a:spcPct val="110000"/>
              </a:lnSpc>
              <a:buFont typeface="Arial" pitchFamily="34" charset="0"/>
              <a:buChar char="■"/>
              <a:tabLst>
                <a:tab pos="85725" algn="l"/>
                <a:tab pos="177800" algn="l"/>
              </a:tabLst>
            </a:pPr>
            <a:endParaRPr lang="pl-PL" sz="1800" kern="1200" dirty="0" err="1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258" y="1"/>
            <a:ext cx="189544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85048" y="3789040"/>
            <a:ext cx="1515482" cy="21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041232" y="3789040"/>
            <a:ext cx="1404271" cy="19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29091" t="12692" r="7392" b="11923"/>
          <a:stretch>
            <a:fillRect/>
          </a:stretch>
        </p:blipFill>
        <p:spPr bwMode="auto">
          <a:xfrm flipH="1">
            <a:off x="8265368" y="3861048"/>
            <a:ext cx="1202348" cy="179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 descr="satysfakcja_gwarantowan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5248" y="1700808"/>
            <a:ext cx="1347293" cy="134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Depilatory – wsparcie </a:t>
            </a:r>
            <a:r>
              <a:rPr lang="pl-PL" sz="3200" dirty="0" err="1" smtClean="0"/>
              <a:t>tradowe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528" y="980728"/>
            <a:ext cx="7200800" cy="4567251"/>
          </a:xfrm>
        </p:spPr>
        <p:txBody>
          <a:bodyPr/>
          <a:lstStyle/>
          <a:p>
            <a:pPr lvl="0" defTabSz="182563">
              <a:buNone/>
              <a:tabLst>
                <a:tab pos="85725" algn="l"/>
                <a:tab pos="177800" algn="l"/>
              </a:tabLst>
            </a:pPr>
            <a:r>
              <a:rPr lang="en-GB" sz="1800" dirty="0" smtClean="0">
                <a:latin typeface="Verdana" pitchFamily="34" charset="0"/>
              </a:rPr>
              <a:t> </a:t>
            </a:r>
            <a:endParaRPr lang="en-GB" sz="1800" dirty="0" smtClean="0">
              <a:solidFill>
                <a:srgbClr val="C00000"/>
              </a:solidFill>
            </a:endParaRPr>
          </a:p>
          <a:p>
            <a:pPr lvl="0"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r>
              <a:rPr lang="pl-PL" sz="1800" kern="1200" dirty="0" smtClean="0">
                <a:solidFill>
                  <a:srgbClr val="C00000"/>
                </a:solidFill>
                <a:latin typeface="Arial" charset="0"/>
                <a:ea typeface="ＭＳ Ｐゴシック" pitchFamily="1" charset="-128"/>
              </a:rPr>
              <a:t>CEL: Zbudowanie dystrybucji przed sezonem (maj – czerwiec)</a:t>
            </a:r>
            <a:endParaRPr lang="pl-PL" sz="1800" kern="1200" dirty="0" smtClean="0">
              <a:solidFill>
                <a:srgbClr val="C00000"/>
              </a:solidFill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Program dla TT/BG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Wsparcie dla sklepów detalicznych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Program </a:t>
            </a: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dla elektro-specjalistów (MSHP/ Euro)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buNone/>
              <a:tabLst>
                <a:tab pos="85725" algn="l"/>
                <a:tab pos="177800" algn="l"/>
              </a:tabLst>
            </a:pPr>
            <a:endParaRPr lang="pl-PL" sz="800" b="0" kern="1200" dirty="0" smtClean="0">
              <a:latin typeface="Arial" charset="0"/>
              <a:ea typeface="ＭＳ Ｐゴシック" pitchFamily="1" charset="-128"/>
            </a:endParaRPr>
          </a:p>
          <a:p>
            <a:pPr lvl="0" defTabSz="182563" eaLnBrk="1" hangingPunct="1">
              <a:lnSpc>
                <a:spcPct val="110000"/>
              </a:lnSpc>
              <a:tabLst>
                <a:tab pos="85725" algn="l"/>
                <a:tab pos="177800" algn="l"/>
              </a:tabLst>
            </a:pPr>
            <a:r>
              <a:rPr lang="pl-PL" sz="1800" b="0" kern="1200" dirty="0" smtClean="0">
                <a:latin typeface="Arial" charset="0"/>
                <a:ea typeface="ＭＳ Ｐゴシック" pitchFamily="1" charset="-128"/>
              </a:rPr>
              <a:t>Listwy na depilatory dla zapewnienia lepszej widoczności (MSHP)</a:t>
            </a:r>
            <a:endParaRPr lang="pl-PL" sz="1800" b="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kern="1200" dirty="0" smtClean="0">
              <a:latin typeface="Arial" charset="0"/>
              <a:ea typeface="ＭＳ Ｐゴシック" pitchFamily="1" charset="-128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defTabSz="182563">
              <a:buNone/>
              <a:tabLst>
                <a:tab pos="85725" algn="l"/>
                <a:tab pos="177800" algn="l"/>
              </a:tabLst>
            </a:pPr>
            <a:endParaRPr lang="en-GB" sz="1800" dirty="0" smtClean="0">
              <a:latin typeface="Verdana" pitchFamily="34" charset="0"/>
              <a:cs typeface="Arial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endParaRPr lang="pl-PL" sz="1800" b="0" dirty="0" smtClean="0"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800" kern="1200" dirty="0" smtClean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258" y="1"/>
            <a:ext cx="189544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040" y="4461672"/>
            <a:ext cx="4592960" cy="23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94472" y="188640"/>
            <a:ext cx="9517057" cy="6504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 descr="C:\Documents and Settings\smicollet\Bureau\Sans titre - 1 - copi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3704861" cy="688868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6515" y="-27384"/>
            <a:ext cx="7319955" cy="1143000"/>
          </a:xfrm>
        </p:spPr>
        <p:txBody>
          <a:bodyPr/>
          <a:lstStyle/>
          <a:p>
            <a:r>
              <a:rPr lang="pl-PL" dirty="0" smtClean="0">
                <a:latin typeface="Verdana" pitchFamily="34" charset="0"/>
              </a:rPr>
              <a:t>NOWE LINIE GV4</a:t>
            </a:r>
            <a:endParaRPr lang="fr-FR" dirty="0">
              <a:latin typeface="Verdana" pitchFamily="34" charset="0"/>
            </a:endParaRPr>
          </a:p>
        </p:txBody>
      </p:sp>
      <p:pic>
        <p:nvPicPr>
          <p:cNvPr id="31" name="Image 30" descr="Typo GV4 SoTasty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4561" y="4653136"/>
            <a:ext cx="3276364" cy="864096"/>
          </a:xfrm>
          <a:prstGeom prst="rect">
            <a:avLst/>
          </a:prstGeom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96954" y="1628800"/>
            <a:ext cx="456295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llipse 27"/>
          <p:cNvSpPr/>
          <p:nvPr/>
        </p:nvSpPr>
        <p:spPr>
          <a:xfrm rot="1624913">
            <a:off x="4172913" y="871161"/>
            <a:ext cx="4786178" cy="5189402"/>
          </a:xfrm>
          <a:prstGeom prst="ellipse">
            <a:avLst/>
          </a:prstGeom>
          <a:noFill/>
          <a:ln w="12700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Ellipse 33"/>
          <p:cNvSpPr/>
          <p:nvPr/>
        </p:nvSpPr>
        <p:spPr>
          <a:xfrm rot="1624913">
            <a:off x="4338013" y="1023561"/>
            <a:ext cx="4786178" cy="5189402"/>
          </a:xfrm>
          <a:prstGeom prst="ellipse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Ellipse 34"/>
          <p:cNvSpPr/>
          <p:nvPr/>
        </p:nvSpPr>
        <p:spPr>
          <a:xfrm rot="2550269">
            <a:off x="4614883" y="375057"/>
            <a:ext cx="3618392" cy="6068814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Ellipse 35"/>
          <p:cNvSpPr/>
          <p:nvPr/>
        </p:nvSpPr>
        <p:spPr>
          <a:xfrm rot="2151049">
            <a:off x="4627466" y="717371"/>
            <a:ext cx="4472418" cy="5189402"/>
          </a:xfrm>
          <a:prstGeom prst="ellipse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6998" y="2852937"/>
            <a:ext cx="3493723" cy="90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B Presentation">
  <a:themeElements>
    <a:clrScheme name="SEB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B Presentation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SEB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10792</TotalTime>
  <Words>2935</Words>
  <Application>Microsoft Office PowerPoint</Application>
  <PresentationFormat>Papier A4 (210x297 mm)</PresentationFormat>
  <Paragraphs>1091</Paragraphs>
  <Slides>86</Slides>
  <Notes>2</Notes>
  <HiddenSlides>0</HiddenSlides>
  <MMClips>0</MMClips>
  <ScaleCrop>false</ScaleCrop>
  <HeadingPairs>
    <vt:vector size="8" baseType="variant">
      <vt:variant>
        <vt:lpstr>Motyw</vt:lpstr>
      </vt:variant>
      <vt:variant>
        <vt:i4>1</vt:i4>
      </vt:variant>
      <vt:variant>
        <vt:lpstr>Łącza</vt:lpstr>
      </vt:variant>
      <vt:variant>
        <vt:i4>3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86</vt:i4>
      </vt:variant>
    </vt:vector>
  </HeadingPairs>
  <TitlesOfParts>
    <vt:vector size="92" baseType="lpstr">
      <vt:lpstr>SEB Presentation</vt:lpstr>
      <vt:lpstr>\\rum17nt\mktstrat\Core Business\CAROLINE P\Dossier travail partagé Sophie\rum17nt\mktstrat\Core Business\CAROLINE P\Dossier travail partagé Sophie\Email_FR_socio.xls!G criFR 1</vt:lpstr>
      <vt:lpstr>\\rum17nt\mktstrat\Core Business\CAROLINE P\Dossier travail partagé Sophie\rum17nt\mktstrat\Core Business\CAROLINE P\Dossier travail partagé Sophie\Email_FR_socio.xls!G criFR 12</vt:lpstr>
      <vt:lpstr>\\rum17nt\mktstrat\Core Business\CAROLINE P\Dossier travail partagé Sophie\rum17nt\mktstrat\Core Business\CAROLINE P\Dossier travail partagé Sophie\Email_FR_socio.xls!G criFR 123</vt:lpstr>
      <vt:lpstr>Image bitmap</vt:lpstr>
      <vt:lpstr>Photo Editor Photo</vt:lpstr>
      <vt:lpstr>Slajd 1</vt:lpstr>
      <vt:lpstr>Slajd 2</vt:lpstr>
      <vt:lpstr>Slajd 3</vt:lpstr>
      <vt:lpstr>Strategia 2011</vt:lpstr>
      <vt:lpstr>2011 Narzędzia</vt:lpstr>
      <vt:lpstr>Slajd 6</vt:lpstr>
      <vt:lpstr>Strategia 2011</vt:lpstr>
      <vt:lpstr>Co nowego?</vt:lpstr>
      <vt:lpstr>NOWE LINIE GV4</vt:lpstr>
      <vt:lpstr>GLOBALNE POTRZEBY KONSUMENTÓW</vt:lpstr>
      <vt:lpstr>   GRUPA DOCELOWA</vt:lpstr>
      <vt:lpstr>GV4, BARDZIEJ TRWAŁE PRODUKTY…</vt:lpstr>
      <vt:lpstr>Slajd 13</vt:lpstr>
      <vt:lpstr>Slajd 14</vt:lpstr>
      <vt:lpstr>Slajd 15</vt:lpstr>
      <vt:lpstr>Slajd 16</vt:lpstr>
      <vt:lpstr>GV4, TRWALSZA POWŁOKA NIEPRZYWIERAJĄCA</vt:lpstr>
      <vt:lpstr>Slajd 18</vt:lpstr>
      <vt:lpstr>GV4, BARDZIEJ ODPORNE DNA PATELNI</vt:lpstr>
      <vt:lpstr>NOWE EMALIOWANE LINIE GV4…</vt:lpstr>
      <vt:lpstr>Slajd 21</vt:lpstr>
      <vt:lpstr>OPAKOWANIE   Nowoczesność + Wydajność (projekt)</vt:lpstr>
      <vt:lpstr>OPAKOWANIE (projekt)</vt:lpstr>
      <vt:lpstr>Slajd 24</vt:lpstr>
      <vt:lpstr>Slajd 25</vt:lpstr>
      <vt:lpstr>Slajd 26</vt:lpstr>
      <vt:lpstr>Slajd 27</vt:lpstr>
      <vt:lpstr>10 ROCZNICA TERMOSPOTU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Plan aktywności 2011</vt:lpstr>
      <vt:lpstr>Slajd 44</vt:lpstr>
      <vt:lpstr>Slajd 45</vt:lpstr>
      <vt:lpstr>Slajd 46</vt:lpstr>
      <vt:lpstr>Hair Care – Strategia 2011</vt:lpstr>
      <vt:lpstr>Hair Care – Cele 2011</vt:lpstr>
      <vt:lpstr>Hair Care – 2011 Goals</vt:lpstr>
      <vt:lpstr>Suszarki– Respectis Pro</vt:lpstr>
      <vt:lpstr>Suszarki– Respectis Pro</vt:lpstr>
      <vt:lpstr>Suszarki – Respectis Pro</vt:lpstr>
      <vt:lpstr>Suszarki– Respectis Pro</vt:lpstr>
      <vt:lpstr>Suszarki – Respectis Pro</vt:lpstr>
      <vt:lpstr>Suszarki – Respectis Pro</vt:lpstr>
      <vt:lpstr>Urządzenia do pielęgnacji włosów Koncepcja ochronna Rowenty</vt:lpstr>
      <vt:lpstr>Competition in protection system </vt:lpstr>
      <vt:lpstr>Slajd 58</vt:lpstr>
      <vt:lpstr>Prostownice – strategia</vt:lpstr>
      <vt:lpstr>Prostownice – Liss &amp; Curl Pro</vt:lpstr>
      <vt:lpstr>Prostownice– Liss &amp; Curl Pro</vt:lpstr>
      <vt:lpstr>Prostownice – Liss &amp; Curl Pro</vt:lpstr>
      <vt:lpstr>Prostownice – Liss &amp; Curl Pro</vt:lpstr>
      <vt:lpstr>Prostownice– Liss &amp; Curl Pro</vt:lpstr>
      <vt:lpstr>Porównanie z konkurencją  </vt:lpstr>
      <vt:lpstr>Slajd 66</vt:lpstr>
      <vt:lpstr>Hair Care -  wsparcie marketingowe</vt:lpstr>
      <vt:lpstr>Slajd 68</vt:lpstr>
      <vt:lpstr>Strzyżarki – Vacuum Hair</vt:lpstr>
      <vt:lpstr>Strzyżarki – Vacuum Hair</vt:lpstr>
      <vt:lpstr>Hair Clippers – Vacuum Hair</vt:lpstr>
      <vt:lpstr>Vacuum Hair TN9210</vt:lpstr>
      <vt:lpstr>Slajd 73</vt:lpstr>
      <vt:lpstr>Slajd 74</vt:lpstr>
      <vt:lpstr>Depilatory – Strategia 2011</vt:lpstr>
      <vt:lpstr>Nowy Aquasilence</vt:lpstr>
      <vt:lpstr>Nowy Aquasilence</vt:lpstr>
      <vt:lpstr>Aquasilence EP9120 </vt:lpstr>
      <vt:lpstr>Konkurencja w segmencie „Wet &amp; Dry” </vt:lpstr>
      <vt:lpstr>Nowy Fresh Extreme 3w1 </vt:lpstr>
      <vt:lpstr>Slajd 81</vt:lpstr>
      <vt:lpstr>Nowy Ultra Eco</vt:lpstr>
      <vt:lpstr>Slajd 83</vt:lpstr>
      <vt:lpstr>Slajd 84</vt:lpstr>
      <vt:lpstr>Depilatory -  wsparcie marketingowe</vt:lpstr>
      <vt:lpstr>Depilatory – wsparcie tradowe</vt:lpstr>
    </vt:vector>
  </TitlesOfParts>
  <Company>Groupe SEB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amatlosz</cp:lastModifiedBy>
  <cp:revision>1088</cp:revision>
  <dcterms:modified xsi:type="dcterms:W3CDTF">2010-11-28T12:02:16Z</dcterms:modified>
</cp:coreProperties>
</file>